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2" r:id="rId3"/>
    <p:sldId id="264" r:id="rId4"/>
    <p:sldId id="261" r:id="rId5"/>
    <p:sldId id="277" r:id="rId6"/>
    <p:sldId id="259" r:id="rId7"/>
    <p:sldId id="318" r:id="rId8"/>
    <p:sldId id="325" r:id="rId9"/>
    <p:sldId id="320" r:id="rId10"/>
    <p:sldId id="333" r:id="rId11"/>
    <p:sldId id="334" r:id="rId12"/>
    <p:sldId id="336" r:id="rId13"/>
    <p:sldId id="309" r:id="rId14"/>
    <p:sldId id="305" r:id="rId15"/>
    <p:sldId id="282" r:id="rId16"/>
    <p:sldId id="338" r:id="rId17"/>
    <p:sldId id="313" r:id="rId18"/>
    <p:sldId id="299" r:id="rId19"/>
    <p:sldId id="332" r:id="rId20"/>
    <p:sldId id="306" r:id="rId21"/>
    <p:sldId id="314" r:id="rId22"/>
    <p:sldId id="316" r:id="rId23"/>
    <p:sldId id="342" r:id="rId24"/>
    <p:sldId id="339" r:id="rId25"/>
    <p:sldId id="340" r:id="rId26"/>
    <p:sldId id="329" r:id="rId27"/>
    <p:sldId id="337" r:id="rId28"/>
    <p:sldId id="296" r:id="rId29"/>
    <p:sldId id="278" r:id="rId30"/>
    <p:sldId id="319" r:id="rId31"/>
  </p:sldIdLst>
  <p:sldSz cx="9144000" cy="6858000" type="screen4x3"/>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D6B7"/>
    <a:srgbClr val="009644"/>
    <a:srgbClr val="9C5DE1"/>
    <a:srgbClr val="FFFF99"/>
    <a:srgbClr val="66FF33"/>
    <a:srgbClr val="FF00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921" autoAdjust="0"/>
  </p:normalViewPr>
  <p:slideViewPr>
    <p:cSldViewPr>
      <p:cViewPr>
        <p:scale>
          <a:sx n="100" d="100"/>
          <a:sy n="100" d="100"/>
        </p:scale>
        <p:origin x="-461" y="24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319" cy="351314"/>
          </a:xfrm>
          <a:prstGeom prst="rect">
            <a:avLst/>
          </a:prstGeom>
        </p:spPr>
        <p:txBody>
          <a:bodyPr vert="horz" lIns="93352" tIns="46676" rIns="93352" bIns="46676" rtlCol="0"/>
          <a:lstStyle>
            <a:lvl1pPr algn="l">
              <a:defRPr sz="1200"/>
            </a:lvl1pPr>
          </a:lstStyle>
          <a:p>
            <a:endParaRPr lang="en-US"/>
          </a:p>
        </p:txBody>
      </p:sp>
      <p:sp>
        <p:nvSpPr>
          <p:cNvPr id="3" name="Date Placeholder 2"/>
          <p:cNvSpPr>
            <a:spLocks noGrp="1"/>
          </p:cNvSpPr>
          <p:nvPr>
            <p:ph type="dt" sz="quarter" idx="1"/>
          </p:nvPr>
        </p:nvSpPr>
        <p:spPr>
          <a:xfrm>
            <a:off x="5274801" y="0"/>
            <a:ext cx="4035319" cy="351314"/>
          </a:xfrm>
          <a:prstGeom prst="rect">
            <a:avLst/>
          </a:prstGeom>
        </p:spPr>
        <p:txBody>
          <a:bodyPr vert="horz" lIns="93352" tIns="46676" rIns="93352" bIns="46676" rtlCol="0"/>
          <a:lstStyle>
            <a:lvl1pPr algn="r">
              <a:defRPr sz="1200"/>
            </a:lvl1pPr>
          </a:lstStyle>
          <a:p>
            <a:fld id="{263755B0-F9D0-4AE6-AE8E-B876EA11BCB9}" type="datetimeFigureOut">
              <a:rPr lang="en-US" smtClean="0"/>
              <a:t>9/26/2019</a:t>
            </a:fld>
            <a:endParaRPr lang="en-US"/>
          </a:p>
        </p:txBody>
      </p:sp>
      <p:sp>
        <p:nvSpPr>
          <p:cNvPr id="4" name="Footer Placeholder 3"/>
          <p:cNvSpPr>
            <a:spLocks noGrp="1"/>
          </p:cNvSpPr>
          <p:nvPr>
            <p:ph type="ftr" sz="quarter" idx="2"/>
          </p:nvPr>
        </p:nvSpPr>
        <p:spPr>
          <a:xfrm>
            <a:off x="0" y="6673742"/>
            <a:ext cx="4035319" cy="351314"/>
          </a:xfrm>
          <a:prstGeom prst="rect">
            <a:avLst/>
          </a:prstGeom>
        </p:spPr>
        <p:txBody>
          <a:bodyPr vert="horz" lIns="93352" tIns="46676" rIns="93352" bIns="46676" rtlCol="0" anchor="b"/>
          <a:lstStyle>
            <a:lvl1pPr algn="l">
              <a:defRPr sz="1200"/>
            </a:lvl1pPr>
          </a:lstStyle>
          <a:p>
            <a:endParaRPr lang="en-US"/>
          </a:p>
        </p:txBody>
      </p:sp>
      <p:sp>
        <p:nvSpPr>
          <p:cNvPr id="5" name="Slide Number Placeholder 4"/>
          <p:cNvSpPr>
            <a:spLocks noGrp="1"/>
          </p:cNvSpPr>
          <p:nvPr>
            <p:ph type="sldNum" sz="quarter" idx="3"/>
          </p:nvPr>
        </p:nvSpPr>
        <p:spPr>
          <a:xfrm>
            <a:off x="5274801" y="6673742"/>
            <a:ext cx="4035319" cy="351314"/>
          </a:xfrm>
          <a:prstGeom prst="rect">
            <a:avLst/>
          </a:prstGeom>
        </p:spPr>
        <p:txBody>
          <a:bodyPr vert="horz" lIns="93352" tIns="46676" rIns="93352" bIns="46676" rtlCol="0" anchor="b"/>
          <a:lstStyle>
            <a:lvl1pPr algn="r">
              <a:defRPr sz="1200"/>
            </a:lvl1pPr>
          </a:lstStyle>
          <a:p>
            <a:fld id="{ACABF2D2-93A6-46C1-A84E-E7214085D7EA}" type="slidenum">
              <a:rPr lang="en-US" smtClean="0"/>
              <a:t>‹#›</a:t>
            </a:fld>
            <a:endParaRPr lang="en-US"/>
          </a:p>
        </p:txBody>
      </p:sp>
    </p:spTree>
    <p:extLst>
      <p:ext uri="{BB962C8B-B14F-4D97-AF65-F5344CB8AC3E}">
        <p14:creationId xmlns:p14="http://schemas.microsoft.com/office/powerpoint/2010/main" val="373683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319" cy="351314"/>
          </a:xfrm>
          <a:prstGeom prst="rect">
            <a:avLst/>
          </a:prstGeom>
        </p:spPr>
        <p:txBody>
          <a:bodyPr vert="horz" lIns="93352" tIns="46676" rIns="93352" bIns="46676" rtlCol="0"/>
          <a:lstStyle>
            <a:lvl1pPr algn="l">
              <a:defRPr sz="1200"/>
            </a:lvl1pPr>
          </a:lstStyle>
          <a:p>
            <a:endParaRPr lang="en-US"/>
          </a:p>
        </p:txBody>
      </p:sp>
      <p:sp>
        <p:nvSpPr>
          <p:cNvPr id="3" name="Date Placeholder 2"/>
          <p:cNvSpPr>
            <a:spLocks noGrp="1"/>
          </p:cNvSpPr>
          <p:nvPr>
            <p:ph type="dt" idx="1"/>
          </p:nvPr>
        </p:nvSpPr>
        <p:spPr>
          <a:xfrm>
            <a:off x="5274801" y="0"/>
            <a:ext cx="4035319" cy="351314"/>
          </a:xfrm>
          <a:prstGeom prst="rect">
            <a:avLst/>
          </a:prstGeom>
        </p:spPr>
        <p:txBody>
          <a:bodyPr vert="horz" lIns="93352" tIns="46676" rIns="93352" bIns="46676" rtlCol="0"/>
          <a:lstStyle>
            <a:lvl1pPr algn="r">
              <a:defRPr sz="1200"/>
            </a:lvl1pPr>
          </a:lstStyle>
          <a:p>
            <a:fld id="{BB841E9B-4E21-4619-9838-47F2024C0E12}" type="datetimeFigureOut">
              <a:rPr lang="en-US" smtClean="0"/>
              <a:t>9/26/2019</a:t>
            </a:fld>
            <a:endParaRPr lang="en-US"/>
          </a:p>
        </p:txBody>
      </p:sp>
      <p:sp>
        <p:nvSpPr>
          <p:cNvPr id="4" name="Slide Image Placeholder 3"/>
          <p:cNvSpPr>
            <a:spLocks noGrp="1" noRot="1" noChangeAspect="1"/>
          </p:cNvSpPr>
          <p:nvPr>
            <p:ph type="sldImg" idx="2"/>
          </p:nvPr>
        </p:nvSpPr>
        <p:spPr>
          <a:xfrm>
            <a:off x="2900363" y="527050"/>
            <a:ext cx="3511550" cy="2635250"/>
          </a:xfrm>
          <a:prstGeom prst="rect">
            <a:avLst/>
          </a:prstGeom>
          <a:noFill/>
          <a:ln w="12700">
            <a:solidFill>
              <a:prstClr val="black"/>
            </a:solidFill>
          </a:ln>
        </p:spPr>
        <p:txBody>
          <a:bodyPr vert="horz" lIns="93352" tIns="46676" rIns="93352" bIns="46676" rtlCol="0" anchor="ctr"/>
          <a:lstStyle/>
          <a:p>
            <a:endParaRPr lang="en-US"/>
          </a:p>
        </p:txBody>
      </p:sp>
      <p:sp>
        <p:nvSpPr>
          <p:cNvPr id="5" name="Notes Placeholder 4"/>
          <p:cNvSpPr>
            <a:spLocks noGrp="1"/>
          </p:cNvSpPr>
          <p:nvPr>
            <p:ph type="body" sz="quarter" idx="3"/>
          </p:nvPr>
        </p:nvSpPr>
        <p:spPr>
          <a:xfrm>
            <a:off x="931228" y="3337481"/>
            <a:ext cx="7449820" cy="3161824"/>
          </a:xfrm>
          <a:prstGeom prst="rect">
            <a:avLst/>
          </a:prstGeom>
        </p:spPr>
        <p:txBody>
          <a:bodyPr vert="horz" lIns="93352" tIns="46676" rIns="93352" bIns="46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3742"/>
            <a:ext cx="4035319" cy="351314"/>
          </a:xfrm>
          <a:prstGeom prst="rect">
            <a:avLst/>
          </a:prstGeom>
        </p:spPr>
        <p:txBody>
          <a:bodyPr vert="horz" lIns="93352" tIns="46676" rIns="93352" bIns="46676" rtlCol="0" anchor="b"/>
          <a:lstStyle>
            <a:lvl1pPr algn="l">
              <a:defRPr sz="1200"/>
            </a:lvl1pPr>
          </a:lstStyle>
          <a:p>
            <a:endParaRPr lang="en-US"/>
          </a:p>
        </p:txBody>
      </p:sp>
      <p:sp>
        <p:nvSpPr>
          <p:cNvPr id="7" name="Slide Number Placeholder 6"/>
          <p:cNvSpPr>
            <a:spLocks noGrp="1"/>
          </p:cNvSpPr>
          <p:nvPr>
            <p:ph type="sldNum" sz="quarter" idx="5"/>
          </p:nvPr>
        </p:nvSpPr>
        <p:spPr>
          <a:xfrm>
            <a:off x="5274801" y="6673742"/>
            <a:ext cx="4035319" cy="351314"/>
          </a:xfrm>
          <a:prstGeom prst="rect">
            <a:avLst/>
          </a:prstGeom>
        </p:spPr>
        <p:txBody>
          <a:bodyPr vert="horz" lIns="93352" tIns="46676" rIns="93352" bIns="46676" rtlCol="0" anchor="b"/>
          <a:lstStyle>
            <a:lvl1pPr algn="r">
              <a:defRPr sz="1200"/>
            </a:lvl1pPr>
          </a:lstStyle>
          <a:p>
            <a:fld id="{0CC0382B-9339-48DE-B1E8-A78AD52307AF}" type="slidenum">
              <a:rPr lang="en-US" smtClean="0"/>
              <a:t>‹#›</a:t>
            </a:fld>
            <a:endParaRPr lang="en-US"/>
          </a:p>
        </p:txBody>
      </p:sp>
    </p:spTree>
    <p:extLst>
      <p:ext uri="{BB962C8B-B14F-4D97-AF65-F5344CB8AC3E}">
        <p14:creationId xmlns:p14="http://schemas.microsoft.com/office/powerpoint/2010/main" val="36565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523E6-EBD5-41D8-802E-83F0E71BD72F}" type="slidenum">
              <a:rPr lang="en-US" smtClean="0"/>
              <a:t>3</a:t>
            </a:fld>
            <a:endParaRPr lang="en-US"/>
          </a:p>
        </p:txBody>
      </p:sp>
    </p:spTree>
    <p:extLst>
      <p:ext uri="{BB962C8B-B14F-4D97-AF65-F5344CB8AC3E}">
        <p14:creationId xmlns:p14="http://schemas.microsoft.com/office/powerpoint/2010/main" val="163463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31208" y="3337462"/>
            <a:ext cx="7449809" cy="3161809"/>
          </a:xfrm>
          <a:prstGeom prst="rect">
            <a:avLst/>
          </a:prstGeom>
          <a:noFill/>
          <a:ln>
            <a:noFill/>
          </a:ln>
        </p:spPr>
        <p:txBody>
          <a:bodyPr lIns="93337" tIns="93337" rIns="93337" bIns="93337" anchor="ctr" anchorCtr="0">
            <a:noAutofit/>
          </a:bodyPr>
          <a:lstStyle/>
          <a:p>
            <a:endParaRPr/>
          </a:p>
        </p:txBody>
      </p:sp>
      <p:sp>
        <p:nvSpPr>
          <p:cNvPr id="182" name="Shape 182"/>
          <p:cNvSpPr>
            <a:spLocks noGrp="1" noRot="1" noChangeAspect="1"/>
          </p:cNvSpPr>
          <p:nvPr>
            <p:ph type="sldImg" idx="2"/>
          </p:nvPr>
        </p:nvSpPr>
        <p:spPr>
          <a:xfrm>
            <a:off x="2900363" y="528638"/>
            <a:ext cx="3511550" cy="26352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0382B-9339-48DE-B1E8-A78AD52307AF}" type="slidenum">
              <a:rPr lang="en-US" smtClean="0"/>
              <a:t>6</a:t>
            </a:fld>
            <a:endParaRPr lang="en-US"/>
          </a:p>
        </p:txBody>
      </p:sp>
    </p:spTree>
    <p:extLst>
      <p:ext uri="{BB962C8B-B14F-4D97-AF65-F5344CB8AC3E}">
        <p14:creationId xmlns:p14="http://schemas.microsoft.com/office/powerpoint/2010/main" val="259807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0382B-9339-48DE-B1E8-A78AD52307AF}" type="slidenum">
              <a:rPr lang="en-US" smtClean="0"/>
              <a:t>11</a:t>
            </a:fld>
            <a:endParaRPr lang="en-US"/>
          </a:p>
        </p:txBody>
      </p:sp>
    </p:spTree>
    <p:extLst>
      <p:ext uri="{BB962C8B-B14F-4D97-AF65-F5344CB8AC3E}">
        <p14:creationId xmlns:p14="http://schemas.microsoft.com/office/powerpoint/2010/main" val="227481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r>
              <a:rPr lang="en-US" b="1" dirty="0" smtClean="0"/>
              <a:t>4.2-0-17 192 (lightning) currently – consider making</a:t>
            </a:r>
            <a:r>
              <a:rPr lang="en-US" b="1" baseline="0" dirty="0" smtClean="0"/>
              <a:t> it </a:t>
            </a:r>
            <a:r>
              <a:rPr lang="en-US" b="1" dirty="0" smtClean="0"/>
              <a:t>4.2-0-19 3 (thunderstorm probability)???</a:t>
            </a:r>
          </a:p>
          <a:p>
            <a:pPr defTabSz="924733"/>
            <a:endParaRPr lang="en-US" b="1" dirty="0" smtClean="0"/>
          </a:p>
          <a:p>
            <a:endParaRPr lang="en-US" dirty="0"/>
          </a:p>
        </p:txBody>
      </p:sp>
      <p:sp>
        <p:nvSpPr>
          <p:cNvPr id="4" name="Slide Number Placeholder 3"/>
          <p:cNvSpPr>
            <a:spLocks noGrp="1"/>
          </p:cNvSpPr>
          <p:nvPr>
            <p:ph type="sldNum" sz="quarter" idx="10"/>
          </p:nvPr>
        </p:nvSpPr>
        <p:spPr/>
        <p:txBody>
          <a:bodyPr/>
          <a:lstStyle/>
          <a:p>
            <a:fld id="{0CC0382B-9339-48DE-B1E8-A78AD52307AF}" type="slidenum">
              <a:rPr lang="en-US" smtClean="0"/>
              <a:t>12</a:t>
            </a:fld>
            <a:endParaRPr lang="en-US"/>
          </a:p>
        </p:txBody>
      </p:sp>
    </p:spTree>
    <p:extLst>
      <p:ext uri="{BB962C8B-B14F-4D97-AF65-F5344CB8AC3E}">
        <p14:creationId xmlns:p14="http://schemas.microsoft.com/office/powerpoint/2010/main" val="418681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Some old thoughts on how high EAS </a:t>
            </a:r>
            <a:r>
              <a:rPr lang="en-US" dirty="0" err="1"/>
              <a:t>probs</a:t>
            </a:r>
            <a:r>
              <a:rPr lang="en-US" dirty="0"/>
              <a:t> will go:</a:t>
            </a:r>
          </a:p>
          <a:p>
            <a:pPr rtl="0" fontAlgn="base"/>
            <a:endParaRPr lang="en-US" dirty="0"/>
          </a:p>
          <a:p>
            <a:pPr rtl="0" fontAlgn="base"/>
            <a:r>
              <a:rPr lang="en-US" dirty="0"/>
              <a:t>to 0.25” </a:t>
            </a:r>
            <a:r>
              <a:rPr lang="en-US" strike="sngStrike" dirty="0"/>
              <a:t>or 0.5”</a:t>
            </a:r>
            <a:r>
              <a:rPr lang="en-US" dirty="0"/>
              <a:t> for 3h</a:t>
            </a:r>
          </a:p>
          <a:p>
            <a:pPr rtl="0" fontAlgn="base"/>
            <a:r>
              <a:rPr lang="en-US" dirty="0"/>
              <a:t>to 0.5” </a:t>
            </a:r>
            <a:r>
              <a:rPr lang="en-US" strike="sngStrike" dirty="0"/>
              <a:t>or 1.0” </a:t>
            </a:r>
            <a:r>
              <a:rPr lang="en-US" dirty="0"/>
              <a:t>for 6 h</a:t>
            </a:r>
          </a:p>
          <a:p>
            <a:pPr rtl="0" fontAlgn="base"/>
            <a:r>
              <a:rPr lang="en-US" dirty="0"/>
              <a:t>to 1” for 12 h</a:t>
            </a:r>
          </a:p>
          <a:p>
            <a:pPr rtl="0" fontAlgn="base"/>
            <a:r>
              <a:rPr lang="en-US" dirty="0"/>
              <a:t>to 1” for 24 h</a:t>
            </a:r>
          </a:p>
          <a:p>
            <a:endParaRPr lang="en-US" dirty="0"/>
          </a:p>
        </p:txBody>
      </p:sp>
      <p:sp>
        <p:nvSpPr>
          <p:cNvPr id="4" name="Slide Number Placeholder 3"/>
          <p:cNvSpPr>
            <a:spLocks noGrp="1"/>
          </p:cNvSpPr>
          <p:nvPr>
            <p:ph type="sldNum" sz="quarter" idx="10"/>
          </p:nvPr>
        </p:nvSpPr>
        <p:spPr/>
        <p:txBody>
          <a:bodyPr/>
          <a:lstStyle/>
          <a:p>
            <a:fld id="{0CC0382B-9339-48DE-B1E8-A78AD52307AF}" type="slidenum">
              <a:rPr lang="en-US" smtClean="0"/>
              <a:t>18</a:t>
            </a:fld>
            <a:endParaRPr lang="en-US"/>
          </a:p>
        </p:txBody>
      </p:sp>
    </p:spTree>
    <p:extLst>
      <p:ext uri="{BB962C8B-B14F-4D97-AF65-F5344CB8AC3E}">
        <p14:creationId xmlns:p14="http://schemas.microsoft.com/office/powerpoint/2010/main" val="203150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thousand overlapping 6x6 point patches for CONUS</a:t>
            </a:r>
            <a:endParaRPr lang="en-US" dirty="0"/>
          </a:p>
        </p:txBody>
      </p:sp>
      <p:sp>
        <p:nvSpPr>
          <p:cNvPr id="4" name="Slide Number Placeholder 3"/>
          <p:cNvSpPr>
            <a:spLocks noGrp="1"/>
          </p:cNvSpPr>
          <p:nvPr>
            <p:ph type="sldNum" sz="quarter" idx="10"/>
          </p:nvPr>
        </p:nvSpPr>
        <p:spPr/>
        <p:txBody>
          <a:bodyPr/>
          <a:lstStyle/>
          <a:p>
            <a:fld id="{0CC0382B-9339-48DE-B1E8-A78AD52307AF}" type="slidenum">
              <a:rPr lang="en-US" smtClean="0"/>
              <a:t>20</a:t>
            </a:fld>
            <a:endParaRPr lang="en-US"/>
          </a:p>
        </p:txBody>
      </p:sp>
    </p:spTree>
    <p:extLst>
      <p:ext uri="{BB962C8B-B14F-4D97-AF65-F5344CB8AC3E}">
        <p14:creationId xmlns:p14="http://schemas.microsoft.com/office/powerpoint/2010/main" val="423390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0382B-9339-48DE-B1E8-A78AD52307AF}" type="slidenum">
              <a:rPr lang="en-US" smtClean="0"/>
              <a:t>28</a:t>
            </a:fld>
            <a:endParaRPr lang="en-US"/>
          </a:p>
        </p:txBody>
      </p:sp>
    </p:spTree>
    <p:extLst>
      <p:ext uri="{BB962C8B-B14F-4D97-AF65-F5344CB8AC3E}">
        <p14:creationId xmlns:p14="http://schemas.microsoft.com/office/powerpoint/2010/main" val="30981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9FEEFA-E005-481C-82F8-1D6C193103DF}"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145097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FEEFA-E005-481C-82F8-1D6C193103DF}"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383412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FEEFA-E005-481C-82F8-1D6C193103DF}"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390618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FEEFA-E005-481C-82F8-1D6C193103DF}"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193236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FEEFA-E005-481C-82F8-1D6C193103DF}"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33779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FEEFA-E005-481C-82F8-1D6C193103DF}"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5460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9FEEFA-E005-481C-82F8-1D6C193103DF}"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151386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FEEFA-E005-481C-82F8-1D6C193103DF}"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114611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FEEFA-E005-481C-82F8-1D6C193103DF}"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365029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FEEFA-E005-481C-82F8-1D6C193103DF}"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89355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FEEFA-E005-481C-82F8-1D6C193103DF}"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18160-5221-4E28-BC37-665180E1D37E}" type="slidenum">
              <a:rPr lang="en-US" smtClean="0"/>
              <a:t>‹#›</a:t>
            </a:fld>
            <a:endParaRPr lang="en-US"/>
          </a:p>
        </p:txBody>
      </p:sp>
    </p:spTree>
    <p:extLst>
      <p:ext uri="{BB962C8B-B14F-4D97-AF65-F5344CB8AC3E}">
        <p14:creationId xmlns:p14="http://schemas.microsoft.com/office/powerpoint/2010/main" val="335730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FEEFA-E005-481C-82F8-1D6C193103DF}" type="datetimeFigureOut">
              <a:rPr lang="en-US" smtClean="0"/>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18160-5221-4E28-BC37-665180E1D37E}" type="slidenum">
              <a:rPr lang="en-US" smtClean="0"/>
              <a:t>‹#›</a:t>
            </a:fld>
            <a:endParaRPr lang="en-US"/>
          </a:p>
        </p:txBody>
      </p:sp>
    </p:spTree>
    <p:extLst>
      <p:ext uri="{BB962C8B-B14F-4D97-AF65-F5344CB8AC3E}">
        <p14:creationId xmlns:p14="http://schemas.microsoft.com/office/powerpoint/2010/main" val="403807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Autofit/>
          </a:bodyPr>
          <a:lstStyle/>
          <a:p>
            <a:r>
              <a:rPr lang="en-US" sz="3600" dirty="0" smtClean="0"/>
              <a:t>HREF upgrade plans for the next year</a:t>
            </a:r>
            <a:endParaRPr lang="en-US" sz="3600" dirty="0"/>
          </a:p>
        </p:txBody>
      </p:sp>
      <p:sp>
        <p:nvSpPr>
          <p:cNvPr id="4" name="Subtitle 3"/>
          <p:cNvSpPr>
            <a:spLocks noGrp="1"/>
          </p:cNvSpPr>
          <p:nvPr>
            <p:ph type="subTitle" idx="1"/>
          </p:nvPr>
        </p:nvSpPr>
        <p:spPr>
          <a:xfrm>
            <a:off x="1219200" y="6019800"/>
            <a:ext cx="6629400" cy="685800"/>
          </a:xfrm>
        </p:spPr>
        <p:txBody>
          <a:bodyPr>
            <a:normAutofit fontScale="85000" lnSpcReduction="20000"/>
          </a:bodyPr>
          <a:lstStyle/>
          <a:p>
            <a:r>
              <a:rPr lang="en-US" sz="2400" dirty="0" smtClean="0"/>
              <a:t>September 26, 2019  MEG Meeting</a:t>
            </a:r>
          </a:p>
          <a:p>
            <a:r>
              <a:rPr lang="en-US" sz="2400" dirty="0" smtClean="0"/>
              <a:t>Matthew.Pyle@noaa.gov</a:t>
            </a:r>
            <a:endParaRPr lang="en-US" sz="2400" dirty="0"/>
          </a:p>
        </p:txBody>
      </p:sp>
      <p:pic>
        <p:nvPicPr>
          <p:cNvPr id="3074" name="Picture 2" descr="C:\Users\matthew.pyle\Downloads\href_apcp48h_CONUS_f48_CONUSLPMMV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172200" cy="439139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45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7" y="1114416"/>
            <a:ext cx="4572000" cy="42935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637" y="1114416"/>
            <a:ext cx="4572000" cy="42935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0"/>
            <a:ext cx="6858000" cy="1754326"/>
          </a:xfrm>
          <a:prstGeom prst="rect">
            <a:avLst/>
          </a:prstGeom>
          <a:noFill/>
        </p:spPr>
        <p:txBody>
          <a:bodyPr wrap="square" rtlCol="0">
            <a:spAutoFit/>
          </a:bodyPr>
          <a:lstStyle/>
          <a:p>
            <a:pPr algn="ctr"/>
            <a:r>
              <a:rPr lang="en-US" sz="2800" dirty="0" smtClean="0"/>
              <a:t>Representations of Dorian</a:t>
            </a:r>
          </a:p>
          <a:p>
            <a:pPr algn="ctr"/>
            <a:r>
              <a:rPr lang="en-US" sz="2000" dirty="0" smtClean="0"/>
              <a:t>36 h forecasts valid 0903/00Z</a:t>
            </a:r>
          </a:p>
          <a:p>
            <a:pPr algn="ctr"/>
            <a:r>
              <a:rPr lang="en-US" sz="2000" dirty="0" smtClean="0"/>
              <a:t>(when actual min SLP ~941 </a:t>
            </a:r>
            <a:r>
              <a:rPr lang="en-US" sz="2000" dirty="0" err="1" smtClean="0"/>
              <a:t>hPa</a:t>
            </a:r>
            <a:r>
              <a:rPr lang="en-US" sz="2000" dirty="0" smtClean="0"/>
              <a:t>)</a:t>
            </a:r>
          </a:p>
          <a:p>
            <a:pPr algn="ctr"/>
            <a:r>
              <a:rPr lang="en-US" sz="2000" dirty="0" smtClean="0"/>
              <a:t> </a:t>
            </a:r>
          </a:p>
          <a:p>
            <a:pPr algn="ctr"/>
            <a:endParaRPr lang="en-US" sz="2000" dirty="0"/>
          </a:p>
        </p:txBody>
      </p:sp>
      <p:sp>
        <p:nvSpPr>
          <p:cNvPr id="5" name="TextBox 4"/>
          <p:cNvSpPr txBox="1"/>
          <p:nvPr/>
        </p:nvSpPr>
        <p:spPr>
          <a:xfrm>
            <a:off x="1124980" y="5499187"/>
            <a:ext cx="2380588" cy="461665"/>
          </a:xfrm>
          <a:prstGeom prst="rect">
            <a:avLst/>
          </a:prstGeom>
          <a:noFill/>
        </p:spPr>
        <p:txBody>
          <a:bodyPr wrap="none" rtlCol="0">
            <a:spAutoFit/>
          </a:bodyPr>
          <a:lstStyle/>
          <a:p>
            <a:r>
              <a:rPr lang="en-US" sz="2400" dirty="0" smtClean="0"/>
              <a:t>min SLP ~</a:t>
            </a:r>
            <a:r>
              <a:rPr lang="en-US" sz="2400" dirty="0" smtClean="0">
                <a:solidFill>
                  <a:srgbClr val="FF0000"/>
                </a:solidFill>
              </a:rPr>
              <a:t>984</a:t>
            </a:r>
            <a:r>
              <a:rPr lang="en-US" sz="2400" dirty="0" smtClean="0"/>
              <a:t> </a:t>
            </a:r>
            <a:r>
              <a:rPr lang="en-US" sz="2400" dirty="0" err="1" smtClean="0"/>
              <a:t>hPa</a:t>
            </a:r>
            <a:endParaRPr lang="en-US" sz="2400" dirty="0"/>
          </a:p>
        </p:txBody>
      </p:sp>
      <p:sp>
        <p:nvSpPr>
          <p:cNvPr id="8" name="TextBox 7"/>
          <p:cNvSpPr txBox="1"/>
          <p:nvPr/>
        </p:nvSpPr>
        <p:spPr>
          <a:xfrm>
            <a:off x="5767737" y="5499188"/>
            <a:ext cx="2380588" cy="461665"/>
          </a:xfrm>
          <a:prstGeom prst="rect">
            <a:avLst/>
          </a:prstGeom>
          <a:noFill/>
        </p:spPr>
        <p:txBody>
          <a:bodyPr wrap="none" rtlCol="0">
            <a:spAutoFit/>
          </a:bodyPr>
          <a:lstStyle/>
          <a:p>
            <a:r>
              <a:rPr lang="en-US" sz="2400" dirty="0" smtClean="0"/>
              <a:t>min SLP ~</a:t>
            </a:r>
            <a:r>
              <a:rPr lang="en-US" sz="2400" dirty="0" smtClean="0">
                <a:solidFill>
                  <a:srgbClr val="FF0000"/>
                </a:solidFill>
              </a:rPr>
              <a:t>978</a:t>
            </a:r>
            <a:r>
              <a:rPr lang="en-US" sz="2400" dirty="0" smtClean="0"/>
              <a:t> </a:t>
            </a:r>
            <a:r>
              <a:rPr lang="en-US" sz="2400" dirty="0" err="1" smtClean="0"/>
              <a:t>hPa</a:t>
            </a:r>
            <a:endParaRPr lang="en-US" sz="2400" dirty="0"/>
          </a:p>
        </p:txBody>
      </p:sp>
      <p:sp>
        <p:nvSpPr>
          <p:cNvPr id="6" name="TextBox 5"/>
          <p:cNvSpPr txBox="1"/>
          <p:nvPr/>
        </p:nvSpPr>
        <p:spPr>
          <a:xfrm>
            <a:off x="4724400" y="6184283"/>
            <a:ext cx="4419600" cy="646331"/>
          </a:xfrm>
          <a:prstGeom prst="rect">
            <a:avLst/>
          </a:prstGeom>
          <a:noFill/>
          <a:ln>
            <a:solidFill>
              <a:schemeClr val="tx1"/>
            </a:solidFill>
          </a:ln>
        </p:spPr>
        <p:txBody>
          <a:bodyPr wrap="square" rtlCol="0">
            <a:spAutoFit/>
          </a:bodyPr>
          <a:lstStyle/>
          <a:p>
            <a:r>
              <a:rPr lang="en-US" i="1" dirty="0" smtClean="0"/>
              <a:t>Improvement mainly from elimination of erroneously westward HRW-NMMB members</a:t>
            </a:r>
            <a:endParaRPr lang="en-US" i="1" dirty="0"/>
          </a:p>
        </p:txBody>
      </p:sp>
      <p:sp>
        <p:nvSpPr>
          <p:cNvPr id="10" name="TextBox 9"/>
          <p:cNvSpPr txBox="1"/>
          <p:nvPr/>
        </p:nvSpPr>
        <p:spPr>
          <a:xfrm>
            <a:off x="33687" y="1114416"/>
            <a:ext cx="1981200" cy="461665"/>
          </a:xfrm>
          <a:prstGeom prst="rect">
            <a:avLst/>
          </a:prstGeom>
          <a:solidFill>
            <a:schemeClr val="bg1"/>
          </a:solidFill>
        </p:spPr>
        <p:txBody>
          <a:bodyPr wrap="square" rtlCol="0">
            <a:spAutoFit/>
          </a:bodyPr>
          <a:lstStyle/>
          <a:p>
            <a:pPr algn="ctr"/>
            <a:r>
              <a:rPr lang="en-US" sz="2400" dirty="0" smtClean="0">
                <a:solidFill>
                  <a:srgbClr val="FF0000"/>
                </a:solidFill>
              </a:rPr>
              <a:t>Ops HREFv2</a:t>
            </a:r>
            <a:endParaRPr lang="en-US" sz="2400" dirty="0">
              <a:solidFill>
                <a:srgbClr val="FF0000"/>
              </a:solidFill>
            </a:endParaRPr>
          </a:p>
        </p:txBody>
      </p:sp>
      <p:sp>
        <p:nvSpPr>
          <p:cNvPr id="11" name="TextBox 10"/>
          <p:cNvSpPr txBox="1"/>
          <p:nvPr/>
        </p:nvSpPr>
        <p:spPr>
          <a:xfrm>
            <a:off x="4643787" y="1114417"/>
            <a:ext cx="1981200" cy="461665"/>
          </a:xfrm>
          <a:prstGeom prst="rect">
            <a:avLst/>
          </a:prstGeom>
          <a:solidFill>
            <a:schemeClr val="bg1"/>
          </a:solidFill>
        </p:spPr>
        <p:txBody>
          <a:bodyPr wrap="square" rtlCol="0">
            <a:spAutoFit/>
          </a:bodyPr>
          <a:lstStyle/>
          <a:p>
            <a:pPr algn="ctr"/>
            <a:r>
              <a:rPr lang="en-US" sz="2400" dirty="0" smtClean="0">
                <a:solidFill>
                  <a:srgbClr val="FF0000"/>
                </a:solidFill>
              </a:rPr>
              <a:t>Para HREFv3</a:t>
            </a:r>
            <a:endParaRPr lang="en-US" sz="2400" dirty="0">
              <a:solidFill>
                <a:srgbClr val="FF0000"/>
              </a:solidFill>
            </a:endParaRPr>
          </a:p>
        </p:txBody>
      </p:sp>
    </p:spTree>
    <p:extLst>
      <p:ext uri="{BB962C8B-B14F-4D97-AF65-F5344CB8AC3E}">
        <p14:creationId xmlns:p14="http://schemas.microsoft.com/office/powerpoint/2010/main" val="42274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tthew.pyle\Downloads\hrefv2_windprobgt30_NW_f25_CONUSPROBOP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2335"/>
            <a:ext cx="4572000" cy="46908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matthew.pyle\Downloads\hrefv3_windprobgt30_NW_f25_CONUSPROBV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62334"/>
            <a:ext cx="4572000" cy="46908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69441"/>
          </a:xfrm>
          <a:prstGeom prst="rect">
            <a:avLst/>
          </a:prstGeom>
          <a:noFill/>
        </p:spPr>
        <p:txBody>
          <a:bodyPr wrap="square" rtlCol="0">
            <a:spAutoFit/>
          </a:bodyPr>
          <a:lstStyle/>
          <a:p>
            <a:pPr algn="ctr"/>
            <a:r>
              <a:rPr lang="en-US" sz="2200" dirty="0" smtClean="0"/>
              <a:t>In the HREFv2 evaluation in 2017, an issue was raised about muted 10 m wind speed probabilities.   Testing changes with HREFv3 to help boost the signal.</a:t>
            </a:r>
            <a:endParaRPr lang="en-US" sz="2200" dirty="0"/>
          </a:p>
        </p:txBody>
      </p:sp>
      <p:sp>
        <p:nvSpPr>
          <p:cNvPr id="6" name="TextBox 5"/>
          <p:cNvSpPr txBox="1"/>
          <p:nvPr/>
        </p:nvSpPr>
        <p:spPr>
          <a:xfrm>
            <a:off x="2438400" y="5105400"/>
            <a:ext cx="1981200" cy="461665"/>
          </a:xfrm>
          <a:prstGeom prst="rect">
            <a:avLst/>
          </a:prstGeom>
          <a:solidFill>
            <a:schemeClr val="bg1"/>
          </a:solidFill>
        </p:spPr>
        <p:txBody>
          <a:bodyPr wrap="square" rtlCol="0">
            <a:spAutoFit/>
          </a:bodyPr>
          <a:lstStyle/>
          <a:p>
            <a:pPr algn="ctr"/>
            <a:r>
              <a:rPr lang="en-US" sz="2400" dirty="0" smtClean="0">
                <a:solidFill>
                  <a:srgbClr val="FF0000"/>
                </a:solidFill>
              </a:rPr>
              <a:t>Ops HREFv2</a:t>
            </a:r>
            <a:endParaRPr lang="en-US" sz="2400" dirty="0">
              <a:solidFill>
                <a:srgbClr val="FF0000"/>
              </a:solidFill>
            </a:endParaRPr>
          </a:p>
        </p:txBody>
      </p:sp>
      <p:sp>
        <p:nvSpPr>
          <p:cNvPr id="9" name="TextBox 8"/>
          <p:cNvSpPr txBox="1"/>
          <p:nvPr/>
        </p:nvSpPr>
        <p:spPr>
          <a:xfrm>
            <a:off x="7010400" y="5107417"/>
            <a:ext cx="1981200" cy="461665"/>
          </a:xfrm>
          <a:prstGeom prst="rect">
            <a:avLst/>
          </a:prstGeom>
          <a:solidFill>
            <a:schemeClr val="bg1"/>
          </a:solidFill>
        </p:spPr>
        <p:txBody>
          <a:bodyPr wrap="square" rtlCol="0">
            <a:spAutoFit/>
          </a:bodyPr>
          <a:lstStyle/>
          <a:p>
            <a:pPr algn="ctr"/>
            <a:r>
              <a:rPr lang="en-US" sz="2400" dirty="0" smtClean="0">
                <a:solidFill>
                  <a:srgbClr val="FF0000"/>
                </a:solidFill>
              </a:rPr>
              <a:t>Para HREFv3</a:t>
            </a:r>
            <a:endParaRPr lang="en-US" sz="2400" dirty="0">
              <a:solidFill>
                <a:srgbClr val="FF0000"/>
              </a:solidFill>
            </a:endParaRPr>
          </a:p>
        </p:txBody>
      </p:sp>
      <p:sp>
        <p:nvSpPr>
          <p:cNvPr id="7" name="TextBox 6"/>
          <p:cNvSpPr txBox="1"/>
          <p:nvPr/>
        </p:nvSpPr>
        <p:spPr>
          <a:xfrm>
            <a:off x="76200" y="6181725"/>
            <a:ext cx="4495800" cy="707886"/>
          </a:xfrm>
          <a:prstGeom prst="rect">
            <a:avLst/>
          </a:prstGeom>
          <a:noFill/>
        </p:spPr>
        <p:txBody>
          <a:bodyPr wrap="square" rtlCol="0">
            <a:spAutoFit/>
          </a:bodyPr>
          <a:lstStyle/>
          <a:p>
            <a:pPr algn="ctr"/>
            <a:r>
              <a:rPr lang="en-US" sz="2000" i="1" dirty="0" smtClean="0"/>
              <a:t>Instantaneous wind speed</a:t>
            </a:r>
          </a:p>
          <a:p>
            <a:pPr algn="ctr"/>
            <a:r>
              <a:rPr lang="en-US" sz="2000" i="1" dirty="0" smtClean="0"/>
              <a:t> point probabilities</a:t>
            </a:r>
            <a:endParaRPr lang="en-US" sz="2000" i="1" dirty="0"/>
          </a:p>
        </p:txBody>
      </p:sp>
      <p:sp>
        <p:nvSpPr>
          <p:cNvPr id="11" name="TextBox 10"/>
          <p:cNvSpPr txBox="1"/>
          <p:nvPr/>
        </p:nvSpPr>
        <p:spPr>
          <a:xfrm>
            <a:off x="4648200" y="6166366"/>
            <a:ext cx="4495800" cy="707886"/>
          </a:xfrm>
          <a:prstGeom prst="rect">
            <a:avLst/>
          </a:prstGeom>
          <a:noFill/>
        </p:spPr>
        <p:txBody>
          <a:bodyPr wrap="square" rtlCol="0">
            <a:spAutoFit/>
          </a:bodyPr>
          <a:lstStyle/>
          <a:p>
            <a:pPr algn="ctr"/>
            <a:r>
              <a:rPr lang="en-US" sz="2000" i="1" dirty="0" smtClean="0"/>
              <a:t>Hourly maximum wind speed </a:t>
            </a:r>
          </a:p>
          <a:p>
            <a:pPr algn="ctr"/>
            <a:r>
              <a:rPr lang="en-US" sz="2000" i="1" dirty="0" smtClean="0"/>
              <a:t>10 km radius neighborhood probabilities</a:t>
            </a:r>
            <a:endParaRPr lang="en-US" sz="2000" i="1" dirty="0"/>
          </a:p>
        </p:txBody>
      </p:sp>
      <p:sp>
        <p:nvSpPr>
          <p:cNvPr id="2" name="TextBox 1"/>
          <p:cNvSpPr txBox="1"/>
          <p:nvPr/>
        </p:nvSpPr>
        <p:spPr>
          <a:xfrm>
            <a:off x="0" y="1231500"/>
            <a:ext cx="9144000" cy="461665"/>
          </a:xfrm>
          <a:prstGeom prst="rect">
            <a:avLst/>
          </a:prstGeom>
          <a:solidFill>
            <a:schemeClr val="bg1"/>
          </a:solidFill>
          <a:ln>
            <a:solidFill>
              <a:schemeClr val="tx1"/>
            </a:solidFill>
          </a:ln>
        </p:spPr>
        <p:txBody>
          <a:bodyPr wrap="square" rtlCol="0">
            <a:spAutoFit/>
          </a:bodyPr>
          <a:lstStyle/>
          <a:p>
            <a:pPr algn="ctr"/>
            <a:r>
              <a:rPr lang="en-US" sz="2400" i="1" dirty="0" err="1" smtClean="0">
                <a:solidFill>
                  <a:srgbClr val="FF0000"/>
                </a:solidFill>
              </a:rPr>
              <a:t>Prob</a:t>
            </a:r>
            <a:r>
              <a:rPr lang="en-US" sz="2400" i="1" dirty="0" smtClean="0">
                <a:solidFill>
                  <a:srgbClr val="FF0000"/>
                </a:solidFill>
              </a:rPr>
              <a:t> of 10 m wind speed &gt; 30 </a:t>
            </a:r>
            <a:r>
              <a:rPr lang="en-US" sz="2400" i="1" dirty="0" err="1" smtClean="0">
                <a:solidFill>
                  <a:srgbClr val="FF0000"/>
                </a:solidFill>
              </a:rPr>
              <a:t>kt</a:t>
            </a:r>
            <a:endParaRPr lang="en-US" sz="2400" i="1" dirty="0">
              <a:solidFill>
                <a:srgbClr val="FF0000"/>
              </a:solidFill>
            </a:endParaRPr>
          </a:p>
        </p:txBody>
      </p:sp>
      <p:cxnSp>
        <p:nvCxnSpPr>
          <p:cNvPr id="4" name="Straight Connector 3"/>
          <p:cNvCxnSpPr/>
          <p:nvPr/>
        </p:nvCxnSpPr>
        <p:spPr>
          <a:xfrm>
            <a:off x="4572000" y="6153150"/>
            <a:ext cx="0" cy="7211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825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63"/>
            <a:ext cx="7620000" cy="668337"/>
          </a:xfrm>
        </p:spPr>
        <p:txBody>
          <a:bodyPr>
            <a:noAutofit/>
          </a:bodyPr>
          <a:lstStyle/>
          <a:p>
            <a:r>
              <a:rPr lang="en-US" sz="2400" dirty="0" smtClean="0"/>
              <a:t>Another possible new product – a “general thunder” field</a:t>
            </a:r>
            <a:endParaRPr lang="en-US" sz="2400" dirty="0"/>
          </a:p>
        </p:txBody>
      </p:sp>
      <p:pic>
        <p:nvPicPr>
          <p:cNvPr id="2050" name="Picture 2" descr="C:\Users\matthew.pyle\Downloads\href_ltng_CONUS_f09_CONUSPROBV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20240"/>
            <a:ext cx="4572000" cy="3239481"/>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2051" name="Picture 3" descr="C:\Users\matthew.pyle\Downloads\href_onekmrefdprob40_CONUS_f09_CONUSPROBV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0240"/>
            <a:ext cx="4572000" cy="32394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5275" y="1457325"/>
            <a:ext cx="4038600" cy="400110"/>
          </a:xfrm>
          <a:prstGeom prst="rect">
            <a:avLst/>
          </a:prstGeom>
          <a:noFill/>
        </p:spPr>
        <p:txBody>
          <a:bodyPr wrap="square" rtlCol="0">
            <a:spAutoFit/>
          </a:bodyPr>
          <a:lstStyle/>
          <a:p>
            <a:pPr algn="ctr"/>
            <a:r>
              <a:rPr lang="en-US" sz="2000" dirty="0" err="1" smtClean="0">
                <a:solidFill>
                  <a:srgbClr val="FF0000"/>
                </a:solidFill>
              </a:rPr>
              <a:t>Prob</a:t>
            </a:r>
            <a:r>
              <a:rPr lang="en-US" sz="2000" dirty="0" smtClean="0">
                <a:solidFill>
                  <a:srgbClr val="FF0000"/>
                </a:solidFill>
              </a:rPr>
              <a:t> 1 km AGL REFD &gt; 40 </a:t>
            </a:r>
            <a:r>
              <a:rPr lang="en-US" sz="2000" dirty="0" err="1" smtClean="0">
                <a:solidFill>
                  <a:srgbClr val="FF0000"/>
                </a:solidFill>
              </a:rPr>
              <a:t>dBZ</a:t>
            </a:r>
            <a:endParaRPr lang="en-US" sz="2000" dirty="0">
              <a:solidFill>
                <a:srgbClr val="FF0000"/>
              </a:solidFill>
            </a:endParaRPr>
          </a:p>
        </p:txBody>
      </p:sp>
      <p:sp>
        <p:nvSpPr>
          <p:cNvPr id="8" name="TextBox 7"/>
          <p:cNvSpPr txBox="1"/>
          <p:nvPr/>
        </p:nvSpPr>
        <p:spPr>
          <a:xfrm>
            <a:off x="4572000" y="1466850"/>
            <a:ext cx="4648200" cy="461665"/>
          </a:xfrm>
          <a:prstGeom prst="rect">
            <a:avLst/>
          </a:prstGeom>
          <a:noFill/>
        </p:spPr>
        <p:txBody>
          <a:bodyPr wrap="square" rtlCol="0">
            <a:spAutoFit/>
          </a:bodyPr>
          <a:lstStyle/>
          <a:p>
            <a:pPr algn="ctr"/>
            <a:r>
              <a:rPr lang="en-US" sz="2400" dirty="0" smtClean="0">
                <a:solidFill>
                  <a:srgbClr val="FF0000"/>
                </a:solidFill>
              </a:rPr>
              <a:t>*NEW* </a:t>
            </a:r>
            <a:r>
              <a:rPr lang="en-US" sz="2400" dirty="0" err="1" smtClean="0">
                <a:solidFill>
                  <a:srgbClr val="FF0000"/>
                </a:solidFill>
              </a:rPr>
              <a:t>Prob</a:t>
            </a:r>
            <a:r>
              <a:rPr lang="en-US" sz="2400" dirty="0" smtClean="0">
                <a:solidFill>
                  <a:srgbClr val="FF0000"/>
                </a:solidFill>
              </a:rPr>
              <a:t> of lightning/thunder</a:t>
            </a:r>
            <a:endParaRPr lang="en-US" sz="2400" dirty="0">
              <a:solidFill>
                <a:srgbClr val="FF0000"/>
              </a:solidFill>
            </a:endParaRPr>
          </a:p>
        </p:txBody>
      </p:sp>
      <p:sp>
        <p:nvSpPr>
          <p:cNvPr id="6" name="TextBox 5"/>
          <p:cNvSpPr txBox="1"/>
          <p:nvPr/>
        </p:nvSpPr>
        <p:spPr>
          <a:xfrm>
            <a:off x="4572000" y="5334000"/>
            <a:ext cx="4572000" cy="1323439"/>
          </a:xfrm>
          <a:prstGeom prst="rect">
            <a:avLst/>
          </a:prstGeom>
          <a:noFill/>
        </p:spPr>
        <p:txBody>
          <a:bodyPr wrap="square" rtlCol="0">
            <a:spAutoFit/>
          </a:bodyPr>
          <a:lstStyle/>
          <a:p>
            <a:r>
              <a:rPr lang="en-US" sz="2000" i="1" dirty="0" smtClean="0"/>
              <a:t>Is not a lightning strike density type product – just a broad sense of where convective storms might be, including non-severe showers.</a:t>
            </a:r>
            <a:endParaRPr lang="en-US" sz="2000" i="1" dirty="0"/>
          </a:p>
        </p:txBody>
      </p:sp>
    </p:spTree>
    <p:extLst>
      <p:ext uri="{BB962C8B-B14F-4D97-AF65-F5344CB8AC3E}">
        <p14:creationId xmlns:p14="http://schemas.microsoft.com/office/powerpoint/2010/main" val="6141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5" y="1212536"/>
            <a:ext cx="4512356" cy="3784406"/>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356" y="1212596"/>
            <a:ext cx="4530949" cy="3784346"/>
          </a:xfrm>
          <a:prstGeom prst="rect">
            <a:avLst/>
          </a:prstGeom>
          <a:ln>
            <a:solidFill>
              <a:schemeClr val="tx1"/>
            </a:solidFill>
          </a:ln>
        </p:spPr>
      </p:pic>
      <p:sp>
        <p:nvSpPr>
          <p:cNvPr id="8" name="TextBox 7"/>
          <p:cNvSpPr txBox="1"/>
          <p:nvPr/>
        </p:nvSpPr>
        <p:spPr>
          <a:xfrm>
            <a:off x="-21036" y="1215584"/>
            <a:ext cx="3069036" cy="461665"/>
          </a:xfrm>
          <a:prstGeom prst="rect">
            <a:avLst/>
          </a:prstGeom>
          <a:solidFill>
            <a:schemeClr val="bg1"/>
          </a:solidFill>
          <a:ln>
            <a:noFill/>
          </a:ln>
        </p:spPr>
        <p:txBody>
          <a:bodyPr wrap="square" rtlCol="0">
            <a:spAutoFit/>
          </a:bodyPr>
          <a:lstStyle/>
          <a:p>
            <a:r>
              <a:rPr lang="en-US" sz="2400" dirty="0" err="1" smtClean="0">
                <a:solidFill>
                  <a:srgbClr val="FF0000"/>
                </a:solidFill>
              </a:rPr>
              <a:t>Prob</a:t>
            </a:r>
            <a:r>
              <a:rPr lang="en-US" sz="2400" dirty="0" smtClean="0">
                <a:solidFill>
                  <a:srgbClr val="FF0000"/>
                </a:solidFill>
              </a:rPr>
              <a:t> 3 h QPF &gt; 3 h FFG</a:t>
            </a:r>
            <a:endParaRPr lang="en-US" sz="2400" dirty="0">
              <a:solidFill>
                <a:srgbClr val="FF0000"/>
              </a:solidFill>
            </a:endParaRPr>
          </a:p>
        </p:txBody>
      </p:sp>
      <p:sp>
        <p:nvSpPr>
          <p:cNvPr id="23" name="TextBox 22"/>
          <p:cNvSpPr txBox="1"/>
          <p:nvPr/>
        </p:nvSpPr>
        <p:spPr>
          <a:xfrm>
            <a:off x="4512356" y="1240029"/>
            <a:ext cx="3412443" cy="461665"/>
          </a:xfrm>
          <a:prstGeom prst="rect">
            <a:avLst/>
          </a:prstGeom>
          <a:solidFill>
            <a:schemeClr val="bg1"/>
          </a:solidFill>
          <a:ln>
            <a:noFill/>
          </a:ln>
        </p:spPr>
        <p:txBody>
          <a:bodyPr wrap="square" rtlCol="0">
            <a:spAutoFit/>
          </a:bodyPr>
          <a:lstStyle/>
          <a:p>
            <a:r>
              <a:rPr lang="en-US" sz="2400" dirty="0" err="1" smtClean="0">
                <a:solidFill>
                  <a:srgbClr val="FF0000"/>
                </a:solidFill>
              </a:rPr>
              <a:t>Prob</a:t>
            </a:r>
            <a:r>
              <a:rPr lang="en-US" sz="2400" dirty="0" smtClean="0">
                <a:solidFill>
                  <a:srgbClr val="FF0000"/>
                </a:solidFill>
              </a:rPr>
              <a:t> 6 h QPF &gt; 10 </a:t>
            </a:r>
            <a:r>
              <a:rPr lang="en-US" sz="2400" dirty="0" err="1" smtClean="0">
                <a:solidFill>
                  <a:srgbClr val="FF0000"/>
                </a:solidFill>
              </a:rPr>
              <a:t>yr</a:t>
            </a:r>
            <a:r>
              <a:rPr lang="en-US" sz="2400" dirty="0" smtClean="0">
                <a:solidFill>
                  <a:srgbClr val="FF0000"/>
                </a:solidFill>
              </a:rPr>
              <a:t> ARI</a:t>
            </a:r>
            <a:endParaRPr lang="en-US" sz="2400" dirty="0">
              <a:solidFill>
                <a:srgbClr val="FF0000"/>
              </a:solidFill>
            </a:endParaRPr>
          </a:p>
        </p:txBody>
      </p:sp>
      <p:sp>
        <p:nvSpPr>
          <p:cNvPr id="4" name="TextBox 3"/>
          <p:cNvSpPr txBox="1"/>
          <p:nvPr/>
        </p:nvSpPr>
        <p:spPr>
          <a:xfrm>
            <a:off x="533400" y="152400"/>
            <a:ext cx="7772400" cy="523220"/>
          </a:xfrm>
          <a:prstGeom prst="rect">
            <a:avLst/>
          </a:prstGeom>
          <a:noFill/>
        </p:spPr>
        <p:txBody>
          <a:bodyPr wrap="square" rtlCol="0">
            <a:spAutoFit/>
          </a:bodyPr>
          <a:lstStyle/>
          <a:p>
            <a:pPr algn="ctr"/>
            <a:r>
              <a:rPr lang="en-US" sz="2800" dirty="0" smtClean="0"/>
              <a:t>New flash flood type products for HREFv3</a:t>
            </a:r>
            <a:endParaRPr lang="en-US" sz="2800" dirty="0"/>
          </a:p>
        </p:txBody>
      </p:sp>
      <p:sp>
        <p:nvSpPr>
          <p:cNvPr id="19" name="TextBox 18"/>
          <p:cNvSpPr txBox="1"/>
          <p:nvPr/>
        </p:nvSpPr>
        <p:spPr>
          <a:xfrm>
            <a:off x="4512357" y="5105999"/>
            <a:ext cx="4610608" cy="830997"/>
          </a:xfrm>
          <a:prstGeom prst="rect">
            <a:avLst/>
          </a:prstGeom>
          <a:noFill/>
        </p:spPr>
        <p:txBody>
          <a:bodyPr wrap="square" rtlCol="0">
            <a:spAutoFit/>
          </a:bodyPr>
          <a:lstStyle/>
          <a:p>
            <a:pPr algn="ctr"/>
            <a:r>
              <a:rPr lang="en-US" sz="2400" i="1" dirty="0" smtClean="0"/>
              <a:t>currently 2, 5, 10, and 100 year ARI for 6 and 24 h accumulations </a:t>
            </a:r>
            <a:endParaRPr lang="en-US" sz="2400" i="1" dirty="0"/>
          </a:p>
        </p:txBody>
      </p:sp>
      <p:sp>
        <p:nvSpPr>
          <p:cNvPr id="21" name="TextBox 20"/>
          <p:cNvSpPr txBox="1"/>
          <p:nvPr/>
        </p:nvSpPr>
        <p:spPr>
          <a:xfrm>
            <a:off x="359965" y="5153624"/>
            <a:ext cx="3810000" cy="461665"/>
          </a:xfrm>
          <a:prstGeom prst="rect">
            <a:avLst/>
          </a:prstGeom>
          <a:noFill/>
        </p:spPr>
        <p:txBody>
          <a:bodyPr wrap="square" rtlCol="0">
            <a:spAutoFit/>
          </a:bodyPr>
          <a:lstStyle/>
          <a:p>
            <a:pPr algn="ctr"/>
            <a:r>
              <a:rPr lang="en-US" sz="2400" i="1" dirty="0" smtClean="0"/>
              <a:t>1 h, 3 h and 6 h FFG</a:t>
            </a:r>
            <a:endParaRPr lang="en-US" sz="2400" i="1" dirty="0"/>
          </a:p>
        </p:txBody>
      </p:sp>
    </p:spTree>
    <p:extLst>
      <p:ext uri="{BB962C8B-B14F-4D97-AF65-F5344CB8AC3E}">
        <p14:creationId xmlns:p14="http://schemas.microsoft.com/office/powerpoint/2010/main" val="221267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HREF probabilities</a:t>
            </a:r>
            <a:endParaRPr lang="en-US" sz="3200" dirty="0"/>
          </a:p>
        </p:txBody>
      </p:sp>
      <p:sp>
        <p:nvSpPr>
          <p:cNvPr id="3" name="Content Placeholder 2"/>
          <p:cNvSpPr>
            <a:spLocks noGrp="1"/>
          </p:cNvSpPr>
          <p:nvPr>
            <p:ph idx="1"/>
          </p:nvPr>
        </p:nvSpPr>
        <p:spPr/>
        <p:txBody>
          <a:bodyPr>
            <a:normAutofit/>
          </a:bodyPr>
          <a:lstStyle/>
          <a:p>
            <a:r>
              <a:rPr lang="en-US" sz="2400" dirty="0" smtClean="0"/>
              <a:t>How probabilities are defined is an important aspect of high resolution ensembles, and one that it is getting more complicated with the introduction of EAS probabilities.</a:t>
            </a:r>
          </a:p>
          <a:p>
            <a:endParaRPr lang="en-US" sz="1400" dirty="0"/>
          </a:p>
          <a:p>
            <a:r>
              <a:rPr lang="en-US" sz="2400" dirty="0" smtClean="0"/>
              <a:t>Therefore, it is worth a moment to review the three types of probabilities that will be included in HREFv3, and where they are best applied.</a:t>
            </a:r>
          </a:p>
          <a:p>
            <a:pPr marL="457200" lvl="1" indent="0">
              <a:buNone/>
            </a:pPr>
            <a:endParaRPr lang="en-US" sz="800" dirty="0" smtClean="0"/>
          </a:p>
          <a:p>
            <a:pPr marL="457200" lvl="1" indent="0">
              <a:buNone/>
            </a:pPr>
            <a:endParaRPr lang="en-US" sz="2400" dirty="0" smtClean="0"/>
          </a:p>
        </p:txBody>
      </p:sp>
    </p:spTree>
    <p:extLst>
      <p:ext uri="{BB962C8B-B14F-4D97-AF65-F5344CB8AC3E}">
        <p14:creationId xmlns:p14="http://schemas.microsoft.com/office/powerpoint/2010/main" val="423217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67" y="4343400"/>
            <a:ext cx="8214463" cy="609601"/>
          </a:xfrm>
        </p:spPr>
        <p:txBody>
          <a:bodyPr>
            <a:normAutofit/>
          </a:bodyPr>
          <a:lstStyle/>
          <a:p>
            <a:r>
              <a:rPr lang="en-US" sz="2400" dirty="0" smtClean="0">
                <a:solidFill>
                  <a:srgbClr val="FF0000"/>
                </a:solidFill>
              </a:rPr>
              <a:t>Neighborhood maximum probabilities</a:t>
            </a:r>
            <a:endParaRPr lang="en-US" sz="2400" dirty="0">
              <a:solidFill>
                <a:srgbClr val="FF0000"/>
              </a:solidFill>
            </a:endParaRPr>
          </a:p>
        </p:txBody>
      </p:sp>
      <p:sp>
        <p:nvSpPr>
          <p:cNvPr id="3" name="Text Placeholder 2"/>
          <p:cNvSpPr>
            <a:spLocks noGrp="1"/>
          </p:cNvSpPr>
          <p:nvPr>
            <p:ph type="body" idx="1"/>
          </p:nvPr>
        </p:nvSpPr>
        <p:spPr>
          <a:xfrm>
            <a:off x="466725" y="4835983"/>
            <a:ext cx="8438746" cy="1600200"/>
          </a:xfrm>
        </p:spPr>
        <p:txBody>
          <a:bodyPr>
            <a:normAutofit fontScale="92500" lnSpcReduction="10000"/>
          </a:bodyPr>
          <a:lstStyle/>
          <a:p>
            <a:r>
              <a:rPr lang="en-US" sz="2000" dirty="0" smtClean="0">
                <a:latin typeface="Calibri" panose="020F0502020204030204" pitchFamily="34" charset="0"/>
              </a:rPr>
              <a:t>Accounts for forecast displacement between members by searching over a local neighborhood of points, and </a:t>
            </a:r>
            <a:r>
              <a:rPr lang="en-US" sz="2000" i="1" dirty="0" smtClean="0">
                <a:latin typeface="Calibri" panose="020F0502020204030204" pitchFamily="34" charset="0"/>
              </a:rPr>
              <a:t>only evaluating the neighborhood maximum value</a:t>
            </a:r>
            <a:r>
              <a:rPr lang="en-US" sz="2000" dirty="0" smtClean="0">
                <a:latin typeface="Calibri" panose="020F0502020204030204" pitchFamily="34" charset="0"/>
              </a:rPr>
              <a:t>.</a:t>
            </a:r>
          </a:p>
          <a:p>
            <a:endParaRPr lang="en-US" sz="400" dirty="0" smtClean="0">
              <a:latin typeface="Calibri" panose="020F0502020204030204" pitchFamily="34" charset="0"/>
            </a:endParaRPr>
          </a:p>
          <a:p>
            <a:r>
              <a:rPr lang="en-US" sz="2000" dirty="0" smtClean="0">
                <a:latin typeface="Calibri" panose="020F0502020204030204" pitchFamily="34" charset="0"/>
              </a:rPr>
              <a:t>Following SPC, the neighborhood extends 40* </a:t>
            </a:r>
            <a:r>
              <a:rPr lang="en-US" sz="2000" dirty="0">
                <a:latin typeface="Calibri" panose="020F0502020204030204" pitchFamily="34" charset="0"/>
              </a:rPr>
              <a:t>km out from a </a:t>
            </a:r>
            <a:r>
              <a:rPr lang="en-US" sz="2000" dirty="0" smtClean="0">
                <a:latin typeface="Calibri" panose="020F0502020204030204" pitchFamily="34" charset="0"/>
              </a:rPr>
              <a:t>point, and the probabilities are smoothed.  </a:t>
            </a:r>
            <a:r>
              <a:rPr lang="en-US" sz="2000" i="1" dirty="0" smtClean="0">
                <a:latin typeface="Calibri" panose="020F0502020204030204" pitchFamily="34" charset="0"/>
              </a:rPr>
              <a:t>Provides a smooth, spatially broad signal, and best for rarely exceeded thresholds.  </a:t>
            </a:r>
            <a:endParaRPr lang="en-US" sz="2000" dirty="0">
              <a:latin typeface="Calibri" panose="020F0502020204030204" pitchFamily="34" charset="0"/>
            </a:endParaRPr>
          </a:p>
        </p:txBody>
      </p:sp>
      <p:sp>
        <p:nvSpPr>
          <p:cNvPr id="5" name="Title 1"/>
          <p:cNvSpPr txBox="1">
            <a:spLocks/>
          </p:cNvSpPr>
          <p:nvPr/>
        </p:nvSpPr>
        <p:spPr>
          <a:xfrm>
            <a:off x="411057" y="228600"/>
            <a:ext cx="8282973"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0000"/>
                </a:solidFill>
              </a:rPr>
              <a:t>Point probabilities</a:t>
            </a:r>
            <a:endParaRPr lang="en-US" sz="2400" dirty="0">
              <a:solidFill>
                <a:srgbClr val="FF0000"/>
              </a:solidFill>
            </a:endParaRPr>
          </a:p>
        </p:txBody>
      </p:sp>
      <p:sp>
        <p:nvSpPr>
          <p:cNvPr id="7" name="Text Placeholder 2"/>
          <p:cNvSpPr txBox="1">
            <a:spLocks/>
          </p:cNvSpPr>
          <p:nvPr/>
        </p:nvSpPr>
        <p:spPr>
          <a:xfrm>
            <a:off x="457200" y="758569"/>
            <a:ext cx="8190689" cy="1451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latin typeface="Calibri" panose="020F0502020204030204" pitchFamily="34" charset="0"/>
              </a:rPr>
              <a:t>The simplest form of probability – at each grid point, which percentage of members exceed a threshold?</a:t>
            </a:r>
          </a:p>
          <a:p>
            <a:endParaRPr lang="en-US" sz="400" dirty="0" smtClean="0">
              <a:latin typeface="Calibri" panose="020F0502020204030204" pitchFamily="34" charset="0"/>
            </a:endParaRPr>
          </a:p>
          <a:p>
            <a:r>
              <a:rPr lang="en-US" sz="2000" dirty="0" smtClean="0">
                <a:latin typeface="Calibri" panose="020F0502020204030204" pitchFamily="34" charset="0"/>
              </a:rPr>
              <a:t>Best for more continuous fields where a threshold might be exceeded over a large region (e.g., probability of T &lt; 0 C, CAPE &gt; 500 J/kg)</a:t>
            </a:r>
            <a:endParaRPr lang="en-US" sz="2400" dirty="0">
              <a:latin typeface="Calibri" panose="020F0502020204030204" pitchFamily="34" charset="0"/>
            </a:endParaRPr>
          </a:p>
        </p:txBody>
      </p:sp>
      <p:sp>
        <p:nvSpPr>
          <p:cNvPr id="8" name="Title 1"/>
          <p:cNvSpPr txBox="1">
            <a:spLocks/>
          </p:cNvSpPr>
          <p:nvPr/>
        </p:nvSpPr>
        <p:spPr>
          <a:xfrm>
            <a:off x="392349" y="2209800"/>
            <a:ext cx="8282973"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0000"/>
                </a:solidFill>
              </a:rPr>
              <a:t>Ensemble Agreement Scale (EAS) probabilities (new)</a:t>
            </a:r>
            <a:endParaRPr lang="en-US" sz="2400" dirty="0">
              <a:solidFill>
                <a:srgbClr val="FF0000"/>
              </a:solidFill>
            </a:endParaRPr>
          </a:p>
        </p:txBody>
      </p:sp>
      <p:sp>
        <p:nvSpPr>
          <p:cNvPr id="9" name="Text Placeholder 2"/>
          <p:cNvSpPr txBox="1">
            <a:spLocks/>
          </p:cNvSpPr>
          <p:nvPr/>
        </p:nvSpPr>
        <p:spPr>
          <a:xfrm>
            <a:off x="457200" y="2793460"/>
            <a:ext cx="8190689" cy="167010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latin typeface="Calibri" panose="020F0502020204030204" pitchFamily="34" charset="0"/>
              </a:rPr>
              <a:t>Based on fractional coverage exceeding a threshold within a 10-100 km radius, using a smaller radius when members agree closely, and a larger radius when they are less similar.  (</a:t>
            </a:r>
            <a:r>
              <a:rPr lang="en-US" sz="2000" dirty="0" err="1" smtClean="0">
                <a:latin typeface="Calibri" panose="020F0502020204030204" pitchFamily="34" charset="0"/>
              </a:rPr>
              <a:t>Dey</a:t>
            </a:r>
            <a:r>
              <a:rPr lang="en-US" sz="2000" dirty="0" smtClean="0">
                <a:latin typeface="Calibri" panose="020F0502020204030204" pitchFamily="34" charset="0"/>
              </a:rPr>
              <a:t> et al. 2016; Blake et al. 2018)</a:t>
            </a:r>
          </a:p>
          <a:p>
            <a:endParaRPr lang="en-US" sz="400" dirty="0" smtClean="0">
              <a:latin typeface="Calibri" panose="020F0502020204030204" pitchFamily="34" charset="0"/>
            </a:endParaRPr>
          </a:p>
          <a:p>
            <a:r>
              <a:rPr lang="en-US" sz="2000" i="1" dirty="0" smtClean="0">
                <a:latin typeface="Calibri" panose="020F0502020204030204" pitchFamily="34" charset="0"/>
              </a:rPr>
              <a:t>Has the appearance of an intelligently smoothed point probability.  Will be used for select QPF and snow fields in HREFv3.</a:t>
            </a:r>
            <a:endParaRPr lang="en-US" sz="2000" i="1" dirty="0">
              <a:latin typeface="Calibri" panose="020F0502020204030204" pitchFamily="34" charset="0"/>
            </a:endParaRPr>
          </a:p>
        </p:txBody>
      </p:sp>
    </p:spTree>
    <p:extLst>
      <p:ext uri="{BB962C8B-B14F-4D97-AF65-F5344CB8AC3E}">
        <p14:creationId xmlns:p14="http://schemas.microsoft.com/office/powerpoint/2010/main" val="3161352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ef_apcp3h6p35_MIDATL_f18_CONUSEA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914400"/>
            <a:ext cx="3044952" cy="2709411"/>
          </a:xfrm>
          <a:prstGeom prst="rect">
            <a:avLst/>
          </a:prstGeom>
          <a:ln>
            <a:solidFill>
              <a:srgbClr val="000000"/>
            </a:solidFill>
          </a:ln>
        </p:spPr>
      </p:pic>
      <p:pic>
        <p:nvPicPr>
          <p:cNvPr id="3" name="Picture 2" descr="href_apcp3h6p35_MIDATL_f18_CONUSPOINT.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3044952" cy="2709411"/>
          </a:xfrm>
          <a:prstGeom prst="rect">
            <a:avLst/>
          </a:prstGeom>
          <a:ln>
            <a:solidFill>
              <a:schemeClr val="tx1"/>
            </a:solidFill>
          </a:ln>
        </p:spPr>
      </p:pic>
      <p:sp>
        <p:nvSpPr>
          <p:cNvPr id="4" name="TextBox 3"/>
          <p:cNvSpPr txBox="1"/>
          <p:nvPr/>
        </p:nvSpPr>
        <p:spPr>
          <a:xfrm>
            <a:off x="-1" y="545068"/>
            <a:ext cx="3041709" cy="369332"/>
          </a:xfrm>
          <a:prstGeom prst="rect">
            <a:avLst/>
          </a:prstGeom>
          <a:noFill/>
        </p:spPr>
        <p:txBody>
          <a:bodyPr wrap="square" rtlCol="0">
            <a:spAutoFit/>
          </a:bodyPr>
          <a:lstStyle/>
          <a:p>
            <a:pPr algn="ctr"/>
            <a:r>
              <a:rPr lang="en-US" dirty="0" smtClean="0">
                <a:solidFill>
                  <a:srgbClr val="FF0000"/>
                </a:solidFill>
              </a:rPr>
              <a:t>Point</a:t>
            </a:r>
            <a:endParaRPr lang="en-US" dirty="0">
              <a:solidFill>
                <a:srgbClr val="FF0000"/>
              </a:solidFill>
            </a:endParaRPr>
          </a:p>
        </p:txBody>
      </p:sp>
      <p:sp>
        <p:nvSpPr>
          <p:cNvPr id="5" name="TextBox 4"/>
          <p:cNvSpPr txBox="1"/>
          <p:nvPr/>
        </p:nvSpPr>
        <p:spPr>
          <a:xfrm>
            <a:off x="3041709" y="545068"/>
            <a:ext cx="3044952" cy="369332"/>
          </a:xfrm>
          <a:prstGeom prst="rect">
            <a:avLst/>
          </a:prstGeom>
          <a:noFill/>
        </p:spPr>
        <p:txBody>
          <a:bodyPr wrap="square" rtlCol="0">
            <a:spAutoFit/>
          </a:bodyPr>
          <a:lstStyle/>
          <a:p>
            <a:pPr algn="ctr"/>
            <a:r>
              <a:rPr lang="en-US" dirty="0" smtClean="0">
                <a:solidFill>
                  <a:srgbClr val="FF0000"/>
                </a:solidFill>
              </a:rPr>
              <a:t>EAS</a:t>
            </a:r>
            <a:endParaRPr lang="en-US" dirty="0">
              <a:solidFill>
                <a:srgbClr val="FF0000"/>
              </a:solidFill>
            </a:endParaRPr>
          </a:p>
        </p:txBody>
      </p:sp>
      <p:sp>
        <p:nvSpPr>
          <p:cNvPr id="6" name="TextBox 5"/>
          <p:cNvSpPr txBox="1"/>
          <p:nvPr/>
        </p:nvSpPr>
        <p:spPr>
          <a:xfrm>
            <a:off x="6086661" y="545068"/>
            <a:ext cx="3057339" cy="369332"/>
          </a:xfrm>
          <a:prstGeom prst="rect">
            <a:avLst/>
          </a:prstGeom>
          <a:noFill/>
        </p:spPr>
        <p:txBody>
          <a:bodyPr wrap="square" rtlCol="0">
            <a:spAutoFit/>
          </a:bodyPr>
          <a:lstStyle/>
          <a:p>
            <a:pPr algn="ctr"/>
            <a:r>
              <a:rPr lang="en-US" dirty="0" smtClean="0">
                <a:solidFill>
                  <a:srgbClr val="FF0000"/>
                </a:solidFill>
              </a:rPr>
              <a:t>Neighborhood</a:t>
            </a:r>
            <a:endParaRPr lang="en-US" dirty="0">
              <a:solidFill>
                <a:srgbClr val="FF0000"/>
              </a:solidFill>
            </a:endParaRPr>
          </a:p>
        </p:txBody>
      </p:sp>
      <p:sp>
        <p:nvSpPr>
          <p:cNvPr id="7" name="TextBox 6"/>
          <p:cNvSpPr txBox="1"/>
          <p:nvPr/>
        </p:nvSpPr>
        <p:spPr>
          <a:xfrm>
            <a:off x="0" y="914400"/>
            <a:ext cx="1295400" cy="646331"/>
          </a:xfrm>
          <a:prstGeom prst="rect">
            <a:avLst/>
          </a:prstGeom>
          <a:solidFill>
            <a:schemeClr val="bg1"/>
          </a:solidFill>
        </p:spPr>
        <p:txBody>
          <a:bodyPr wrap="square" rtlCol="0">
            <a:spAutoFit/>
          </a:bodyPr>
          <a:lstStyle/>
          <a:p>
            <a:r>
              <a:rPr lang="en-US" dirty="0" smtClean="0">
                <a:solidFill>
                  <a:srgbClr val="FF0000"/>
                </a:solidFill>
              </a:rPr>
              <a:t>0.25”/ 3h</a:t>
            </a:r>
          </a:p>
          <a:p>
            <a:r>
              <a:rPr lang="en-US" dirty="0" smtClean="0">
                <a:solidFill>
                  <a:srgbClr val="FF0000"/>
                </a:solidFill>
              </a:rPr>
              <a:t>VT 0712/00</a:t>
            </a:r>
            <a:endParaRPr lang="en-US" dirty="0">
              <a:solidFill>
                <a:srgbClr val="FF0000"/>
              </a:solidFill>
            </a:endParaRPr>
          </a:p>
        </p:txBody>
      </p:sp>
      <p:pic>
        <p:nvPicPr>
          <p:cNvPr id="8" name="Picture 7" descr="href_apcp3h6p35_MIDATL_f18_CONUSNBMAX.gif"/>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089904" y="914400"/>
            <a:ext cx="3054096" cy="2708404"/>
          </a:xfrm>
          <a:prstGeom prst="rect">
            <a:avLst/>
          </a:prstGeom>
          <a:ln>
            <a:solidFill>
              <a:srgbClr val="000000"/>
            </a:solidFill>
          </a:ln>
        </p:spPr>
      </p:pic>
      <p:pic>
        <p:nvPicPr>
          <p:cNvPr id="9" name="Picture 8" descr="href_apcp3h25p4_NE_f24_CONUSPOINT.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36365"/>
            <a:ext cx="3044952" cy="2493035"/>
          </a:xfrm>
          <a:prstGeom prst="rect">
            <a:avLst/>
          </a:prstGeom>
          <a:ln>
            <a:solidFill>
              <a:srgbClr val="000000"/>
            </a:solidFill>
          </a:ln>
        </p:spPr>
      </p:pic>
      <p:sp>
        <p:nvSpPr>
          <p:cNvPr id="10" name="TextBox 9"/>
          <p:cNvSpPr txBox="1"/>
          <p:nvPr/>
        </p:nvSpPr>
        <p:spPr>
          <a:xfrm>
            <a:off x="-3243" y="3767033"/>
            <a:ext cx="3044951" cy="369332"/>
          </a:xfrm>
          <a:prstGeom prst="rect">
            <a:avLst/>
          </a:prstGeom>
          <a:noFill/>
        </p:spPr>
        <p:txBody>
          <a:bodyPr wrap="square" rtlCol="0">
            <a:spAutoFit/>
          </a:bodyPr>
          <a:lstStyle/>
          <a:p>
            <a:pPr algn="ctr"/>
            <a:r>
              <a:rPr lang="en-US" dirty="0" smtClean="0">
                <a:solidFill>
                  <a:srgbClr val="FF0000"/>
                </a:solidFill>
              </a:rPr>
              <a:t>Point</a:t>
            </a:r>
            <a:endParaRPr lang="en-US" dirty="0">
              <a:solidFill>
                <a:srgbClr val="FF0000"/>
              </a:solidFill>
            </a:endParaRPr>
          </a:p>
        </p:txBody>
      </p:sp>
      <p:sp>
        <p:nvSpPr>
          <p:cNvPr id="11" name="TextBox 10"/>
          <p:cNvSpPr txBox="1"/>
          <p:nvPr/>
        </p:nvSpPr>
        <p:spPr>
          <a:xfrm>
            <a:off x="3041709" y="3767033"/>
            <a:ext cx="3044952" cy="369332"/>
          </a:xfrm>
          <a:prstGeom prst="rect">
            <a:avLst/>
          </a:prstGeom>
          <a:noFill/>
        </p:spPr>
        <p:txBody>
          <a:bodyPr wrap="square" rtlCol="0">
            <a:spAutoFit/>
          </a:bodyPr>
          <a:lstStyle/>
          <a:p>
            <a:pPr algn="ctr"/>
            <a:r>
              <a:rPr lang="en-US" dirty="0" smtClean="0">
                <a:solidFill>
                  <a:srgbClr val="FF0000"/>
                </a:solidFill>
              </a:rPr>
              <a:t>EAS</a:t>
            </a:r>
            <a:endParaRPr lang="en-US" dirty="0">
              <a:solidFill>
                <a:srgbClr val="FF0000"/>
              </a:solidFill>
            </a:endParaRPr>
          </a:p>
        </p:txBody>
      </p:sp>
      <p:sp>
        <p:nvSpPr>
          <p:cNvPr id="12" name="TextBox 11"/>
          <p:cNvSpPr txBox="1"/>
          <p:nvPr/>
        </p:nvSpPr>
        <p:spPr>
          <a:xfrm>
            <a:off x="6086661" y="3767033"/>
            <a:ext cx="3057339" cy="369332"/>
          </a:xfrm>
          <a:prstGeom prst="rect">
            <a:avLst/>
          </a:prstGeom>
          <a:noFill/>
        </p:spPr>
        <p:txBody>
          <a:bodyPr wrap="square" rtlCol="0">
            <a:spAutoFit/>
          </a:bodyPr>
          <a:lstStyle/>
          <a:p>
            <a:pPr algn="ctr"/>
            <a:r>
              <a:rPr lang="en-US" dirty="0" smtClean="0">
                <a:solidFill>
                  <a:srgbClr val="FF0000"/>
                </a:solidFill>
              </a:rPr>
              <a:t>Neighborhood</a:t>
            </a:r>
            <a:endParaRPr lang="en-US" dirty="0">
              <a:solidFill>
                <a:srgbClr val="FF0000"/>
              </a:solidFill>
            </a:endParaRPr>
          </a:p>
        </p:txBody>
      </p:sp>
      <p:sp>
        <p:nvSpPr>
          <p:cNvPr id="13" name="TextBox 12"/>
          <p:cNvSpPr txBox="1"/>
          <p:nvPr/>
        </p:nvSpPr>
        <p:spPr>
          <a:xfrm>
            <a:off x="0" y="4136365"/>
            <a:ext cx="1295400" cy="646331"/>
          </a:xfrm>
          <a:prstGeom prst="rect">
            <a:avLst/>
          </a:prstGeom>
          <a:solidFill>
            <a:schemeClr val="bg1"/>
          </a:solidFill>
        </p:spPr>
        <p:txBody>
          <a:bodyPr wrap="square" rtlCol="0">
            <a:spAutoFit/>
          </a:bodyPr>
          <a:lstStyle/>
          <a:p>
            <a:r>
              <a:rPr lang="en-US" dirty="0" smtClean="0">
                <a:solidFill>
                  <a:srgbClr val="FF0000"/>
                </a:solidFill>
              </a:rPr>
              <a:t>1.0”/ 3h</a:t>
            </a:r>
          </a:p>
          <a:p>
            <a:r>
              <a:rPr lang="en-US" dirty="0" smtClean="0">
                <a:solidFill>
                  <a:srgbClr val="FF0000"/>
                </a:solidFill>
              </a:rPr>
              <a:t>VT 0712/06</a:t>
            </a:r>
            <a:endParaRPr lang="en-US" dirty="0">
              <a:solidFill>
                <a:srgbClr val="FF0000"/>
              </a:solidFill>
            </a:endParaRPr>
          </a:p>
        </p:txBody>
      </p:sp>
      <p:pic>
        <p:nvPicPr>
          <p:cNvPr id="14" name="Picture 13" descr="href_apcp3h25p4_NE_f24_CONUSEAS.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4136365"/>
            <a:ext cx="3044952" cy="2493035"/>
          </a:xfrm>
          <a:prstGeom prst="rect">
            <a:avLst/>
          </a:prstGeom>
          <a:ln>
            <a:solidFill>
              <a:srgbClr val="000000"/>
            </a:solidFill>
          </a:ln>
        </p:spPr>
      </p:pic>
      <p:pic>
        <p:nvPicPr>
          <p:cNvPr id="15" name="Picture 14" descr="href_apcp3h25p4_NE_f24_CONUSNBMAX.gif"/>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099048" y="4136364"/>
            <a:ext cx="3054096" cy="2491378"/>
          </a:xfrm>
          <a:prstGeom prst="rect">
            <a:avLst/>
          </a:prstGeom>
          <a:ln>
            <a:solidFill>
              <a:srgbClr val="000000"/>
            </a:solidFill>
          </a:ln>
        </p:spPr>
      </p:pic>
      <p:sp>
        <p:nvSpPr>
          <p:cNvPr id="16" name="Rectangle 15"/>
          <p:cNvSpPr/>
          <p:nvPr/>
        </p:nvSpPr>
        <p:spPr>
          <a:xfrm>
            <a:off x="762000" y="13647"/>
            <a:ext cx="7620000" cy="461665"/>
          </a:xfrm>
          <a:prstGeom prst="rect">
            <a:avLst/>
          </a:prstGeom>
        </p:spPr>
        <p:txBody>
          <a:bodyPr wrap="square">
            <a:spAutoFit/>
          </a:bodyPr>
          <a:lstStyle/>
          <a:p>
            <a:pPr algn="ctr"/>
            <a:r>
              <a:rPr lang="en-US" sz="2400" dirty="0"/>
              <a:t>3 h QPF </a:t>
            </a:r>
            <a:r>
              <a:rPr lang="en-US" sz="2400" dirty="0" smtClean="0"/>
              <a:t>probabilities</a:t>
            </a:r>
            <a:endParaRPr lang="en-US" sz="2400" dirty="0"/>
          </a:p>
        </p:txBody>
      </p:sp>
    </p:spTree>
    <p:extLst>
      <p:ext uri="{BB962C8B-B14F-4D97-AF65-F5344CB8AC3E}">
        <p14:creationId xmlns:p14="http://schemas.microsoft.com/office/powerpoint/2010/main" val="311643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tthew.pyle\Downloads\plot_20190919_1842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134" y="1280160"/>
            <a:ext cx="4437529"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Users\matthew.pyle\Downloads\plot_20190919_1847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0160"/>
            <a:ext cx="443753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76200"/>
            <a:ext cx="8001000" cy="830997"/>
          </a:xfrm>
          <a:prstGeom prst="rect">
            <a:avLst/>
          </a:prstGeom>
          <a:noFill/>
        </p:spPr>
        <p:txBody>
          <a:bodyPr wrap="square" rtlCol="0">
            <a:spAutoFit/>
          </a:bodyPr>
          <a:lstStyle/>
          <a:p>
            <a:pPr algn="ctr"/>
            <a:r>
              <a:rPr lang="en-US" sz="2400" dirty="0" smtClean="0"/>
              <a:t>PQPF reliability diagrams for HREFv3 membership</a:t>
            </a:r>
          </a:p>
          <a:p>
            <a:pPr algn="ctr"/>
            <a:r>
              <a:rPr lang="en-US" sz="2400" dirty="0" smtClean="0"/>
              <a:t>late Feb to mid Sept 2019 (with gaps)</a:t>
            </a:r>
          </a:p>
        </p:txBody>
      </p:sp>
      <p:sp>
        <p:nvSpPr>
          <p:cNvPr id="5" name="TextBox 4"/>
          <p:cNvSpPr txBox="1"/>
          <p:nvPr/>
        </p:nvSpPr>
        <p:spPr>
          <a:xfrm>
            <a:off x="1079008" y="1301706"/>
            <a:ext cx="2286000" cy="369332"/>
          </a:xfrm>
          <a:prstGeom prst="rect">
            <a:avLst/>
          </a:prstGeom>
          <a:solidFill>
            <a:schemeClr val="bg1"/>
          </a:solidFill>
        </p:spPr>
        <p:txBody>
          <a:bodyPr wrap="square" rtlCol="0">
            <a:spAutoFit/>
          </a:bodyPr>
          <a:lstStyle/>
          <a:p>
            <a:pPr algn="ctr"/>
            <a:r>
              <a:rPr lang="en-US" dirty="0" smtClean="0">
                <a:solidFill>
                  <a:srgbClr val="FF0000"/>
                </a:solidFill>
              </a:rPr>
              <a:t>0.25” / 6 hour</a:t>
            </a:r>
            <a:endParaRPr lang="en-US" dirty="0">
              <a:solidFill>
                <a:srgbClr val="FF0000"/>
              </a:solidFill>
            </a:endParaRPr>
          </a:p>
        </p:txBody>
      </p:sp>
      <p:sp>
        <p:nvSpPr>
          <p:cNvPr id="6" name="TextBox 5"/>
          <p:cNvSpPr txBox="1"/>
          <p:nvPr/>
        </p:nvSpPr>
        <p:spPr>
          <a:xfrm>
            <a:off x="5885234" y="1306422"/>
            <a:ext cx="2286000" cy="369332"/>
          </a:xfrm>
          <a:prstGeom prst="rect">
            <a:avLst/>
          </a:prstGeom>
          <a:solidFill>
            <a:schemeClr val="bg1"/>
          </a:solidFill>
        </p:spPr>
        <p:txBody>
          <a:bodyPr wrap="square" rtlCol="0">
            <a:spAutoFit/>
          </a:bodyPr>
          <a:lstStyle/>
          <a:p>
            <a:pPr algn="ctr"/>
            <a:r>
              <a:rPr lang="en-US" dirty="0" smtClean="0">
                <a:solidFill>
                  <a:srgbClr val="FF0000"/>
                </a:solidFill>
              </a:rPr>
              <a:t>1.0” / 6 hour</a:t>
            </a:r>
            <a:endParaRPr lang="en-US" dirty="0">
              <a:solidFill>
                <a:srgbClr val="FF0000"/>
              </a:solidFill>
            </a:endParaRPr>
          </a:p>
        </p:txBody>
      </p:sp>
      <p:cxnSp>
        <p:nvCxnSpPr>
          <p:cNvPr id="8" name="Straight Connector 7"/>
          <p:cNvCxnSpPr/>
          <p:nvPr/>
        </p:nvCxnSpPr>
        <p:spPr>
          <a:xfrm flipH="1">
            <a:off x="380999" y="1728145"/>
            <a:ext cx="3657600" cy="228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029200" y="1728145"/>
            <a:ext cx="3732790" cy="23104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hape 389"/>
          <p:cNvCxnSpPr/>
          <p:nvPr/>
        </p:nvCxnSpPr>
        <p:spPr>
          <a:xfrm>
            <a:off x="2659693" y="6271898"/>
            <a:ext cx="502920" cy="3106"/>
          </a:xfrm>
          <a:prstGeom prst="straightConnector1">
            <a:avLst/>
          </a:prstGeom>
          <a:noFill/>
          <a:ln w="38100" cap="flat" cmpd="sng">
            <a:solidFill>
              <a:srgbClr val="55D6B7"/>
            </a:solidFill>
            <a:prstDash val="solid"/>
            <a:round/>
            <a:headEnd type="none" w="med" len="med"/>
            <a:tailEnd type="none" w="med" len="med"/>
          </a:ln>
        </p:spPr>
      </p:cxnSp>
      <p:cxnSp>
        <p:nvCxnSpPr>
          <p:cNvPr id="11" name="Shape 389"/>
          <p:cNvCxnSpPr/>
          <p:nvPr/>
        </p:nvCxnSpPr>
        <p:spPr>
          <a:xfrm>
            <a:off x="2659693" y="5549336"/>
            <a:ext cx="502920" cy="0"/>
          </a:xfrm>
          <a:prstGeom prst="straightConnector1">
            <a:avLst/>
          </a:prstGeom>
          <a:noFill/>
          <a:ln w="38100" cap="flat" cmpd="sng">
            <a:solidFill>
              <a:srgbClr val="FF0000"/>
            </a:solidFill>
            <a:prstDash val="solid"/>
            <a:round/>
            <a:headEnd type="none" w="med" len="med"/>
            <a:tailEnd type="none" w="med" len="med"/>
          </a:ln>
        </p:spPr>
      </p:cxnSp>
      <p:cxnSp>
        <p:nvCxnSpPr>
          <p:cNvPr id="12" name="Shape 389"/>
          <p:cNvCxnSpPr/>
          <p:nvPr/>
        </p:nvCxnSpPr>
        <p:spPr>
          <a:xfrm>
            <a:off x="2651759" y="5892727"/>
            <a:ext cx="502920" cy="0"/>
          </a:xfrm>
          <a:prstGeom prst="straightConnector1">
            <a:avLst/>
          </a:prstGeom>
          <a:noFill/>
          <a:ln w="38100" cap="flat" cmpd="sng">
            <a:solidFill>
              <a:srgbClr val="9C5DE1"/>
            </a:solidFill>
            <a:prstDash val="solid"/>
            <a:round/>
            <a:headEnd type="none" w="med" len="med"/>
            <a:tailEnd type="none" w="med" len="med"/>
          </a:ln>
        </p:spPr>
      </p:cxnSp>
      <p:sp>
        <p:nvSpPr>
          <p:cNvPr id="13" name="TextBox 12"/>
          <p:cNvSpPr txBox="1"/>
          <p:nvPr/>
        </p:nvSpPr>
        <p:spPr>
          <a:xfrm>
            <a:off x="3292812" y="5328338"/>
            <a:ext cx="4229327" cy="369332"/>
          </a:xfrm>
          <a:prstGeom prst="rect">
            <a:avLst/>
          </a:prstGeom>
          <a:noFill/>
        </p:spPr>
        <p:txBody>
          <a:bodyPr wrap="square" rtlCol="0">
            <a:spAutoFit/>
          </a:bodyPr>
          <a:lstStyle/>
          <a:p>
            <a:r>
              <a:rPr lang="en-US" dirty="0" smtClean="0"/>
              <a:t>Point probability</a:t>
            </a:r>
            <a:endParaRPr lang="en-US" dirty="0"/>
          </a:p>
        </p:txBody>
      </p:sp>
      <p:sp>
        <p:nvSpPr>
          <p:cNvPr id="14" name="TextBox 13"/>
          <p:cNvSpPr txBox="1"/>
          <p:nvPr/>
        </p:nvSpPr>
        <p:spPr>
          <a:xfrm>
            <a:off x="3292813" y="5697670"/>
            <a:ext cx="4229327" cy="369332"/>
          </a:xfrm>
          <a:prstGeom prst="rect">
            <a:avLst/>
          </a:prstGeom>
          <a:noFill/>
        </p:spPr>
        <p:txBody>
          <a:bodyPr wrap="square" rtlCol="0">
            <a:spAutoFit/>
          </a:bodyPr>
          <a:lstStyle/>
          <a:p>
            <a:r>
              <a:rPr lang="en-US" dirty="0"/>
              <a:t>Neighborhood maximum probability</a:t>
            </a:r>
          </a:p>
        </p:txBody>
      </p:sp>
      <p:sp>
        <p:nvSpPr>
          <p:cNvPr id="15" name="TextBox 14"/>
          <p:cNvSpPr txBox="1"/>
          <p:nvPr/>
        </p:nvSpPr>
        <p:spPr>
          <a:xfrm>
            <a:off x="3286186" y="6090338"/>
            <a:ext cx="4229327" cy="369332"/>
          </a:xfrm>
          <a:prstGeom prst="rect">
            <a:avLst/>
          </a:prstGeom>
          <a:noFill/>
        </p:spPr>
        <p:txBody>
          <a:bodyPr wrap="square" rtlCol="0">
            <a:spAutoFit/>
          </a:bodyPr>
          <a:lstStyle/>
          <a:p>
            <a:r>
              <a:rPr lang="en-US" dirty="0" smtClean="0"/>
              <a:t>EAS probability</a:t>
            </a:r>
            <a:endParaRPr lang="en-US" dirty="0"/>
          </a:p>
        </p:txBody>
      </p:sp>
      <p:sp>
        <p:nvSpPr>
          <p:cNvPr id="16" name="Rectangle 15"/>
          <p:cNvSpPr/>
          <p:nvPr/>
        </p:nvSpPr>
        <p:spPr>
          <a:xfrm>
            <a:off x="2380034" y="4876800"/>
            <a:ext cx="46482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08152" y="4014145"/>
            <a:ext cx="1603294" cy="369332"/>
          </a:xfrm>
          <a:prstGeom prst="rect">
            <a:avLst/>
          </a:prstGeom>
          <a:solidFill>
            <a:schemeClr val="bg1"/>
          </a:solidFill>
        </p:spPr>
        <p:txBody>
          <a:bodyPr wrap="square" rtlCol="0">
            <a:spAutoFit/>
          </a:bodyPr>
          <a:lstStyle/>
          <a:p>
            <a:pPr algn="ctr"/>
            <a:r>
              <a:rPr lang="en-US" dirty="0" smtClean="0"/>
              <a:t>forecast </a:t>
            </a:r>
            <a:r>
              <a:rPr lang="en-US" dirty="0" err="1" smtClean="0"/>
              <a:t>prob</a:t>
            </a:r>
            <a:endParaRPr lang="en-US" dirty="0"/>
          </a:p>
        </p:txBody>
      </p:sp>
      <p:sp>
        <p:nvSpPr>
          <p:cNvPr id="18" name="TextBox 17"/>
          <p:cNvSpPr txBox="1"/>
          <p:nvPr/>
        </p:nvSpPr>
        <p:spPr>
          <a:xfrm>
            <a:off x="6226587" y="4038600"/>
            <a:ext cx="1603294" cy="369332"/>
          </a:xfrm>
          <a:prstGeom prst="rect">
            <a:avLst/>
          </a:prstGeom>
          <a:solidFill>
            <a:schemeClr val="bg1"/>
          </a:solidFill>
        </p:spPr>
        <p:txBody>
          <a:bodyPr wrap="square" rtlCol="0">
            <a:spAutoFit/>
          </a:bodyPr>
          <a:lstStyle/>
          <a:p>
            <a:pPr algn="ctr"/>
            <a:r>
              <a:rPr lang="en-US" dirty="0" smtClean="0"/>
              <a:t>forecast </a:t>
            </a:r>
            <a:r>
              <a:rPr lang="en-US" dirty="0" err="1" smtClean="0"/>
              <a:t>prob</a:t>
            </a:r>
            <a:endParaRPr lang="en-US" dirty="0"/>
          </a:p>
        </p:txBody>
      </p:sp>
      <p:sp>
        <p:nvSpPr>
          <p:cNvPr id="19" name="TextBox 18"/>
          <p:cNvSpPr txBox="1"/>
          <p:nvPr/>
        </p:nvSpPr>
        <p:spPr>
          <a:xfrm rot="16200000">
            <a:off x="-602119" y="2743200"/>
            <a:ext cx="1603294" cy="369332"/>
          </a:xfrm>
          <a:prstGeom prst="rect">
            <a:avLst/>
          </a:prstGeom>
          <a:solidFill>
            <a:schemeClr val="bg1"/>
          </a:solidFill>
        </p:spPr>
        <p:txBody>
          <a:bodyPr wrap="square" rtlCol="0">
            <a:spAutoFit/>
          </a:bodyPr>
          <a:lstStyle/>
          <a:p>
            <a:pPr algn="ctr"/>
            <a:r>
              <a:rPr lang="en-US" dirty="0" smtClean="0"/>
              <a:t>observed </a:t>
            </a:r>
            <a:r>
              <a:rPr lang="en-US" dirty="0" err="1" smtClean="0"/>
              <a:t>freq</a:t>
            </a:r>
            <a:endParaRPr lang="en-US" dirty="0"/>
          </a:p>
        </p:txBody>
      </p:sp>
      <p:sp>
        <p:nvSpPr>
          <p:cNvPr id="20" name="TextBox 19"/>
          <p:cNvSpPr txBox="1"/>
          <p:nvPr/>
        </p:nvSpPr>
        <p:spPr>
          <a:xfrm rot="16200000">
            <a:off x="4105506" y="2743200"/>
            <a:ext cx="1603294" cy="369332"/>
          </a:xfrm>
          <a:prstGeom prst="rect">
            <a:avLst/>
          </a:prstGeom>
          <a:solidFill>
            <a:schemeClr val="bg1"/>
          </a:solidFill>
        </p:spPr>
        <p:txBody>
          <a:bodyPr wrap="square" rtlCol="0">
            <a:spAutoFit/>
          </a:bodyPr>
          <a:lstStyle/>
          <a:p>
            <a:pPr algn="ctr"/>
            <a:r>
              <a:rPr lang="en-US" dirty="0" smtClean="0"/>
              <a:t>observed </a:t>
            </a:r>
            <a:r>
              <a:rPr lang="en-US" dirty="0" err="1" smtClean="0"/>
              <a:t>freq</a:t>
            </a:r>
            <a:endParaRPr lang="en-US" dirty="0"/>
          </a:p>
        </p:txBody>
      </p:sp>
      <p:sp>
        <p:nvSpPr>
          <p:cNvPr id="24" name="TextBox 23"/>
          <p:cNvSpPr txBox="1"/>
          <p:nvPr/>
        </p:nvSpPr>
        <p:spPr>
          <a:xfrm rot="19891433">
            <a:off x="2437764" y="3195702"/>
            <a:ext cx="1344747" cy="338554"/>
          </a:xfrm>
          <a:prstGeom prst="rect">
            <a:avLst/>
          </a:prstGeom>
          <a:noFill/>
        </p:spPr>
        <p:txBody>
          <a:bodyPr wrap="square" rtlCol="0">
            <a:spAutoFit/>
          </a:bodyPr>
          <a:lstStyle/>
          <a:p>
            <a:r>
              <a:rPr lang="en-US" sz="1600" i="1" dirty="0" smtClean="0"/>
              <a:t>overconfident</a:t>
            </a:r>
            <a:endParaRPr lang="en-US" sz="1600" i="1" dirty="0"/>
          </a:p>
        </p:txBody>
      </p:sp>
      <p:sp>
        <p:nvSpPr>
          <p:cNvPr id="25" name="TextBox 24"/>
          <p:cNvSpPr txBox="1"/>
          <p:nvPr/>
        </p:nvSpPr>
        <p:spPr>
          <a:xfrm rot="19626099">
            <a:off x="353289" y="2201337"/>
            <a:ext cx="1532106" cy="338554"/>
          </a:xfrm>
          <a:prstGeom prst="rect">
            <a:avLst/>
          </a:prstGeom>
          <a:noFill/>
        </p:spPr>
        <p:txBody>
          <a:bodyPr wrap="square" rtlCol="0">
            <a:spAutoFit/>
          </a:bodyPr>
          <a:lstStyle/>
          <a:p>
            <a:r>
              <a:rPr lang="en-US" sz="1600" i="1" dirty="0" err="1" smtClean="0"/>
              <a:t>underconfident</a:t>
            </a:r>
            <a:endParaRPr lang="en-US" sz="1600" i="1" dirty="0"/>
          </a:p>
        </p:txBody>
      </p:sp>
      <p:cxnSp>
        <p:nvCxnSpPr>
          <p:cNvPr id="26" name="Shape 389"/>
          <p:cNvCxnSpPr/>
          <p:nvPr/>
        </p:nvCxnSpPr>
        <p:spPr>
          <a:xfrm>
            <a:off x="2654024" y="5181600"/>
            <a:ext cx="502920" cy="3106"/>
          </a:xfrm>
          <a:prstGeom prst="straightConnector1">
            <a:avLst/>
          </a:prstGeom>
          <a:noFill/>
          <a:ln w="38100" cap="flat" cmpd="sng">
            <a:solidFill>
              <a:schemeClr val="tx1"/>
            </a:solidFill>
            <a:prstDash val="solid"/>
            <a:round/>
            <a:headEnd type="none" w="med" len="med"/>
            <a:tailEnd type="none" w="med" len="med"/>
          </a:ln>
        </p:spPr>
      </p:cxnSp>
      <p:sp>
        <p:nvSpPr>
          <p:cNvPr id="27" name="TextBox 26"/>
          <p:cNvSpPr txBox="1"/>
          <p:nvPr/>
        </p:nvSpPr>
        <p:spPr>
          <a:xfrm>
            <a:off x="3286186" y="4959006"/>
            <a:ext cx="2422187" cy="369332"/>
          </a:xfrm>
          <a:prstGeom prst="rect">
            <a:avLst/>
          </a:prstGeom>
          <a:noFill/>
        </p:spPr>
        <p:txBody>
          <a:bodyPr wrap="square" rtlCol="0">
            <a:spAutoFit/>
          </a:bodyPr>
          <a:lstStyle/>
          <a:p>
            <a:r>
              <a:rPr lang="en-US" dirty="0" smtClean="0"/>
              <a:t>Perfect reliability line</a:t>
            </a:r>
            <a:endParaRPr lang="en-US" dirty="0"/>
          </a:p>
        </p:txBody>
      </p:sp>
      <p:sp>
        <p:nvSpPr>
          <p:cNvPr id="2" name="TextBox 1"/>
          <p:cNvSpPr txBox="1"/>
          <p:nvPr/>
        </p:nvSpPr>
        <p:spPr>
          <a:xfrm>
            <a:off x="7086600" y="4959006"/>
            <a:ext cx="2008094" cy="1077218"/>
          </a:xfrm>
          <a:prstGeom prst="rect">
            <a:avLst/>
          </a:prstGeom>
          <a:solidFill>
            <a:schemeClr val="bg1"/>
          </a:solidFill>
          <a:ln>
            <a:solidFill>
              <a:schemeClr val="tx1"/>
            </a:solidFill>
          </a:ln>
        </p:spPr>
        <p:txBody>
          <a:bodyPr wrap="square" rtlCol="0">
            <a:spAutoFit/>
          </a:bodyPr>
          <a:lstStyle/>
          <a:p>
            <a:r>
              <a:rPr lang="en-US" sz="1600" dirty="0" smtClean="0">
                <a:solidFill>
                  <a:srgbClr val="FF0000"/>
                </a:solidFill>
              </a:rPr>
              <a:t>NOTE:  neighborhood </a:t>
            </a:r>
            <a:r>
              <a:rPr lang="en-US" sz="1600" dirty="0" err="1" smtClean="0">
                <a:solidFill>
                  <a:srgbClr val="FF0000"/>
                </a:solidFill>
              </a:rPr>
              <a:t>probs</a:t>
            </a:r>
            <a:r>
              <a:rPr lang="en-US" sz="1600" dirty="0" smtClean="0">
                <a:solidFill>
                  <a:srgbClr val="FF0000"/>
                </a:solidFill>
              </a:rPr>
              <a:t> verified against “neighborhood” </a:t>
            </a:r>
            <a:r>
              <a:rPr lang="en-US" sz="1600" dirty="0" err="1" smtClean="0">
                <a:solidFill>
                  <a:srgbClr val="FF0000"/>
                </a:solidFill>
              </a:rPr>
              <a:t>obs</a:t>
            </a:r>
            <a:r>
              <a:rPr lang="en-US" sz="1600" dirty="0" smtClean="0">
                <a:solidFill>
                  <a:srgbClr val="FF0000"/>
                </a:solidFill>
              </a:rPr>
              <a:t> – easier to verify well </a:t>
            </a:r>
            <a:endParaRPr lang="en-US" sz="1600" dirty="0">
              <a:solidFill>
                <a:srgbClr val="FF0000"/>
              </a:solidFill>
            </a:endParaRPr>
          </a:p>
        </p:txBody>
      </p:sp>
      <p:sp>
        <p:nvSpPr>
          <p:cNvPr id="28" name="TextBox 27"/>
          <p:cNvSpPr txBox="1"/>
          <p:nvPr/>
        </p:nvSpPr>
        <p:spPr>
          <a:xfrm rot="19891433">
            <a:off x="6947325" y="3237524"/>
            <a:ext cx="1344747" cy="338554"/>
          </a:xfrm>
          <a:prstGeom prst="rect">
            <a:avLst/>
          </a:prstGeom>
          <a:noFill/>
        </p:spPr>
        <p:txBody>
          <a:bodyPr wrap="square" rtlCol="0">
            <a:spAutoFit/>
          </a:bodyPr>
          <a:lstStyle/>
          <a:p>
            <a:r>
              <a:rPr lang="en-US" sz="1600" i="1" dirty="0" smtClean="0"/>
              <a:t>overconfident</a:t>
            </a:r>
            <a:endParaRPr lang="en-US" sz="1600" i="1" dirty="0"/>
          </a:p>
        </p:txBody>
      </p:sp>
      <p:sp>
        <p:nvSpPr>
          <p:cNvPr id="29" name="TextBox 28"/>
          <p:cNvSpPr txBox="1"/>
          <p:nvPr/>
        </p:nvSpPr>
        <p:spPr>
          <a:xfrm rot="19626099">
            <a:off x="5519519" y="2353737"/>
            <a:ext cx="1532106" cy="338554"/>
          </a:xfrm>
          <a:prstGeom prst="rect">
            <a:avLst/>
          </a:prstGeom>
          <a:noFill/>
        </p:spPr>
        <p:txBody>
          <a:bodyPr wrap="square" rtlCol="0">
            <a:spAutoFit/>
          </a:bodyPr>
          <a:lstStyle/>
          <a:p>
            <a:r>
              <a:rPr lang="en-US" sz="1600" i="1" dirty="0" err="1" smtClean="0"/>
              <a:t>underconfident</a:t>
            </a:r>
            <a:endParaRPr lang="en-US" sz="1600" i="1" dirty="0"/>
          </a:p>
        </p:txBody>
      </p:sp>
    </p:spTree>
    <p:extLst>
      <p:ext uri="{BB962C8B-B14F-4D97-AF65-F5344CB8AC3E}">
        <p14:creationId xmlns:p14="http://schemas.microsoft.com/office/powerpoint/2010/main" val="24531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1143000"/>
          </a:xfrm>
        </p:spPr>
        <p:txBody>
          <a:bodyPr>
            <a:normAutofit/>
          </a:bodyPr>
          <a:lstStyle/>
          <a:p>
            <a:r>
              <a:rPr lang="en-US" sz="3200" dirty="0" smtClean="0"/>
              <a:t>How widely to use EAS probabilities?</a:t>
            </a:r>
            <a:endParaRPr lang="en-US" sz="3200" dirty="0"/>
          </a:p>
        </p:txBody>
      </p:sp>
      <p:sp>
        <p:nvSpPr>
          <p:cNvPr id="3" name="Content Placeholder 2"/>
          <p:cNvSpPr>
            <a:spLocks noGrp="1"/>
          </p:cNvSpPr>
          <p:nvPr>
            <p:ph idx="1"/>
          </p:nvPr>
        </p:nvSpPr>
        <p:spPr/>
        <p:txBody>
          <a:bodyPr>
            <a:normAutofit/>
          </a:bodyPr>
          <a:lstStyle/>
          <a:p>
            <a:pPr marL="457200" lvl="1" indent="0">
              <a:buNone/>
            </a:pPr>
            <a:endParaRPr lang="en-US" sz="2400" dirty="0"/>
          </a:p>
          <a:p>
            <a:pPr marL="457200" lvl="1" indent="0">
              <a:buNone/>
            </a:pPr>
            <a:endParaRPr lang="en-US" sz="2400" dirty="0" smtClean="0"/>
          </a:p>
        </p:txBody>
      </p:sp>
      <p:sp>
        <p:nvSpPr>
          <p:cNvPr id="4" name="Content Placeholder 4"/>
          <p:cNvSpPr txBox="1">
            <a:spLocks/>
          </p:cNvSpPr>
          <p:nvPr/>
        </p:nvSpPr>
        <p:spPr>
          <a:xfrm>
            <a:off x="457200" y="1295400"/>
            <a:ext cx="82296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smtClean="0"/>
              <a:t>EAS probabilities work best for more commonly achieved thresholds, while neighborhood maximum (NBMAX) probabilities can highlight the potential for rarer, heavier events (Schwartz and </a:t>
            </a:r>
            <a:r>
              <a:rPr lang="en-US" sz="2200" dirty="0" err="1" smtClean="0"/>
              <a:t>Sobash</a:t>
            </a:r>
            <a:r>
              <a:rPr lang="en-US" sz="2200" dirty="0" smtClean="0"/>
              <a:t>, 2017 MWR review article discusses related themes).</a:t>
            </a:r>
          </a:p>
          <a:p>
            <a:endParaRPr lang="en-US" sz="1200" dirty="0"/>
          </a:p>
          <a:p>
            <a:r>
              <a:rPr lang="en-US" sz="2200" i="1" dirty="0" smtClean="0"/>
              <a:t>Current HREFv3 plan is to use EAS </a:t>
            </a:r>
            <a:r>
              <a:rPr lang="en-US" sz="2200" i="1" dirty="0" err="1" smtClean="0"/>
              <a:t>probs</a:t>
            </a:r>
            <a:r>
              <a:rPr lang="en-US" sz="2200" i="1" dirty="0" smtClean="0"/>
              <a:t> up to a certain threshold, and NBMAX </a:t>
            </a:r>
            <a:r>
              <a:rPr lang="en-US" sz="2200" i="1" dirty="0" err="1" smtClean="0"/>
              <a:t>probs</a:t>
            </a:r>
            <a:r>
              <a:rPr lang="en-US" sz="2200" i="1" dirty="0" smtClean="0"/>
              <a:t> at higher thresholds.</a:t>
            </a:r>
          </a:p>
          <a:p>
            <a:pPr marL="0" indent="0">
              <a:buNone/>
            </a:pPr>
            <a:endParaRPr lang="en-US" sz="1200" dirty="0"/>
          </a:p>
          <a:p>
            <a:r>
              <a:rPr lang="en-US" sz="2200" dirty="0" smtClean="0"/>
              <a:t>Also currently plan to have some overlap (produce both EAS and NBMAX at a few intermediate thresholds) – but what gets distributed over SBN?</a:t>
            </a:r>
          </a:p>
        </p:txBody>
      </p:sp>
    </p:spTree>
    <p:extLst>
      <p:ext uri="{BB962C8B-B14F-4D97-AF65-F5344CB8AC3E}">
        <p14:creationId xmlns:p14="http://schemas.microsoft.com/office/powerpoint/2010/main" val="1156706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753" y="76200"/>
            <a:ext cx="8001000" cy="830997"/>
          </a:xfrm>
          <a:prstGeom prst="rect">
            <a:avLst/>
          </a:prstGeom>
          <a:noFill/>
        </p:spPr>
        <p:txBody>
          <a:bodyPr wrap="square" rtlCol="0">
            <a:spAutoFit/>
          </a:bodyPr>
          <a:lstStyle/>
          <a:p>
            <a:pPr algn="ctr"/>
            <a:r>
              <a:rPr lang="en-US" sz="2400" dirty="0" smtClean="0"/>
              <a:t>Probabilistic guidance (especially EAS) changes character as number of members drops in the f36-f48 range</a:t>
            </a:r>
          </a:p>
        </p:txBody>
      </p:sp>
      <p:sp>
        <p:nvSpPr>
          <p:cNvPr id="21" name="TextBox 20"/>
          <p:cNvSpPr txBox="1"/>
          <p:nvPr/>
        </p:nvSpPr>
        <p:spPr>
          <a:xfrm>
            <a:off x="911210" y="1219200"/>
            <a:ext cx="2133600" cy="369332"/>
          </a:xfrm>
          <a:prstGeom prst="rect">
            <a:avLst/>
          </a:prstGeom>
          <a:noFill/>
        </p:spPr>
        <p:txBody>
          <a:bodyPr wrap="square" rtlCol="0">
            <a:spAutoFit/>
          </a:bodyPr>
          <a:lstStyle/>
          <a:p>
            <a:r>
              <a:rPr lang="en-US" dirty="0"/>
              <a:t>3</a:t>
            </a:r>
            <a:r>
              <a:rPr lang="en-US" dirty="0" smtClean="0"/>
              <a:t> h EAS </a:t>
            </a:r>
            <a:r>
              <a:rPr lang="en-US" dirty="0" err="1" smtClean="0"/>
              <a:t>prob</a:t>
            </a:r>
            <a:r>
              <a:rPr lang="en-US" dirty="0" smtClean="0"/>
              <a:t> @ f36</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8" y="914400"/>
            <a:ext cx="3558098" cy="2971800"/>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861" y="914400"/>
            <a:ext cx="3558098" cy="2971800"/>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0" y="3886200"/>
            <a:ext cx="3558098" cy="2971800"/>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2861" y="3886200"/>
            <a:ext cx="3558098" cy="2971800"/>
          </a:xfrm>
          <a:prstGeom prst="rect">
            <a:avLst/>
          </a:prstGeom>
          <a:ln>
            <a:solidFill>
              <a:schemeClr val="tx1"/>
            </a:solidFill>
          </a:ln>
        </p:spPr>
      </p:pic>
      <p:sp>
        <p:nvSpPr>
          <p:cNvPr id="9" name="TextBox 8"/>
          <p:cNvSpPr txBox="1"/>
          <p:nvPr/>
        </p:nvSpPr>
        <p:spPr>
          <a:xfrm>
            <a:off x="7315200" y="1752600"/>
            <a:ext cx="1828800" cy="369332"/>
          </a:xfrm>
          <a:prstGeom prst="rect">
            <a:avLst/>
          </a:prstGeom>
          <a:noFill/>
        </p:spPr>
        <p:txBody>
          <a:bodyPr wrap="square" rtlCol="0">
            <a:spAutoFit/>
          </a:bodyPr>
          <a:lstStyle/>
          <a:p>
            <a:r>
              <a:rPr lang="en-US" dirty="0" smtClean="0">
                <a:solidFill>
                  <a:srgbClr val="FF0000"/>
                </a:solidFill>
              </a:rPr>
              <a:t>3 h QPF &gt; 0.25”</a:t>
            </a:r>
            <a:endParaRPr lang="en-US" dirty="0">
              <a:solidFill>
                <a:srgbClr val="FF0000"/>
              </a:solidFill>
            </a:endParaRPr>
          </a:p>
        </p:txBody>
      </p:sp>
      <p:sp>
        <p:nvSpPr>
          <p:cNvPr id="10" name="TextBox 9"/>
          <p:cNvSpPr txBox="1"/>
          <p:nvPr/>
        </p:nvSpPr>
        <p:spPr>
          <a:xfrm>
            <a:off x="2912301" y="914400"/>
            <a:ext cx="657847" cy="461665"/>
          </a:xfrm>
          <a:prstGeom prst="rect">
            <a:avLst/>
          </a:prstGeom>
          <a:solidFill>
            <a:schemeClr val="bg1"/>
          </a:solidFill>
          <a:ln>
            <a:solidFill>
              <a:schemeClr val="tx1"/>
            </a:solidFill>
          </a:ln>
        </p:spPr>
        <p:txBody>
          <a:bodyPr wrap="square" rtlCol="0">
            <a:spAutoFit/>
          </a:bodyPr>
          <a:lstStyle/>
          <a:p>
            <a:r>
              <a:rPr lang="en-US" sz="2400" dirty="0" smtClean="0"/>
              <a:t>f33</a:t>
            </a:r>
            <a:endParaRPr lang="en-US" sz="2400" dirty="0"/>
          </a:p>
        </p:txBody>
      </p:sp>
      <p:sp>
        <p:nvSpPr>
          <p:cNvPr id="14" name="TextBox 13"/>
          <p:cNvSpPr txBox="1"/>
          <p:nvPr/>
        </p:nvSpPr>
        <p:spPr>
          <a:xfrm>
            <a:off x="6470399" y="914400"/>
            <a:ext cx="657847" cy="461665"/>
          </a:xfrm>
          <a:prstGeom prst="rect">
            <a:avLst/>
          </a:prstGeom>
          <a:solidFill>
            <a:schemeClr val="bg1"/>
          </a:solidFill>
          <a:ln>
            <a:solidFill>
              <a:schemeClr val="tx1"/>
            </a:solidFill>
          </a:ln>
        </p:spPr>
        <p:txBody>
          <a:bodyPr wrap="square" rtlCol="0">
            <a:spAutoFit/>
          </a:bodyPr>
          <a:lstStyle/>
          <a:p>
            <a:r>
              <a:rPr lang="en-US" sz="2400" dirty="0" smtClean="0"/>
              <a:t>f36</a:t>
            </a:r>
            <a:endParaRPr lang="en-US" sz="2400" dirty="0"/>
          </a:p>
        </p:txBody>
      </p:sp>
      <p:sp>
        <p:nvSpPr>
          <p:cNvPr id="15" name="TextBox 14"/>
          <p:cNvSpPr txBox="1"/>
          <p:nvPr/>
        </p:nvSpPr>
        <p:spPr>
          <a:xfrm>
            <a:off x="2912301" y="3886200"/>
            <a:ext cx="657847" cy="461665"/>
          </a:xfrm>
          <a:prstGeom prst="rect">
            <a:avLst/>
          </a:prstGeom>
          <a:solidFill>
            <a:schemeClr val="bg1"/>
          </a:solidFill>
          <a:ln>
            <a:solidFill>
              <a:schemeClr val="tx1"/>
            </a:solidFill>
          </a:ln>
        </p:spPr>
        <p:txBody>
          <a:bodyPr wrap="square" rtlCol="0">
            <a:spAutoFit/>
          </a:bodyPr>
          <a:lstStyle/>
          <a:p>
            <a:r>
              <a:rPr lang="en-US" sz="2400" dirty="0" smtClean="0"/>
              <a:t>f39</a:t>
            </a:r>
            <a:endParaRPr lang="en-US" sz="2400" dirty="0"/>
          </a:p>
        </p:txBody>
      </p:sp>
      <p:sp>
        <p:nvSpPr>
          <p:cNvPr id="16" name="TextBox 15"/>
          <p:cNvSpPr txBox="1"/>
          <p:nvPr/>
        </p:nvSpPr>
        <p:spPr>
          <a:xfrm>
            <a:off x="6470399" y="3886200"/>
            <a:ext cx="657847" cy="461665"/>
          </a:xfrm>
          <a:prstGeom prst="rect">
            <a:avLst/>
          </a:prstGeom>
          <a:solidFill>
            <a:schemeClr val="bg1"/>
          </a:solidFill>
          <a:ln>
            <a:solidFill>
              <a:schemeClr val="tx1"/>
            </a:solidFill>
          </a:ln>
        </p:spPr>
        <p:txBody>
          <a:bodyPr wrap="square" rtlCol="0">
            <a:spAutoFit/>
          </a:bodyPr>
          <a:lstStyle/>
          <a:p>
            <a:r>
              <a:rPr lang="en-US" sz="2400" dirty="0" smtClean="0"/>
              <a:t>f42</a:t>
            </a:r>
            <a:endParaRPr lang="en-US" sz="2400" dirty="0"/>
          </a:p>
        </p:txBody>
      </p:sp>
      <p:sp>
        <p:nvSpPr>
          <p:cNvPr id="12" name="TextBox 11"/>
          <p:cNvSpPr txBox="1"/>
          <p:nvPr/>
        </p:nvSpPr>
        <p:spPr>
          <a:xfrm>
            <a:off x="7248524" y="3657600"/>
            <a:ext cx="1895475" cy="2862322"/>
          </a:xfrm>
          <a:prstGeom prst="rect">
            <a:avLst/>
          </a:prstGeom>
          <a:noFill/>
        </p:spPr>
        <p:txBody>
          <a:bodyPr wrap="square" rtlCol="0">
            <a:spAutoFit/>
          </a:bodyPr>
          <a:lstStyle/>
          <a:p>
            <a:r>
              <a:rPr lang="en-US" dirty="0" smtClean="0"/>
              <a:t>Less smooth with fewer members – easier to get agreement</a:t>
            </a:r>
          </a:p>
          <a:p>
            <a:endParaRPr lang="en-US" dirty="0"/>
          </a:p>
          <a:p>
            <a:r>
              <a:rPr lang="en-US" dirty="0" smtClean="0"/>
              <a:t>This transition should be damped a bit with longer HRRRv4 runs</a:t>
            </a:r>
            <a:endParaRPr lang="en-US" dirty="0"/>
          </a:p>
        </p:txBody>
      </p:sp>
      <p:sp>
        <p:nvSpPr>
          <p:cNvPr id="3" name="TextBox 2"/>
          <p:cNvSpPr txBox="1"/>
          <p:nvPr/>
        </p:nvSpPr>
        <p:spPr>
          <a:xfrm>
            <a:off x="304178" y="3124200"/>
            <a:ext cx="1565688" cy="369332"/>
          </a:xfrm>
          <a:prstGeom prst="rect">
            <a:avLst/>
          </a:prstGeom>
          <a:solidFill>
            <a:schemeClr val="bg1"/>
          </a:solidFill>
        </p:spPr>
        <p:txBody>
          <a:bodyPr wrap="square" rtlCol="0">
            <a:spAutoFit/>
          </a:bodyPr>
          <a:lstStyle/>
          <a:p>
            <a:r>
              <a:rPr lang="en-US" dirty="0" smtClean="0">
                <a:solidFill>
                  <a:srgbClr val="FF0000"/>
                </a:solidFill>
              </a:rPr>
              <a:t>(10 members)</a:t>
            </a:r>
            <a:endParaRPr lang="en-US" dirty="0">
              <a:solidFill>
                <a:srgbClr val="FF0000"/>
              </a:solidFill>
            </a:endParaRPr>
          </a:p>
        </p:txBody>
      </p:sp>
      <p:sp>
        <p:nvSpPr>
          <p:cNvPr id="17" name="TextBox 16"/>
          <p:cNvSpPr txBox="1"/>
          <p:nvPr/>
        </p:nvSpPr>
        <p:spPr>
          <a:xfrm>
            <a:off x="3883209" y="3137416"/>
            <a:ext cx="1565688" cy="369332"/>
          </a:xfrm>
          <a:prstGeom prst="rect">
            <a:avLst/>
          </a:prstGeom>
          <a:solidFill>
            <a:schemeClr val="bg1"/>
          </a:solidFill>
        </p:spPr>
        <p:txBody>
          <a:bodyPr wrap="square" rtlCol="0">
            <a:spAutoFit/>
          </a:bodyPr>
          <a:lstStyle/>
          <a:p>
            <a:r>
              <a:rPr lang="en-US" dirty="0" smtClean="0">
                <a:solidFill>
                  <a:srgbClr val="FF0000"/>
                </a:solidFill>
              </a:rPr>
              <a:t>(10 members)</a:t>
            </a:r>
            <a:endParaRPr lang="en-US" dirty="0">
              <a:solidFill>
                <a:srgbClr val="FF0000"/>
              </a:solidFill>
            </a:endParaRPr>
          </a:p>
        </p:txBody>
      </p:sp>
      <p:sp>
        <p:nvSpPr>
          <p:cNvPr id="18" name="TextBox 17"/>
          <p:cNvSpPr txBox="1"/>
          <p:nvPr/>
        </p:nvSpPr>
        <p:spPr>
          <a:xfrm>
            <a:off x="225411" y="6096000"/>
            <a:ext cx="1374789" cy="369332"/>
          </a:xfrm>
          <a:prstGeom prst="rect">
            <a:avLst/>
          </a:prstGeom>
          <a:solidFill>
            <a:schemeClr val="bg1"/>
          </a:solidFill>
        </p:spPr>
        <p:txBody>
          <a:bodyPr wrap="square" rtlCol="0">
            <a:spAutoFit/>
          </a:bodyPr>
          <a:lstStyle/>
          <a:p>
            <a:r>
              <a:rPr lang="en-US" dirty="0" smtClean="0">
                <a:solidFill>
                  <a:srgbClr val="FF0000"/>
                </a:solidFill>
              </a:rPr>
              <a:t>(6 members)</a:t>
            </a:r>
            <a:endParaRPr lang="en-US" dirty="0">
              <a:solidFill>
                <a:srgbClr val="FF0000"/>
              </a:solidFill>
            </a:endParaRPr>
          </a:p>
        </p:txBody>
      </p:sp>
      <p:sp>
        <p:nvSpPr>
          <p:cNvPr id="19" name="TextBox 18"/>
          <p:cNvSpPr txBox="1"/>
          <p:nvPr/>
        </p:nvSpPr>
        <p:spPr>
          <a:xfrm>
            <a:off x="3810000" y="6096000"/>
            <a:ext cx="1374789" cy="369332"/>
          </a:xfrm>
          <a:prstGeom prst="rect">
            <a:avLst/>
          </a:prstGeom>
          <a:solidFill>
            <a:schemeClr val="bg1"/>
          </a:solidFill>
        </p:spPr>
        <p:txBody>
          <a:bodyPr wrap="square" rtlCol="0">
            <a:spAutoFit/>
          </a:bodyPr>
          <a:lstStyle/>
          <a:p>
            <a:r>
              <a:rPr lang="en-US" dirty="0" smtClean="0">
                <a:solidFill>
                  <a:srgbClr val="FF0000"/>
                </a:solidFill>
              </a:rPr>
              <a:t>(6 members)</a:t>
            </a:r>
            <a:endParaRPr lang="en-US" dirty="0">
              <a:solidFill>
                <a:srgbClr val="FF0000"/>
              </a:solidFill>
            </a:endParaRPr>
          </a:p>
        </p:txBody>
      </p:sp>
    </p:spTree>
    <p:extLst>
      <p:ext uri="{BB962C8B-B14F-4D97-AF65-F5344CB8AC3E}">
        <p14:creationId xmlns:p14="http://schemas.microsoft.com/office/powerpoint/2010/main" val="57154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fontAlgn="base"/>
            <a:r>
              <a:rPr lang="en-US" sz="2800" dirty="0" smtClean="0"/>
              <a:t>An overview – what is HREF?</a:t>
            </a:r>
          </a:p>
          <a:p>
            <a:pPr fontAlgn="base"/>
            <a:endParaRPr lang="en-US" sz="800" dirty="0"/>
          </a:p>
          <a:p>
            <a:pPr fontAlgn="base"/>
            <a:r>
              <a:rPr lang="en-US" sz="2800" dirty="0" smtClean="0"/>
              <a:t>Description of changes planned for HREFv3</a:t>
            </a:r>
          </a:p>
          <a:p>
            <a:pPr marL="0" indent="0" fontAlgn="base">
              <a:buNone/>
            </a:pPr>
            <a:endParaRPr lang="en-US" sz="800" dirty="0" smtClean="0"/>
          </a:p>
          <a:p>
            <a:pPr lvl="1" fontAlgn="base"/>
            <a:r>
              <a:rPr lang="en-US" sz="2000" dirty="0" smtClean="0"/>
              <a:t>Membership changes – a first step toward FV3</a:t>
            </a:r>
          </a:p>
          <a:p>
            <a:pPr lvl="1" fontAlgn="base"/>
            <a:endParaRPr lang="en-US" sz="800" dirty="0" smtClean="0"/>
          </a:p>
          <a:p>
            <a:pPr lvl="1" fontAlgn="base"/>
            <a:r>
              <a:rPr lang="en-US" sz="2000" dirty="0" smtClean="0"/>
              <a:t>Some product additions and tweaks made in response to user requests</a:t>
            </a:r>
          </a:p>
          <a:p>
            <a:pPr lvl="1" fontAlgn="base"/>
            <a:endParaRPr lang="en-US" sz="800" dirty="0" smtClean="0"/>
          </a:p>
          <a:p>
            <a:pPr lvl="1" fontAlgn="base"/>
            <a:r>
              <a:rPr lang="en-US" sz="2000" dirty="0" smtClean="0"/>
              <a:t>New Ensemble Agreement Scale (EAS) probabilities and related issues (from an R2O project)</a:t>
            </a:r>
          </a:p>
          <a:p>
            <a:pPr lvl="1" fontAlgn="base"/>
            <a:endParaRPr lang="en-US" sz="800" dirty="0" smtClean="0"/>
          </a:p>
          <a:p>
            <a:pPr lvl="1" fontAlgn="base"/>
            <a:r>
              <a:rPr lang="en-US" sz="2000" dirty="0" smtClean="0"/>
              <a:t>New local probability matched mean (</a:t>
            </a:r>
            <a:r>
              <a:rPr lang="en-US" sz="2000" dirty="0" smtClean="0">
                <a:solidFill>
                  <a:srgbClr val="000000"/>
                </a:solidFill>
              </a:rPr>
              <a:t>from an R2O project</a:t>
            </a:r>
            <a:r>
              <a:rPr lang="en-US" sz="2000" dirty="0" smtClean="0"/>
              <a:t>)</a:t>
            </a:r>
            <a:endParaRPr lang="en-US" sz="2400" dirty="0" smtClean="0"/>
          </a:p>
          <a:p>
            <a:pPr lvl="1" fontAlgn="base"/>
            <a:endParaRPr lang="en-US" sz="800" dirty="0" smtClean="0"/>
          </a:p>
          <a:p>
            <a:pPr fontAlgn="base"/>
            <a:r>
              <a:rPr lang="en-US" sz="2800" dirty="0" smtClean="0"/>
              <a:t>Current status and planned timeline for the HREFv3 implementation.</a:t>
            </a:r>
            <a:endParaRPr lang="en-US" sz="2800" dirty="0"/>
          </a:p>
          <a:p>
            <a:pPr marL="0" indent="0">
              <a:buNone/>
            </a:pPr>
            <a:r>
              <a:rPr lang="en-US" dirty="0" smtClean="0"/>
              <a:t>	</a:t>
            </a:r>
            <a:endParaRPr lang="en-US" dirty="0"/>
          </a:p>
        </p:txBody>
      </p:sp>
    </p:spTree>
    <p:extLst>
      <p:ext uri="{BB962C8B-B14F-4D97-AF65-F5344CB8AC3E}">
        <p14:creationId xmlns:p14="http://schemas.microsoft.com/office/powerpoint/2010/main" val="4130329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64" y="76200"/>
            <a:ext cx="8229600" cy="1143000"/>
          </a:xfrm>
        </p:spPr>
        <p:txBody>
          <a:bodyPr>
            <a:normAutofit/>
          </a:bodyPr>
          <a:lstStyle/>
          <a:p>
            <a:r>
              <a:rPr lang="en-US" sz="3200" dirty="0" smtClean="0"/>
              <a:t>Local probability matched (LPM) means</a:t>
            </a:r>
            <a:endParaRPr lang="en-US" sz="3200" dirty="0"/>
          </a:p>
        </p:txBody>
      </p:sp>
      <p:sp>
        <p:nvSpPr>
          <p:cNvPr id="3" name="Content Placeholder 2"/>
          <p:cNvSpPr>
            <a:spLocks noGrp="1"/>
          </p:cNvSpPr>
          <p:nvPr>
            <p:ph idx="1"/>
          </p:nvPr>
        </p:nvSpPr>
        <p:spPr/>
        <p:txBody>
          <a:bodyPr>
            <a:normAutofit/>
          </a:bodyPr>
          <a:lstStyle/>
          <a:p>
            <a:pPr marL="457200" lvl="1" indent="0">
              <a:buNone/>
            </a:pPr>
            <a:endParaRPr lang="en-US" sz="2400" dirty="0"/>
          </a:p>
          <a:p>
            <a:pPr marL="457200" lvl="1" indent="0">
              <a:buNone/>
            </a:pPr>
            <a:endParaRPr lang="en-US" sz="2400" dirty="0" smtClean="0"/>
          </a:p>
        </p:txBody>
      </p:sp>
      <p:sp>
        <p:nvSpPr>
          <p:cNvPr id="4" name="Content Placeholder 4"/>
          <p:cNvSpPr txBox="1">
            <a:spLocks/>
          </p:cNvSpPr>
          <p:nvPr/>
        </p:nvSpPr>
        <p:spPr>
          <a:xfrm>
            <a:off x="420388" y="1325562"/>
            <a:ext cx="82296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Another new product that has come from the research community (and been refined and vetted through testing in </a:t>
            </a:r>
            <a:r>
              <a:rPr lang="en-US" sz="2400" dirty="0" err="1" smtClean="0"/>
              <a:t>FFaiR</a:t>
            </a:r>
            <a:r>
              <a:rPr lang="en-US" sz="2400" dirty="0" smtClean="0"/>
              <a:t> experiments) is the LPM mean courtesy of CAPS.</a:t>
            </a:r>
          </a:p>
          <a:p>
            <a:endParaRPr lang="en-US" sz="800" dirty="0"/>
          </a:p>
          <a:p>
            <a:r>
              <a:rPr lang="en-US" sz="2400" dirty="0" smtClean="0"/>
              <a:t>Unlike a traditional probability matched (PM) mean which is computed at once over the full domain, this LPM approach computes the PM mean over numerous sub-domain patches.</a:t>
            </a:r>
          </a:p>
          <a:p>
            <a:endParaRPr lang="en-US" sz="800" dirty="0"/>
          </a:p>
          <a:p>
            <a:r>
              <a:rPr lang="en-US" sz="2400" dirty="0" smtClean="0"/>
              <a:t>As the name implies, it is more local, and thus less ambiguous than the PM mean about the source location for the precipitation value being applied at a point.    </a:t>
            </a:r>
          </a:p>
          <a:p>
            <a:endParaRPr lang="en-US" sz="800" dirty="0" smtClean="0"/>
          </a:p>
        </p:txBody>
      </p:sp>
    </p:spTree>
    <p:extLst>
      <p:ext uri="{BB962C8B-B14F-4D97-AF65-F5344CB8AC3E}">
        <p14:creationId xmlns:p14="http://schemas.microsoft.com/office/powerpoint/2010/main" val="1471998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tthew.pyle\Downloads\href_apcp36h_CONUS_f36_CONUSPMMNV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05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044" y="0"/>
            <a:ext cx="1447800" cy="461665"/>
          </a:xfrm>
          <a:prstGeom prst="rect">
            <a:avLst/>
          </a:prstGeom>
          <a:solidFill>
            <a:schemeClr val="bg1"/>
          </a:solidFill>
        </p:spPr>
        <p:txBody>
          <a:bodyPr wrap="square" rtlCol="0">
            <a:spAutoFit/>
          </a:bodyPr>
          <a:lstStyle/>
          <a:p>
            <a:r>
              <a:rPr lang="en-US" sz="2400" dirty="0" smtClean="0">
                <a:solidFill>
                  <a:srgbClr val="FF0000"/>
                </a:solidFill>
              </a:rPr>
              <a:t>PM Mean</a:t>
            </a:r>
            <a:endParaRPr lang="en-US" sz="2400" dirty="0">
              <a:solidFill>
                <a:srgbClr val="FF0000"/>
              </a:solidFill>
            </a:endParaRPr>
          </a:p>
        </p:txBody>
      </p:sp>
    </p:spTree>
    <p:extLst>
      <p:ext uri="{BB962C8B-B14F-4D97-AF65-F5344CB8AC3E}">
        <p14:creationId xmlns:p14="http://schemas.microsoft.com/office/powerpoint/2010/main" val="1830305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atthew.pyle\Downloads\href_apcp36h_CONUS_f36_CONUSLPMMV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4"/>
            <a:ext cx="9144000" cy="6505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9725"/>
            <a:ext cx="1600200" cy="461665"/>
          </a:xfrm>
          <a:prstGeom prst="rect">
            <a:avLst/>
          </a:prstGeom>
          <a:solidFill>
            <a:schemeClr val="bg1"/>
          </a:solidFill>
        </p:spPr>
        <p:txBody>
          <a:bodyPr wrap="square" rtlCol="0">
            <a:spAutoFit/>
          </a:bodyPr>
          <a:lstStyle/>
          <a:p>
            <a:r>
              <a:rPr lang="en-US" sz="2400" dirty="0" smtClean="0">
                <a:solidFill>
                  <a:srgbClr val="FF0000"/>
                </a:solidFill>
              </a:rPr>
              <a:t>LPM Mean</a:t>
            </a:r>
            <a:endParaRPr lang="en-US" sz="2400" dirty="0">
              <a:solidFill>
                <a:srgbClr val="FF0000"/>
              </a:solidFill>
            </a:endParaRPr>
          </a:p>
        </p:txBody>
      </p:sp>
    </p:spTree>
    <p:extLst>
      <p:ext uri="{BB962C8B-B14F-4D97-AF65-F5344CB8AC3E}">
        <p14:creationId xmlns:p14="http://schemas.microsoft.com/office/powerpoint/2010/main" val="52046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ef_apcp48h_NC_f48_CONUSPMMNV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4572000" cy="3834428"/>
          </a:xfrm>
          <a:prstGeom prst="rect">
            <a:avLst/>
          </a:prstGeom>
          <a:ln>
            <a:solidFill>
              <a:schemeClr val="tx1"/>
            </a:solidFill>
          </a:ln>
        </p:spPr>
      </p:pic>
      <p:pic>
        <p:nvPicPr>
          <p:cNvPr id="3" name="Picture 2" descr="href_apcp48h_NC_f48_CONUSLPMMV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38200"/>
            <a:ext cx="4572000" cy="3834428"/>
          </a:xfrm>
          <a:prstGeom prst="rect">
            <a:avLst/>
          </a:prstGeom>
          <a:ln>
            <a:solidFill>
              <a:schemeClr val="tx1"/>
            </a:solidFill>
          </a:ln>
        </p:spPr>
      </p:pic>
      <p:sp>
        <p:nvSpPr>
          <p:cNvPr id="4" name="TextBox 3"/>
          <p:cNvSpPr txBox="1"/>
          <p:nvPr/>
        </p:nvSpPr>
        <p:spPr>
          <a:xfrm>
            <a:off x="4572000" y="838200"/>
            <a:ext cx="1600200" cy="461665"/>
          </a:xfrm>
          <a:prstGeom prst="rect">
            <a:avLst/>
          </a:prstGeom>
          <a:solidFill>
            <a:schemeClr val="bg1"/>
          </a:solidFill>
        </p:spPr>
        <p:txBody>
          <a:bodyPr wrap="square" rtlCol="0">
            <a:spAutoFit/>
          </a:bodyPr>
          <a:lstStyle/>
          <a:p>
            <a:r>
              <a:rPr lang="en-US" sz="2400" dirty="0" smtClean="0">
                <a:solidFill>
                  <a:srgbClr val="FF0000"/>
                </a:solidFill>
              </a:rPr>
              <a:t>LPM Mean</a:t>
            </a:r>
            <a:endParaRPr lang="en-US" sz="2400" dirty="0">
              <a:solidFill>
                <a:srgbClr val="FF0000"/>
              </a:solidFill>
            </a:endParaRPr>
          </a:p>
        </p:txBody>
      </p:sp>
      <p:sp>
        <p:nvSpPr>
          <p:cNvPr id="5" name="TextBox 4"/>
          <p:cNvSpPr txBox="1"/>
          <p:nvPr/>
        </p:nvSpPr>
        <p:spPr>
          <a:xfrm>
            <a:off x="0" y="838200"/>
            <a:ext cx="1447800" cy="457200"/>
          </a:xfrm>
          <a:prstGeom prst="rect">
            <a:avLst/>
          </a:prstGeom>
          <a:solidFill>
            <a:schemeClr val="bg1"/>
          </a:solidFill>
        </p:spPr>
        <p:txBody>
          <a:bodyPr wrap="square" rtlCol="0">
            <a:spAutoFit/>
          </a:bodyPr>
          <a:lstStyle/>
          <a:p>
            <a:r>
              <a:rPr lang="en-US" sz="2400" dirty="0" smtClean="0">
                <a:solidFill>
                  <a:srgbClr val="FF0000"/>
                </a:solidFill>
              </a:rPr>
              <a:t>PM Mean</a:t>
            </a:r>
            <a:endParaRPr lang="en-US" sz="2400" dirty="0">
              <a:solidFill>
                <a:srgbClr val="FF0000"/>
              </a:solidFill>
            </a:endParaRPr>
          </a:p>
        </p:txBody>
      </p:sp>
      <p:sp>
        <p:nvSpPr>
          <p:cNvPr id="11" name="Oval 10"/>
          <p:cNvSpPr/>
          <p:nvPr/>
        </p:nvSpPr>
        <p:spPr>
          <a:xfrm>
            <a:off x="6217920" y="1295400"/>
            <a:ext cx="2057400" cy="1066800"/>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645920" y="1298448"/>
            <a:ext cx="2057400" cy="1066800"/>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5800" y="4876800"/>
            <a:ext cx="7924800" cy="1107996"/>
          </a:xfrm>
          <a:prstGeom prst="rect">
            <a:avLst/>
          </a:prstGeom>
          <a:noFill/>
        </p:spPr>
        <p:txBody>
          <a:bodyPr wrap="square" rtlCol="0">
            <a:spAutoFit/>
          </a:bodyPr>
          <a:lstStyle/>
          <a:p>
            <a:r>
              <a:rPr lang="en-US" sz="2200" dirty="0" smtClean="0"/>
              <a:t>While the reduction in spatial extent of heavy rain is often the most striking difference between PM and LPM, the LPM can also boost structure and amounts away from heavy rain.</a:t>
            </a:r>
            <a:endParaRPr lang="en-US" sz="2200" dirty="0"/>
          </a:p>
        </p:txBody>
      </p:sp>
    </p:spTree>
    <p:extLst>
      <p:ext uri="{BB962C8B-B14F-4D97-AF65-F5344CB8AC3E}">
        <p14:creationId xmlns:p14="http://schemas.microsoft.com/office/powerpoint/2010/main" val="368419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tthew.pyle\Downloads\plot_20190924_1224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 y="3429000"/>
            <a:ext cx="4437529"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matthew.pyle\Downloads\plot_20190924_1219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0"/>
            <a:ext cx="4437529"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5" name="Shape 389"/>
          <p:cNvCxnSpPr/>
          <p:nvPr/>
        </p:nvCxnSpPr>
        <p:spPr>
          <a:xfrm>
            <a:off x="5128804" y="2619865"/>
            <a:ext cx="502920" cy="0"/>
          </a:xfrm>
          <a:prstGeom prst="straightConnector1">
            <a:avLst/>
          </a:prstGeom>
          <a:noFill/>
          <a:ln w="38100" cap="flat" cmpd="sng">
            <a:solidFill>
              <a:srgbClr val="FF0000"/>
            </a:solidFill>
            <a:prstDash val="solid"/>
            <a:round/>
            <a:headEnd type="none" w="med" len="med"/>
            <a:tailEnd type="none" w="med" len="med"/>
          </a:ln>
        </p:spPr>
      </p:cxnSp>
      <p:cxnSp>
        <p:nvCxnSpPr>
          <p:cNvPr id="6" name="Shape 389"/>
          <p:cNvCxnSpPr/>
          <p:nvPr/>
        </p:nvCxnSpPr>
        <p:spPr>
          <a:xfrm>
            <a:off x="5128804" y="3015431"/>
            <a:ext cx="502920" cy="0"/>
          </a:xfrm>
          <a:prstGeom prst="straightConnector1">
            <a:avLst/>
          </a:prstGeom>
          <a:noFill/>
          <a:ln w="38100" cap="flat" cmpd="sng">
            <a:solidFill>
              <a:srgbClr val="9C5DE1"/>
            </a:solidFill>
            <a:prstDash val="solid"/>
            <a:round/>
            <a:headEnd type="none" w="med" len="med"/>
            <a:tailEnd type="none" w="med" len="med"/>
          </a:ln>
        </p:spPr>
      </p:cxnSp>
      <p:sp>
        <p:nvSpPr>
          <p:cNvPr id="8" name="TextBox 7"/>
          <p:cNvSpPr txBox="1"/>
          <p:nvPr/>
        </p:nvSpPr>
        <p:spPr>
          <a:xfrm>
            <a:off x="5651799" y="2435199"/>
            <a:ext cx="1402855" cy="369332"/>
          </a:xfrm>
          <a:prstGeom prst="rect">
            <a:avLst/>
          </a:prstGeom>
          <a:noFill/>
        </p:spPr>
        <p:txBody>
          <a:bodyPr wrap="square" rtlCol="0">
            <a:spAutoFit/>
          </a:bodyPr>
          <a:lstStyle/>
          <a:p>
            <a:r>
              <a:rPr lang="en-US" dirty="0" smtClean="0"/>
              <a:t>HREF</a:t>
            </a:r>
            <a:r>
              <a:rPr lang="en-US" i="1" dirty="0" smtClean="0"/>
              <a:t>v2</a:t>
            </a:r>
            <a:r>
              <a:rPr lang="en-US" dirty="0" smtClean="0"/>
              <a:t> PM</a:t>
            </a:r>
            <a:endParaRPr lang="en-US" dirty="0"/>
          </a:p>
        </p:txBody>
      </p:sp>
      <p:sp>
        <p:nvSpPr>
          <p:cNvPr id="9" name="TextBox 8"/>
          <p:cNvSpPr txBox="1"/>
          <p:nvPr/>
        </p:nvSpPr>
        <p:spPr>
          <a:xfrm>
            <a:off x="5645171" y="2827867"/>
            <a:ext cx="1409484" cy="369332"/>
          </a:xfrm>
          <a:prstGeom prst="rect">
            <a:avLst/>
          </a:prstGeom>
          <a:noFill/>
        </p:spPr>
        <p:txBody>
          <a:bodyPr wrap="square" rtlCol="0">
            <a:spAutoFit/>
          </a:bodyPr>
          <a:lstStyle/>
          <a:p>
            <a:r>
              <a:rPr lang="en-US" dirty="0" smtClean="0"/>
              <a:t>HREF</a:t>
            </a:r>
            <a:r>
              <a:rPr lang="en-US" i="1" dirty="0" smtClean="0"/>
              <a:t>v3 </a:t>
            </a:r>
            <a:r>
              <a:rPr lang="en-US" dirty="0" smtClean="0"/>
              <a:t>LPM</a:t>
            </a:r>
            <a:endParaRPr lang="en-US" dirty="0"/>
          </a:p>
        </p:txBody>
      </p:sp>
      <p:cxnSp>
        <p:nvCxnSpPr>
          <p:cNvPr id="13" name="Straight Connector 12"/>
          <p:cNvCxnSpPr/>
          <p:nvPr/>
        </p:nvCxnSpPr>
        <p:spPr>
          <a:xfrm>
            <a:off x="786384" y="5398630"/>
            <a:ext cx="4105656" cy="0"/>
          </a:xfrm>
          <a:prstGeom prst="line">
            <a:avLst/>
          </a:prstGeom>
          <a:ln w="19050">
            <a:solidFill>
              <a:srgbClr val="00964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82558" y="5213964"/>
            <a:ext cx="795411" cy="369332"/>
          </a:xfrm>
          <a:prstGeom prst="rect">
            <a:avLst/>
          </a:prstGeom>
          <a:noFill/>
        </p:spPr>
        <p:txBody>
          <a:bodyPr wrap="none" rtlCol="0">
            <a:spAutoFit/>
          </a:bodyPr>
          <a:lstStyle/>
          <a:p>
            <a:r>
              <a:rPr lang="en-US" dirty="0" smtClean="0">
                <a:solidFill>
                  <a:srgbClr val="009644"/>
                </a:solidFill>
              </a:rPr>
              <a:t>bias=1</a:t>
            </a:r>
            <a:endParaRPr lang="en-US" dirty="0">
              <a:solidFill>
                <a:srgbClr val="009644"/>
              </a:solidFill>
            </a:endParaRPr>
          </a:p>
        </p:txBody>
      </p:sp>
      <p:sp>
        <p:nvSpPr>
          <p:cNvPr id="18" name="TextBox 17"/>
          <p:cNvSpPr txBox="1"/>
          <p:nvPr/>
        </p:nvSpPr>
        <p:spPr>
          <a:xfrm>
            <a:off x="4965309" y="152400"/>
            <a:ext cx="4026291" cy="1815882"/>
          </a:xfrm>
          <a:prstGeom prst="rect">
            <a:avLst/>
          </a:prstGeom>
          <a:noFill/>
        </p:spPr>
        <p:txBody>
          <a:bodyPr wrap="square" rtlCol="0">
            <a:spAutoFit/>
          </a:bodyPr>
          <a:lstStyle/>
          <a:p>
            <a:pPr algn="ctr"/>
            <a:r>
              <a:rPr lang="en-US" sz="2400" dirty="0" smtClean="0"/>
              <a:t>May – Sept 2019 </a:t>
            </a:r>
          </a:p>
          <a:p>
            <a:pPr algn="ctr"/>
            <a:r>
              <a:rPr lang="en-US" sz="2400" dirty="0" smtClean="0"/>
              <a:t>24 h QPF stats</a:t>
            </a:r>
          </a:p>
          <a:p>
            <a:endParaRPr lang="en-US" sz="2400" dirty="0"/>
          </a:p>
          <a:p>
            <a:r>
              <a:rPr lang="en-US" sz="2000" i="1" dirty="0" smtClean="0"/>
              <a:t>CONUS-wide stats computed on 12 km grid</a:t>
            </a:r>
            <a:endParaRPr lang="en-US" sz="2000" i="1" dirty="0"/>
          </a:p>
        </p:txBody>
      </p:sp>
      <p:sp>
        <p:nvSpPr>
          <p:cNvPr id="19" name="TextBox 18"/>
          <p:cNvSpPr txBox="1"/>
          <p:nvPr/>
        </p:nvSpPr>
        <p:spPr>
          <a:xfrm>
            <a:off x="6066865" y="3706078"/>
            <a:ext cx="2924735" cy="2862322"/>
          </a:xfrm>
          <a:prstGeom prst="rect">
            <a:avLst/>
          </a:prstGeom>
          <a:solidFill>
            <a:srgbClr val="FFFF00"/>
          </a:solidFill>
        </p:spPr>
        <p:txBody>
          <a:bodyPr wrap="square" rtlCol="0">
            <a:spAutoFit/>
          </a:bodyPr>
          <a:lstStyle/>
          <a:p>
            <a:r>
              <a:rPr lang="en-US" dirty="0" smtClean="0"/>
              <a:t>LPM bias performance is remarkable – but GSS generally worse than PM.</a:t>
            </a:r>
          </a:p>
          <a:p>
            <a:endParaRPr lang="en-US" dirty="0" smtClean="0"/>
          </a:p>
          <a:p>
            <a:r>
              <a:rPr lang="en-US" dirty="0" smtClean="0"/>
              <a:t>2019 </a:t>
            </a:r>
            <a:r>
              <a:rPr lang="en-US" dirty="0" err="1" smtClean="0"/>
              <a:t>FFaIR</a:t>
            </a:r>
            <a:r>
              <a:rPr lang="en-US" dirty="0" smtClean="0"/>
              <a:t> participants subjectively preferred LPM to PM for all ensemble systems </a:t>
            </a:r>
            <a:endParaRPr lang="en-US" dirty="0"/>
          </a:p>
          <a:p>
            <a:endParaRPr lang="en-US" dirty="0" smtClean="0"/>
          </a:p>
          <a:p>
            <a:r>
              <a:rPr lang="en-US" dirty="0" smtClean="0"/>
              <a:t>Want to evaluate from an FSS perspective…</a:t>
            </a:r>
            <a:endParaRPr lang="en-US" dirty="0"/>
          </a:p>
        </p:txBody>
      </p:sp>
      <p:sp>
        <p:nvSpPr>
          <p:cNvPr id="22" name="Rectangle 21"/>
          <p:cNvSpPr/>
          <p:nvPr/>
        </p:nvSpPr>
        <p:spPr>
          <a:xfrm>
            <a:off x="4970930" y="2380371"/>
            <a:ext cx="2191870" cy="816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178612" y="1328351"/>
            <a:ext cx="679966" cy="461665"/>
          </a:xfrm>
          <a:prstGeom prst="rect">
            <a:avLst/>
          </a:prstGeom>
          <a:solidFill>
            <a:schemeClr val="bg1"/>
          </a:solidFill>
        </p:spPr>
        <p:txBody>
          <a:bodyPr wrap="square" rtlCol="0">
            <a:spAutoFit/>
          </a:bodyPr>
          <a:lstStyle/>
          <a:p>
            <a:pPr algn="ctr"/>
            <a:r>
              <a:rPr lang="en-US" sz="2400" dirty="0" smtClean="0">
                <a:solidFill>
                  <a:srgbClr val="FF0000"/>
                </a:solidFill>
              </a:rPr>
              <a:t>GSS</a:t>
            </a:r>
            <a:endParaRPr lang="en-US" dirty="0">
              <a:solidFill>
                <a:srgbClr val="FF0000"/>
              </a:solidFill>
            </a:endParaRPr>
          </a:p>
        </p:txBody>
      </p:sp>
      <p:sp>
        <p:nvSpPr>
          <p:cNvPr id="28" name="TextBox 27"/>
          <p:cNvSpPr txBox="1"/>
          <p:nvPr/>
        </p:nvSpPr>
        <p:spPr>
          <a:xfrm rot="16200000">
            <a:off x="117218" y="4833551"/>
            <a:ext cx="679966" cy="461665"/>
          </a:xfrm>
          <a:prstGeom prst="rect">
            <a:avLst/>
          </a:prstGeom>
          <a:solidFill>
            <a:schemeClr val="bg1"/>
          </a:solidFill>
        </p:spPr>
        <p:txBody>
          <a:bodyPr wrap="square" rtlCol="0">
            <a:spAutoFit/>
          </a:bodyPr>
          <a:lstStyle/>
          <a:p>
            <a:pPr algn="ctr"/>
            <a:r>
              <a:rPr lang="en-US" sz="2400" dirty="0" smtClean="0">
                <a:solidFill>
                  <a:srgbClr val="FF0000"/>
                </a:solidFill>
              </a:rPr>
              <a:t>bias</a:t>
            </a:r>
            <a:endParaRPr lang="en-US" dirty="0">
              <a:solidFill>
                <a:srgbClr val="FF0000"/>
              </a:solidFill>
            </a:endParaRPr>
          </a:p>
        </p:txBody>
      </p:sp>
      <p:sp>
        <p:nvSpPr>
          <p:cNvPr id="16" name="TextBox 15"/>
          <p:cNvSpPr txBox="1"/>
          <p:nvPr/>
        </p:nvSpPr>
        <p:spPr>
          <a:xfrm>
            <a:off x="670200" y="2827867"/>
            <a:ext cx="4050268" cy="369332"/>
          </a:xfrm>
          <a:prstGeom prst="rect">
            <a:avLst/>
          </a:prstGeom>
          <a:solidFill>
            <a:schemeClr val="bg1"/>
          </a:solidFill>
          <a:ln>
            <a:solidFill>
              <a:schemeClr val="bg1"/>
            </a:solidFill>
          </a:ln>
        </p:spPr>
        <p:txBody>
          <a:bodyPr wrap="square" rtlCol="0">
            <a:spAutoFit/>
          </a:bodyPr>
          <a:lstStyle/>
          <a:p>
            <a:r>
              <a:rPr lang="en-US" dirty="0" smtClean="0"/>
              <a:t>.01”         .25”                1”           2”          4”</a:t>
            </a:r>
            <a:endParaRPr lang="en-US" dirty="0"/>
          </a:p>
        </p:txBody>
      </p:sp>
      <p:sp>
        <p:nvSpPr>
          <p:cNvPr id="17" name="TextBox 16"/>
          <p:cNvSpPr txBox="1"/>
          <p:nvPr/>
        </p:nvSpPr>
        <p:spPr>
          <a:xfrm>
            <a:off x="670200" y="6248400"/>
            <a:ext cx="4050268" cy="369332"/>
          </a:xfrm>
          <a:prstGeom prst="rect">
            <a:avLst/>
          </a:prstGeom>
          <a:solidFill>
            <a:schemeClr val="bg1"/>
          </a:solidFill>
          <a:ln>
            <a:solidFill>
              <a:schemeClr val="bg1"/>
            </a:solidFill>
          </a:ln>
        </p:spPr>
        <p:txBody>
          <a:bodyPr wrap="square" rtlCol="0">
            <a:spAutoFit/>
          </a:bodyPr>
          <a:lstStyle/>
          <a:p>
            <a:r>
              <a:rPr lang="en-US" dirty="0" smtClean="0"/>
              <a:t>.01”         .25”                1”           2”          4”</a:t>
            </a:r>
            <a:endParaRPr lang="en-US" dirty="0"/>
          </a:p>
        </p:txBody>
      </p:sp>
      <p:sp>
        <p:nvSpPr>
          <p:cNvPr id="2" name="Rectangle 1"/>
          <p:cNvSpPr/>
          <p:nvPr/>
        </p:nvSpPr>
        <p:spPr>
          <a:xfrm>
            <a:off x="2362200" y="0"/>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2700" y="3471085"/>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7762" y="3633639"/>
            <a:ext cx="533400" cy="369332"/>
          </a:xfrm>
          <a:prstGeom prst="rect">
            <a:avLst/>
          </a:prstGeom>
          <a:solidFill>
            <a:schemeClr val="bg1"/>
          </a:solid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918233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atthew.pyle\Downloads\plot_20190924_1309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 y="3429000"/>
            <a:ext cx="4437529"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C:\Users\matthew.pyle\Downloads\plot_20190924_1258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0"/>
            <a:ext cx="4437529"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5" name="Shape 389"/>
          <p:cNvCxnSpPr/>
          <p:nvPr/>
        </p:nvCxnSpPr>
        <p:spPr>
          <a:xfrm>
            <a:off x="5128804" y="2619865"/>
            <a:ext cx="502920" cy="0"/>
          </a:xfrm>
          <a:prstGeom prst="straightConnector1">
            <a:avLst/>
          </a:prstGeom>
          <a:noFill/>
          <a:ln w="38100" cap="flat" cmpd="sng">
            <a:solidFill>
              <a:srgbClr val="FF0000"/>
            </a:solidFill>
            <a:prstDash val="solid"/>
            <a:round/>
            <a:headEnd type="none" w="med" len="med"/>
            <a:tailEnd type="none" w="med" len="med"/>
          </a:ln>
        </p:spPr>
      </p:cxnSp>
      <p:cxnSp>
        <p:nvCxnSpPr>
          <p:cNvPr id="6" name="Shape 389"/>
          <p:cNvCxnSpPr/>
          <p:nvPr/>
        </p:nvCxnSpPr>
        <p:spPr>
          <a:xfrm>
            <a:off x="5128804" y="3015431"/>
            <a:ext cx="502920" cy="0"/>
          </a:xfrm>
          <a:prstGeom prst="straightConnector1">
            <a:avLst/>
          </a:prstGeom>
          <a:noFill/>
          <a:ln w="38100" cap="flat" cmpd="sng">
            <a:solidFill>
              <a:srgbClr val="9C5DE1"/>
            </a:solidFill>
            <a:prstDash val="solid"/>
            <a:round/>
            <a:headEnd type="none" w="med" len="med"/>
            <a:tailEnd type="none" w="med" len="med"/>
          </a:ln>
        </p:spPr>
      </p:cxnSp>
      <p:sp>
        <p:nvSpPr>
          <p:cNvPr id="8" name="TextBox 7"/>
          <p:cNvSpPr txBox="1"/>
          <p:nvPr/>
        </p:nvSpPr>
        <p:spPr>
          <a:xfrm>
            <a:off x="5651799" y="2435199"/>
            <a:ext cx="1402855" cy="369332"/>
          </a:xfrm>
          <a:prstGeom prst="rect">
            <a:avLst/>
          </a:prstGeom>
          <a:noFill/>
        </p:spPr>
        <p:txBody>
          <a:bodyPr wrap="square" rtlCol="0">
            <a:spAutoFit/>
          </a:bodyPr>
          <a:lstStyle/>
          <a:p>
            <a:r>
              <a:rPr lang="en-US" dirty="0" smtClean="0"/>
              <a:t>HREF</a:t>
            </a:r>
            <a:r>
              <a:rPr lang="en-US" i="1" dirty="0" smtClean="0"/>
              <a:t>v3</a:t>
            </a:r>
            <a:r>
              <a:rPr lang="en-US" dirty="0" smtClean="0"/>
              <a:t> PM</a:t>
            </a:r>
            <a:endParaRPr lang="en-US" dirty="0"/>
          </a:p>
        </p:txBody>
      </p:sp>
      <p:sp>
        <p:nvSpPr>
          <p:cNvPr id="9" name="TextBox 8"/>
          <p:cNvSpPr txBox="1"/>
          <p:nvPr/>
        </p:nvSpPr>
        <p:spPr>
          <a:xfrm>
            <a:off x="5645171" y="2827867"/>
            <a:ext cx="1409484" cy="369332"/>
          </a:xfrm>
          <a:prstGeom prst="rect">
            <a:avLst/>
          </a:prstGeom>
          <a:noFill/>
        </p:spPr>
        <p:txBody>
          <a:bodyPr wrap="square" rtlCol="0">
            <a:spAutoFit/>
          </a:bodyPr>
          <a:lstStyle/>
          <a:p>
            <a:r>
              <a:rPr lang="en-US" dirty="0" smtClean="0"/>
              <a:t>HREF</a:t>
            </a:r>
            <a:r>
              <a:rPr lang="en-US" i="1" dirty="0" smtClean="0"/>
              <a:t>v3 </a:t>
            </a:r>
            <a:r>
              <a:rPr lang="en-US" dirty="0" smtClean="0"/>
              <a:t>LPM</a:t>
            </a:r>
            <a:endParaRPr lang="en-US" dirty="0"/>
          </a:p>
        </p:txBody>
      </p:sp>
      <p:cxnSp>
        <p:nvCxnSpPr>
          <p:cNvPr id="13" name="Straight Connector 12"/>
          <p:cNvCxnSpPr/>
          <p:nvPr/>
        </p:nvCxnSpPr>
        <p:spPr>
          <a:xfrm>
            <a:off x="786384" y="5398630"/>
            <a:ext cx="4105656" cy="0"/>
          </a:xfrm>
          <a:prstGeom prst="line">
            <a:avLst/>
          </a:prstGeom>
          <a:ln w="19050">
            <a:solidFill>
              <a:srgbClr val="00964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82558" y="5213964"/>
            <a:ext cx="795411" cy="369332"/>
          </a:xfrm>
          <a:prstGeom prst="rect">
            <a:avLst/>
          </a:prstGeom>
          <a:noFill/>
        </p:spPr>
        <p:txBody>
          <a:bodyPr wrap="none" rtlCol="0">
            <a:spAutoFit/>
          </a:bodyPr>
          <a:lstStyle/>
          <a:p>
            <a:r>
              <a:rPr lang="en-US" dirty="0" smtClean="0">
                <a:solidFill>
                  <a:srgbClr val="009644"/>
                </a:solidFill>
              </a:rPr>
              <a:t>bias=1</a:t>
            </a:r>
            <a:endParaRPr lang="en-US" dirty="0">
              <a:solidFill>
                <a:srgbClr val="009644"/>
              </a:solidFill>
            </a:endParaRPr>
          </a:p>
        </p:txBody>
      </p:sp>
      <p:sp>
        <p:nvSpPr>
          <p:cNvPr id="18" name="TextBox 17"/>
          <p:cNvSpPr txBox="1"/>
          <p:nvPr/>
        </p:nvSpPr>
        <p:spPr>
          <a:xfrm>
            <a:off x="4965309" y="152400"/>
            <a:ext cx="4026291" cy="1815882"/>
          </a:xfrm>
          <a:prstGeom prst="rect">
            <a:avLst/>
          </a:prstGeom>
          <a:noFill/>
        </p:spPr>
        <p:txBody>
          <a:bodyPr wrap="square" rtlCol="0">
            <a:spAutoFit/>
          </a:bodyPr>
          <a:lstStyle/>
          <a:p>
            <a:pPr algn="ctr"/>
            <a:r>
              <a:rPr lang="en-US" sz="2400" dirty="0" smtClean="0"/>
              <a:t>Aug – Sept 2019 </a:t>
            </a:r>
          </a:p>
          <a:p>
            <a:pPr algn="ctr"/>
            <a:r>
              <a:rPr lang="en-US" sz="2400" dirty="0" smtClean="0"/>
              <a:t>24 h QPF stats</a:t>
            </a:r>
          </a:p>
          <a:p>
            <a:endParaRPr lang="en-US" sz="2400" dirty="0"/>
          </a:p>
          <a:p>
            <a:r>
              <a:rPr lang="en-US" sz="2000" i="1" dirty="0" smtClean="0"/>
              <a:t>CONUS-wide stats computed on 12 km grid</a:t>
            </a:r>
            <a:endParaRPr lang="en-US" sz="2000" i="1" dirty="0"/>
          </a:p>
        </p:txBody>
      </p:sp>
      <p:sp>
        <p:nvSpPr>
          <p:cNvPr id="22" name="Rectangle 21"/>
          <p:cNvSpPr/>
          <p:nvPr/>
        </p:nvSpPr>
        <p:spPr>
          <a:xfrm>
            <a:off x="4970930" y="2380371"/>
            <a:ext cx="2191870" cy="816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178612" y="1328351"/>
            <a:ext cx="679966" cy="461665"/>
          </a:xfrm>
          <a:prstGeom prst="rect">
            <a:avLst/>
          </a:prstGeom>
          <a:solidFill>
            <a:schemeClr val="bg1"/>
          </a:solidFill>
        </p:spPr>
        <p:txBody>
          <a:bodyPr wrap="square" rtlCol="0">
            <a:spAutoFit/>
          </a:bodyPr>
          <a:lstStyle/>
          <a:p>
            <a:pPr algn="ctr"/>
            <a:r>
              <a:rPr lang="en-US" sz="2400" dirty="0" smtClean="0">
                <a:solidFill>
                  <a:srgbClr val="FF0000"/>
                </a:solidFill>
              </a:rPr>
              <a:t>GSS</a:t>
            </a:r>
            <a:endParaRPr lang="en-US" dirty="0">
              <a:solidFill>
                <a:srgbClr val="FF0000"/>
              </a:solidFill>
            </a:endParaRPr>
          </a:p>
        </p:txBody>
      </p:sp>
      <p:sp>
        <p:nvSpPr>
          <p:cNvPr id="28" name="TextBox 27"/>
          <p:cNvSpPr txBox="1"/>
          <p:nvPr/>
        </p:nvSpPr>
        <p:spPr>
          <a:xfrm rot="16200000">
            <a:off x="117218" y="4833551"/>
            <a:ext cx="679966" cy="461665"/>
          </a:xfrm>
          <a:prstGeom prst="rect">
            <a:avLst/>
          </a:prstGeom>
          <a:solidFill>
            <a:schemeClr val="bg1"/>
          </a:solidFill>
        </p:spPr>
        <p:txBody>
          <a:bodyPr wrap="square" rtlCol="0">
            <a:spAutoFit/>
          </a:bodyPr>
          <a:lstStyle/>
          <a:p>
            <a:pPr algn="ctr"/>
            <a:r>
              <a:rPr lang="en-US" sz="2400" dirty="0" smtClean="0">
                <a:solidFill>
                  <a:srgbClr val="FF0000"/>
                </a:solidFill>
              </a:rPr>
              <a:t>bias</a:t>
            </a:r>
            <a:endParaRPr lang="en-US" dirty="0">
              <a:solidFill>
                <a:srgbClr val="FF0000"/>
              </a:solidFill>
            </a:endParaRPr>
          </a:p>
        </p:txBody>
      </p:sp>
      <p:sp>
        <p:nvSpPr>
          <p:cNvPr id="16" name="TextBox 15"/>
          <p:cNvSpPr txBox="1"/>
          <p:nvPr/>
        </p:nvSpPr>
        <p:spPr>
          <a:xfrm>
            <a:off x="670200" y="2827867"/>
            <a:ext cx="4050268" cy="369332"/>
          </a:xfrm>
          <a:prstGeom prst="rect">
            <a:avLst/>
          </a:prstGeom>
          <a:solidFill>
            <a:schemeClr val="bg1"/>
          </a:solidFill>
          <a:ln>
            <a:solidFill>
              <a:schemeClr val="bg1"/>
            </a:solidFill>
          </a:ln>
        </p:spPr>
        <p:txBody>
          <a:bodyPr wrap="square" rtlCol="0">
            <a:spAutoFit/>
          </a:bodyPr>
          <a:lstStyle/>
          <a:p>
            <a:r>
              <a:rPr lang="en-US" dirty="0" smtClean="0"/>
              <a:t>.01”         .25”                1”           2”          4”</a:t>
            </a:r>
            <a:endParaRPr lang="en-US" dirty="0"/>
          </a:p>
        </p:txBody>
      </p:sp>
      <p:sp>
        <p:nvSpPr>
          <p:cNvPr id="17" name="TextBox 16"/>
          <p:cNvSpPr txBox="1"/>
          <p:nvPr/>
        </p:nvSpPr>
        <p:spPr>
          <a:xfrm>
            <a:off x="670200" y="6248400"/>
            <a:ext cx="4050268" cy="369332"/>
          </a:xfrm>
          <a:prstGeom prst="rect">
            <a:avLst/>
          </a:prstGeom>
          <a:solidFill>
            <a:schemeClr val="bg1"/>
          </a:solidFill>
          <a:ln>
            <a:solidFill>
              <a:schemeClr val="bg1"/>
            </a:solidFill>
          </a:ln>
        </p:spPr>
        <p:txBody>
          <a:bodyPr wrap="square" rtlCol="0">
            <a:spAutoFit/>
          </a:bodyPr>
          <a:lstStyle/>
          <a:p>
            <a:r>
              <a:rPr lang="en-US" dirty="0" smtClean="0"/>
              <a:t>.01”         .25”                1”           2”          4”</a:t>
            </a:r>
            <a:endParaRPr lang="en-US" dirty="0"/>
          </a:p>
        </p:txBody>
      </p:sp>
      <p:sp>
        <p:nvSpPr>
          <p:cNvPr id="2" name="Rectangle 1"/>
          <p:cNvSpPr/>
          <p:nvPr/>
        </p:nvSpPr>
        <p:spPr>
          <a:xfrm>
            <a:off x="2362200" y="0"/>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2700" y="3471085"/>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7762" y="3633639"/>
            <a:ext cx="533400" cy="369332"/>
          </a:xfrm>
          <a:prstGeom prst="rect">
            <a:avLst/>
          </a:prstGeom>
          <a:solidFill>
            <a:schemeClr val="bg1"/>
          </a:solid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280960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HREFv3 status and implementation plan</a:t>
            </a:r>
            <a:endParaRPr lang="en-US" sz="3200" dirty="0"/>
          </a:p>
        </p:txBody>
      </p:sp>
      <p:sp>
        <p:nvSpPr>
          <p:cNvPr id="3" name="Content Placeholder 2"/>
          <p:cNvSpPr>
            <a:spLocks noGrp="1"/>
          </p:cNvSpPr>
          <p:nvPr>
            <p:ph idx="1"/>
          </p:nvPr>
        </p:nvSpPr>
        <p:spPr>
          <a:xfrm>
            <a:off x="457200" y="1295400"/>
            <a:ext cx="8382000" cy="5334000"/>
          </a:xfrm>
        </p:spPr>
        <p:txBody>
          <a:bodyPr>
            <a:normAutofit/>
          </a:bodyPr>
          <a:lstStyle/>
          <a:p>
            <a:r>
              <a:rPr lang="en-US" sz="2400" dirty="0" smtClean="0"/>
              <a:t>Currently making routine real-time runs over all domains, but still making tweaks.</a:t>
            </a:r>
          </a:p>
          <a:p>
            <a:endParaRPr lang="en-US" sz="900" dirty="0" smtClean="0"/>
          </a:p>
          <a:p>
            <a:r>
              <a:rPr lang="en-US" sz="2400" dirty="0" smtClean="0"/>
              <a:t>No plans for retrospective testing – the new regional FV3 member remains a work in progress, and timelines are short and strict – only a real-time parallel.</a:t>
            </a:r>
          </a:p>
          <a:p>
            <a:endParaRPr lang="en-US" sz="900" dirty="0"/>
          </a:p>
          <a:p>
            <a:r>
              <a:rPr lang="en-US" sz="2400" dirty="0" smtClean="0"/>
              <a:t>Code freeze currently scheduled for mid-February 2020, with the EMC-run evaluation parallel to begin around that time, and with evaluations scheduled to wrap up by early May 2020.</a:t>
            </a:r>
            <a:endParaRPr lang="en-US" sz="800" dirty="0"/>
          </a:p>
          <a:p>
            <a:endParaRPr lang="en-US" sz="800" dirty="0"/>
          </a:p>
          <a:p>
            <a:r>
              <a:rPr lang="en-US" sz="2400" dirty="0" smtClean="0"/>
              <a:t>Assuming approvals are given and all goes well, implementation hopefully in August-September 2020.</a:t>
            </a:r>
          </a:p>
          <a:p>
            <a:endParaRPr lang="en-US" sz="2400" dirty="0"/>
          </a:p>
        </p:txBody>
      </p:sp>
    </p:spTree>
    <p:extLst>
      <p:ext uri="{BB962C8B-B14F-4D97-AF65-F5344CB8AC3E}">
        <p14:creationId xmlns:p14="http://schemas.microsoft.com/office/powerpoint/2010/main" val="578057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600" dirty="0"/>
              <a:t>Will share </a:t>
            </a:r>
            <a:r>
              <a:rPr lang="en-US" sz="2600" dirty="0" smtClean="0"/>
              <a:t>the information from the last slide in greater detail to </a:t>
            </a:r>
            <a:r>
              <a:rPr lang="en-US" sz="2600" dirty="0"/>
              <a:t>the MEG mailing list </a:t>
            </a:r>
            <a:r>
              <a:rPr lang="en-US" sz="2600" dirty="0" smtClean="0"/>
              <a:t>in </a:t>
            </a:r>
            <a:r>
              <a:rPr lang="en-US" sz="2600" dirty="0"/>
              <a:t>the next week </a:t>
            </a:r>
            <a:r>
              <a:rPr lang="en-US" sz="2600" dirty="0" smtClean="0"/>
              <a:t>or so, </a:t>
            </a:r>
            <a:r>
              <a:rPr lang="en-US" sz="2600" dirty="0"/>
              <a:t>along with an HREF user </a:t>
            </a:r>
            <a:r>
              <a:rPr lang="en-US" sz="2600" dirty="0" smtClean="0"/>
              <a:t>survey (we need input on a few items).</a:t>
            </a:r>
            <a:endParaRPr lang="en-US" sz="2600" dirty="0"/>
          </a:p>
          <a:p>
            <a:pPr marL="0" indent="0">
              <a:buNone/>
            </a:pPr>
            <a:endParaRPr lang="en-US" sz="2800" u="sng" dirty="0" smtClean="0"/>
          </a:p>
          <a:p>
            <a:pPr marL="0" indent="0">
              <a:buNone/>
            </a:pPr>
            <a:r>
              <a:rPr lang="en-US" sz="2800" u="sng" dirty="0" smtClean="0"/>
              <a:t>HREFv3 graphics </a:t>
            </a:r>
            <a:r>
              <a:rPr lang="en-US" sz="2800" dirty="0" smtClean="0"/>
              <a:t>– currently just showing the parallel.  Side by side prod/parallel plots coming in the future.</a:t>
            </a:r>
            <a:endParaRPr lang="en-US" sz="2800" u="sng" dirty="0" smtClean="0"/>
          </a:p>
          <a:p>
            <a:pPr marL="0" indent="0">
              <a:buNone/>
            </a:pPr>
            <a:endParaRPr lang="en-US" sz="2800" u="sng" dirty="0"/>
          </a:p>
          <a:p>
            <a:r>
              <a:rPr lang="en-US" sz="1800" dirty="0" smtClean="0"/>
              <a:t>https</a:t>
            </a:r>
            <a:r>
              <a:rPr lang="en-US" sz="1800" dirty="0"/>
              <a:t>://</a:t>
            </a:r>
            <a:r>
              <a:rPr lang="en-US" sz="1800" dirty="0" smtClean="0"/>
              <a:t>www.emc.ncep.noaa.gov/mmb/mpyle/hrefv3/00_exp/main_conus.php</a:t>
            </a:r>
          </a:p>
          <a:p>
            <a:r>
              <a:rPr lang="en-US" sz="1800" dirty="0"/>
              <a:t>https://</a:t>
            </a:r>
            <a:r>
              <a:rPr lang="en-US" sz="1800" dirty="0" smtClean="0"/>
              <a:t>www.emc.ncep.noaa.gov/mmb/mpyle/hrefv3/12_exp/main_conus.php</a:t>
            </a:r>
          </a:p>
          <a:p>
            <a:r>
              <a:rPr lang="en-US" sz="1800" dirty="0" smtClean="0"/>
              <a:t>+ </a:t>
            </a:r>
            <a:r>
              <a:rPr lang="en-US" sz="1800" dirty="0" err="1" smtClean="0"/>
              <a:t>main_hi.php</a:t>
            </a:r>
            <a:r>
              <a:rPr lang="en-US" sz="1800" dirty="0" smtClean="0"/>
              <a:t> for 00Z and 12Z</a:t>
            </a:r>
          </a:p>
          <a:p>
            <a:r>
              <a:rPr lang="en-US" sz="1800" dirty="0"/>
              <a:t>https://</a:t>
            </a:r>
            <a:r>
              <a:rPr lang="en-US" sz="1800" dirty="0" smtClean="0"/>
              <a:t>www.emc.ncep.noaa.gov/mmb/mpyle/hrefv3/06_exp/main_ak.php</a:t>
            </a:r>
          </a:p>
          <a:p>
            <a:r>
              <a:rPr lang="en-US" sz="1800" dirty="0"/>
              <a:t>https://</a:t>
            </a:r>
            <a:r>
              <a:rPr lang="en-US" sz="1800" dirty="0" smtClean="0"/>
              <a:t>www.emc.ncep.noaa.gov/mmb/mpyle/hrefv3/18_exp/main_ak.php</a:t>
            </a:r>
          </a:p>
          <a:p>
            <a:r>
              <a:rPr lang="en-US" sz="1800" dirty="0" smtClean="0"/>
              <a:t>+ </a:t>
            </a:r>
            <a:r>
              <a:rPr lang="en-US" sz="1800" dirty="0" err="1" smtClean="0"/>
              <a:t>main_pr.php</a:t>
            </a:r>
            <a:r>
              <a:rPr lang="en-US" sz="1800" dirty="0" smtClean="0"/>
              <a:t> at 06Z/18Z</a:t>
            </a:r>
            <a:endParaRPr lang="en-US" sz="1800" dirty="0"/>
          </a:p>
        </p:txBody>
      </p:sp>
      <p:sp>
        <p:nvSpPr>
          <p:cNvPr id="4" name="Title 1"/>
          <p:cNvSpPr>
            <a:spLocks noGrp="1"/>
          </p:cNvSpPr>
          <p:nvPr>
            <p:ph type="title"/>
          </p:nvPr>
        </p:nvSpPr>
        <p:spPr/>
        <p:txBody>
          <a:bodyPr>
            <a:normAutofit/>
          </a:bodyPr>
          <a:lstStyle/>
          <a:p>
            <a:r>
              <a:rPr lang="en-US" sz="3200" dirty="0" smtClean="0"/>
              <a:t>HREFv3 status and implementation plan</a:t>
            </a:r>
            <a:endParaRPr lang="en-US" sz="3200" dirty="0"/>
          </a:p>
        </p:txBody>
      </p:sp>
    </p:spTree>
    <p:extLst>
      <p:ext uri="{BB962C8B-B14F-4D97-AF65-F5344CB8AC3E}">
        <p14:creationId xmlns:p14="http://schemas.microsoft.com/office/powerpoint/2010/main" val="3937906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s://lh5.googleusercontent.com/8F1D3YeBtgm1fMcAvOfLOU17GUF0Rutsc7Wkj9MAeKM77j4JUbQIxJpOzUYxvqaebp8ucm3pGrkFrDBlI8Q0i5iRttPxPdHpOjOqSIJX1ZjX3U3_T1jlv4SsAKa93eNDm7_q5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4350"/>
            <a:ext cx="8229600" cy="37605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3915" y="206733"/>
            <a:ext cx="8153400" cy="1261884"/>
          </a:xfrm>
          <a:prstGeom prst="rect">
            <a:avLst/>
          </a:prstGeom>
          <a:solidFill>
            <a:schemeClr val="bg1"/>
          </a:solidFill>
        </p:spPr>
        <p:txBody>
          <a:bodyPr wrap="square" rtlCol="0">
            <a:spAutoFit/>
          </a:bodyPr>
          <a:lstStyle/>
          <a:p>
            <a:pPr algn="ctr"/>
            <a:r>
              <a:rPr lang="en-US" sz="2800" dirty="0" smtClean="0"/>
              <a:t>Smoothing testing with EAS probabilities</a:t>
            </a:r>
          </a:p>
          <a:p>
            <a:pPr algn="ctr"/>
            <a:endParaRPr lang="en-US" sz="1200" dirty="0"/>
          </a:p>
          <a:p>
            <a:pPr algn="ctr"/>
            <a:r>
              <a:rPr lang="en-US" sz="2400" i="1" dirty="0" smtClean="0"/>
              <a:t>3 h snowfall &gt; 1”</a:t>
            </a:r>
            <a:endParaRPr lang="en-US" sz="1400" i="1" dirty="0"/>
          </a:p>
          <a:p>
            <a:pPr algn="ctr"/>
            <a:endParaRPr lang="en-US" sz="1200" i="1" dirty="0" smtClean="0"/>
          </a:p>
        </p:txBody>
      </p:sp>
      <p:sp>
        <p:nvSpPr>
          <p:cNvPr id="3" name="TextBox 2"/>
          <p:cNvSpPr txBox="1"/>
          <p:nvPr/>
        </p:nvSpPr>
        <p:spPr>
          <a:xfrm>
            <a:off x="584771" y="5052403"/>
            <a:ext cx="2286000" cy="369332"/>
          </a:xfrm>
          <a:prstGeom prst="rect">
            <a:avLst/>
          </a:prstGeom>
          <a:noFill/>
        </p:spPr>
        <p:txBody>
          <a:bodyPr wrap="square" rtlCol="0">
            <a:spAutoFit/>
          </a:bodyPr>
          <a:lstStyle/>
          <a:p>
            <a:r>
              <a:rPr lang="en-US" dirty="0" smtClean="0">
                <a:solidFill>
                  <a:srgbClr val="FF0000"/>
                </a:solidFill>
              </a:rPr>
              <a:t>Lighter smoothing</a:t>
            </a:r>
            <a:endParaRPr lang="en-US" dirty="0">
              <a:solidFill>
                <a:srgbClr val="FF0000"/>
              </a:solidFill>
            </a:endParaRPr>
          </a:p>
        </p:txBody>
      </p:sp>
      <p:sp>
        <p:nvSpPr>
          <p:cNvPr id="5" name="TextBox 4"/>
          <p:cNvSpPr txBox="1"/>
          <p:nvPr/>
        </p:nvSpPr>
        <p:spPr>
          <a:xfrm>
            <a:off x="6172200" y="5052403"/>
            <a:ext cx="2286000" cy="369332"/>
          </a:xfrm>
          <a:prstGeom prst="rect">
            <a:avLst/>
          </a:prstGeom>
          <a:noFill/>
        </p:spPr>
        <p:txBody>
          <a:bodyPr wrap="square" rtlCol="0">
            <a:spAutoFit/>
          </a:bodyPr>
          <a:lstStyle/>
          <a:p>
            <a:pPr algn="r"/>
            <a:r>
              <a:rPr lang="en-US" dirty="0" smtClean="0">
                <a:solidFill>
                  <a:srgbClr val="FF0000"/>
                </a:solidFill>
              </a:rPr>
              <a:t>Heavier smoothing</a:t>
            </a:r>
            <a:endParaRPr lang="en-US" dirty="0">
              <a:solidFill>
                <a:srgbClr val="FF0000"/>
              </a:solidFill>
            </a:endParaRPr>
          </a:p>
        </p:txBody>
      </p:sp>
      <p:sp>
        <p:nvSpPr>
          <p:cNvPr id="6" name="TextBox 5"/>
          <p:cNvSpPr txBox="1"/>
          <p:nvPr/>
        </p:nvSpPr>
        <p:spPr>
          <a:xfrm>
            <a:off x="990600" y="5715000"/>
            <a:ext cx="7467600" cy="923330"/>
          </a:xfrm>
          <a:prstGeom prst="rect">
            <a:avLst/>
          </a:prstGeom>
          <a:solidFill>
            <a:srgbClr val="FFFF00"/>
          </a:solidFill>
          <a:ln>
            <a:solidFill>
              <a:srgbClr val="FFFF00"/>
            </a:solidFill>
          </a:ln>
        </p:spPr>
        <p:txBody>
          <a:bodyPr wrap="square" rtlCol="0">
            <a:spAutoFit/>
          </a:bodyPr>
          <a:lstStyle/>
          <a:p>
            <a:r>
              <a:rPr lang="en-US" i="1" dirty="0" smtClean="0"/>
              <a:t>Heavier smoothing tended to verify slightly better for QPF, but decided to go forward with the lighter smoothing option – greater detail over topography.  Biggest impact for snow, but generally less impactful away from topography. </a:t>
            </a:r>
            <a:endParaRPr lang="en-US" i="1" dirty="0"/>
          </a:p>
        </p:txBody>
      </p:sp>
      <p:cxnSp>
        <p:nvCxnSpPr>
          <p:cNvPr id="7" name="Straight Connector 6"/>
          <p:cNvCxnSpPr/>
          <p:nvPr/>
        </p:nvCxnSpPr>
        <p:spPr>
          <a:xfrm>
            <a:off x="2590800" y="5276088"/>
            <a:ext cx="3810000"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Future plans</a:t>
            </a:r>
            <a:endParaRPr lang="en-US" sz="3200" dirty="0"/>
          </a:p>
        </p:txBody>
      </p:sp>
      <p:sp>
        <p:nvSpPr>
          <p:cNvPr id="3" name="Content Placeholder 2"/>
          <p:cNvSpPr>
            <a:spLocks noGrp="1"/>
          </p:cNvSpPr>
          <p:nvPr>
            <p:ph idx="1"/>
          </p:nvPr>
        </p:nvSpPr>
        <p:spPr>
          <a:xfrm>
            <a:off x="457200" y="1295400"/>
            <a:ext cx="8382000" cy="5334000"/>
          </a:xfrm>
        </p:spPr>
        <p:txBody>
          <a:bodyPr>
            <a:normAutofit/>
          </a:bodyPr>
          <a:lstStyle/>
          <a:p>
            <a:r>
              <a:rPr lang="en-US" sz="2400" dirty="0" smtClean="0"/>
              <a:t>Implementing the HREFv3 upgrade described here -  adding HRRR and FV3 and making multiple product tweaks  -  hopefully operational by late 2020.</a:t>
            </a:r>
          </a:p>
          <a:p>
            <a:endParaRPr lang="en-US" sz="900" dirty="0" smtClean="0"/>
          </a:p>
          <a:p>
            <a:r>
              <a:rPr lang="en-US" sz="2400" dirty="0" smtClean="0"/>
              <a:t>The longer-term goal (sometime in 2020s) is to shift to a single core (FV3), high-resolution ensemble:</a:t>
            </a:r>
          </a:p>
          <a:p>
            <a:endParaRPr lang="en-US" sz="400" dirty="0" smtClean="0"/>
          </a:p>
          <a:p>
            <a:pPr lvl="1"/>
            <a:r>
              <a:rPr lang="en-US" sz="2000" dirty="0" smtClean="0"/>
              <a:t>a “proper” ensemble where all members are equally likely.</a:t>
            </a:r>
          </a:p>
          <a:p>
            <a:pPr lvl="1"/>
            <a:endParaRPr lang="en-US" sz="400" dirty="0" smtClean="0"/>
          </a:p>
          <a:p>
            <a:pPr lvl="1"/>
            <a:r>
              <a:rPr lang="en-US" sz="2000" dirty="0" smtClean="0"/>
              <a:t>Needed for high-resolution ensemble DA approaches.</a:t>
            </a:r>
          </a:p>
          <a:p>
            <a:pPr lvl="1"/>
            <a:endParaRPr lang="en-US" sz="400" dirty="0" smtClean="0"/>
          </a:p>
          <a:p>
            <a:pPr lvl="1"/>
            <a:r>
              <a:rPr lang="en-US" sz="2000" dirty="0" smtClean="0"/>
              <a:t>In line with broader NOAA vision of unifying around FV3 model.</a:t>
            </a:r>
          </a:p>
          <a:p>
            <a:pPr lvl="1"/>
            <a:endParaRPr lang="en-US" sz="400" dirty="0" smtClean="0"/>
          </a:p>
          <a:p>
            <a:pPr lvl="1"/>
            <a:r>
              <a:rPr lang="en-US" sz="2000" dirty="0"/>
              <a:t>Easier to manage </a:t>
            </a:r>
            <a:r>
              <a:rPr lang="en-US" sz="2000" dirty="0" smtClean="0"/>
              <a:t>and modify.</a:t>
            </a:r>
          </a:p>
          <a:p>
            <a:pPr lvl="1"/>
            <a:endParaRPr lang="en-US" sz="400" dirty="0" smtClean="0"/>
          </a:p>
          <a:p>
            <a:pPr lvl="1"/>
            <a:r>
              <a:rPr lang="en-US" sz="2000" i="1" dirty="0" smtClean="0"/>
              <a:t>….but </a:t>
            </a:r>
            <a:r>
              <a:rPr lang="is-IS" sz="2000" i="1" dirty="0" smtClean="0"/>
              <a:t>the </a:t>
            </a:r>
            <a:r>
              <a:rPr lang="is-IS" sz="2000" i="1" dirty="0"/>
              <a:t>multi-everything HREF </a:t>
            </a:r>
            <a:r>
              <a:rPr lang="is-IS" sz="2000" i="1" dirty="0" smtClean="0"/>
              <a:t>approach has proven tough to beat.  </a:t>
            </a:r>
          </a:p>
          <a:p>
            <a:pPr lvl="1"/>
            <a:endParaRPr lang="en-US" sz="800" dirty="0" smtClean="0"/>
          </a:p>
          <a:p>
            <a:pPr marL="0" indent="0">
              <a:buNone/>
            </a:pPr>
            <a:endParaRPr lang="en-US" dirty="0"/>
          </a:p>
        </p:txBody>
      </p:sp>
    </p:spTree>
    <p:extLst>
      <p:ext uri="{BB962C8B-B14F-4D97-AF65-F5344CB8AC3E}">
        <p14:creationId xmlns:p14="http://schemas.microsoft.com/office/powerpoint/2010/main" val="41466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2800" dirty="0" smtClean="0"/>
              <a:t>High Resolution Ensemble Forecast </a:t>
            </a:r>
            <a:br>
              <a:rPr lang="en-US" sz="2800" dirty="0" smtClean="0"/>
            </a:br>
            <a:r>
              <a:rPr lang="en-US" sz="2200" i="1" dirty="0" smtClean="0"/>
              <a:t>(in operational HREFv2 form)</a:t>
            </a:r>
            <a:endParaRPr lang="en-US" sz="2200" i="1" dirty="0"/>
          </a:p>
        </p:txBody>
      </p:sp>
      <p:sp>
        <p:nvSpPr>
          <p:cNvPr id="5" name="Content Placeholder 4"/>
          <p:cNvSpPr>
            <a:spLocks noGrp="1"/>
          </p:cNvSpPr>
          <p:nvPr>
            <p:ph idx="1"/>
          </p:nvPr>
        </p:nvSpPr>
        <p:spPr>
          <a:xfrm>
            <a:off x="457200" y="1371600"/>
            <a:ext cx="8229600" cy="5105400"/>
          </a:xfrm>
        </p:spPr>
        <p:txBody>
          <a:bodyPr>
            <a:noAutofit/>
          </a:bodyPr>
          <a:lstStyle/>
          <a:p>
            <a:r>
              <a:rPr lang="en-US" sz="2400" dirty="0" smtClean="0"/>
              <a:t>Combines multiple ~3 km models (</a:t>
            </a:r>
            <a:r>
              <a:rPr lang="en-US" sz="2400" dirty="0" err="1" smtClean="0"/>
              <a:t>HiresW</a:t>
            </a:r>
            <a:r>
              <a:rPr lang="en-US" sz="2400" dirty="0" smtClean="0"/>
              <a:t> and NAM nest) and their older, time-lagged runs into an 8-member system for ensemble product generation.</a:t>
            </a:r>
          </a:p>
          <a:p>
            <a:endParaRPr lang="en-US" sz="1000" dirty="0" smtClean="0"/>
          </a:p>
          <a:p>
            <a:r>
              <a:rPr lang="en-US" sz="2400" dirty="0" smtClean="0"/>
              <a:t>Ensemble spread driven by </a:t>
            </a:r>
            <a:r>
              <a:rPr lang="en-US" sz="2400" dirty="0" smtClean="0">
                <a:solidFill>
                  <a:srgbClr val="FF0000"/>
                </a:solidFill>
              </a:rPr>
              <a:t>dynamical core</a:t>
            </a:r>
            <a:r>
              <a:rPr lang="en-US" sz="2400" dirty="0" smtClean="0"/>
              <a:t> (ARW/NMMB) and </a:t>
            </a:r>
            <a:r>
              <a:rPr lang="en-US" sz="2400" dirty="0" smtClean="0">
                <a:solidFill>
                  <a:srgbClr val="FF0000"/>
                </a:solidFill>
              </a:rPr>
              <a:t>analysis</a:t>
            </a:r>
            <a:r>
              <a:rPr lang="en-US" sz="2400" dirty="0" smtClean="0"/>
              <a:t> (RAP/NAM) differences, and also through</a:t>
            </a:r>
            <a:r>
              <a:rPr lang="en-US" sz="2400" dirty="0" smtClean="0">
                <a:solidFill>
                  <a:srgbClr val="FF0000"/>
                </a:solidFill>
              </a:rPr>
              <a:t> physics diversity</a:t>
            </a:r>
            <a:r>
              <a:rPr lang="en-US" sz="2400" dirty="0" smtClean="0"/>
              <a:t>.  </a:t>
            </a:r>
          </a:p>
          <a:p>
            <a:endParaRPr lang="en-US" sz="1000" dirty="0" smtClean="0"/>
          </a:p>
          <a:p>
            <a:r>
              <a:rPr lang="en-US" sz="2400" dirty="0" smtClean="0"/>
              <a:t>Has heritage in the SPC SSEO in terms of membership and products (e.g., hourly max fields and neighborhood max probabilities).  </a:t>
            </a:r>
          </a:p>
          <a:p>
            <a:endParaRPr lang="en-US" sz="1000" dirty="0" smtClean="0"/>
          </a:p>
          <a:p>
            <a:r>
              <a:rPr lang="en-US" sz="2400" dirty="0" smtClean="0"/>
              <a:t>Provides guidance to 36 h for severe weather, aviation, QPF, winter weather, and general forecasting applications.</a:t>
            </a:r>
          </a:p>
          <a:p>
            <a:pPr marL="0" indent="0">
              <a:buNone/>
            </a:pPr>
            <a:endParaRPr lang="en-US" sz="700" dirty="0" smtClean="0"/>
          </a:p>
        </p:txBody>
      </p:sp>
    </p:spTree>
    <p:extLst>
      <p:ext uri="{BB962C8B-B14F-4D97-AF65-F5344CB8AC3E}">
        <p14:creationId xmlns:p14="http://schemas.microsoft.com/office/powerpoint/2010/main" val="1569360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184"/>
          <p:cNvSpPr/>
          <p:nvPr/>
        </p:nvSpPr>
        <p:spPr>
          <a:xfrm>
            <a:off x="3657599" y="1934946"/>
            <a:ext cx="3657599" cy="4542054"/>
          </a:xfrm>
          <a:prstGeom prst="rect">
            <a:avLst/>
          </a:prstGeom>
          <a:solidFill>
            <a:srgbClr val="FFFF99"/>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cxnSp>
        <p:nvCxnSpPr>
          <p:cNvPr id="5" name="Shape 186"/>
          <p:cNvCxnSpPr/>
          <p:nvPr/>
        </p:nvCxnSpPr>
        <p:spPr>
          <a:xfrm>
            <a:off x="2743200" y="1917070"/>
            <a:ext cx="5671333" cy="0"/>
          </a:xfrm>
          <a:prstGeom prst="straightConnector1">
            <a:avLst/>
          </a:prstGeom>
          <a:noFill/>
          <a:ln w="19050" cap="flat" cmpd="sng">
            <a:solidFill>
              <a:schemeClr val="dk1"/>
            </a:solidFill>
            <a:prstDash val="solid"/>
            <a:round/>
            <a:headEnd type="none" w="med" len="med"/>
            <a:tailEnd type="triangle" w="lg" len="lg"/>
          </a:ln>
        </p:spPr>
      </p:cxnSp>
      <p:cxnSp>
        <p:nvCxnSpPr>
          <p:cNvPr id="6" name="Shape 188"/>
          <p:cNvCxnSpPr/>
          <p:nvPr/>
        </p:nvCxnSpPr>
        <p:spPr>
          <a:xfrm>
            <a:off x="27432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7" name="Shape 190"/>
          <p:cNvCxnSpPr/>
          <p:nvPr/>
        </p:nvCxnSpPr>
        <p:spPr>
          <a:xfrm>
            <a:off x="3657600" y="1639154"/>
            <a:ext cx="0" cy="5142646"/>
          </a:xfrm>
          <a:prstGeom prst="straightConnector1">
            <a:avLst/>
          </a:prstGeom>
          <a:noFill/>
          <a:ln w="25400" cap="flat" cmpd="sng">
            <a:solidFill>
              <a:schemeClr val="dk1"/>
            </a:solidFill>
            <a:prstDash val="solid"/>
            <a:round/>
            <a:headEnd type="none" w="med" len="med"/>
            <a:tailEnd type="none" w="med" len="med"/>
          </a:ln>
        </p:spPr>
      </p:cxnSp>
      <p:cxnSp>
        <p:nvCxnSpPr>
          <p:cNvPr id="8" name="Shape 191"/>
          <p:cNvCxnSpPr/>
          <p:nvPr/>
        </p:nvCxnSpPr>
        <p:spPr>
          <a:xfrm>
            <a:off x="54864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9" name="Shape 192"/>
          <p:cNvCxnSpPr/>
          <p:nvPr/>
        </p:nvCxnSpPr>
        <p:spPr>
          <a:xfrm>
            <a:off x="45720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0" name="Shape 193"/>
          <p:cNvCxnSpPr/>
          <p:nvPr/>
        </p:nvCxnSpPr>
        <p:spPr>
          <a:xfrm>
            <a:off x="64008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1" name="Shape 194"/>
          <p:cNvCxnSpPr/>
          <p:nvPr/>
        </p:nvCxnSpPr>
        <p:spPr>
          <a:xfrm>
            <a:off x="7315200" y="1639668"/>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2" name="Shape 195"/>
          <p:cNvCxnSpPr/>
          <p:nvPr/>
        </p:nvCxnSpPr>
        <p:spPr>
          <a:xfrm>
            <a:off x="3224008" y="2821191"/>
            <a:ext cx="3657600" cy="0"/>
          </a:xfrm>
          <a:prstGeom prst="straightConnector1">
            <a:avLst/>
          </a:prstGeom>
          <a:noFill/>
          <a:ln w="25400" cap="flat" cmpd="sng">
            <a:solidFill>
              <a:srgbClr val="009900"/>
            </a:solidFill>
            <a:prstDash val="solid"/>
            <a:round/>
            <a:headEnd type="none" w="med" len="med"/>
            <a:tailEnd type="none" w="med" len="med"/>
          </a:ln>
        </p:spPr>
      </p:cxnSp>
      <p:cxnSp>
        <p:nvCxnSpPr>
          <p:cNvPr id="13" name="Shape 196"/>
          <p:cNvCxnSpPr/>
          <p:nvPr/>
        </p:nvCxnSpPr>
        <p:spPr>
          <a:xfrm>
            <a:off x="2309608" y="2958869"/>
            <a:ext cx="3657600" cy="0"/>
          </a:xfrm>
          <a:prstGeom prst="straightConnector1">
            <a:avLst/>
          </a:prstGeom>
          <a:noFill/>
          <a:ln w="25400" cap="flat" cmpd="sng">
            <a:solidFill>
              <a:srgbClr val="009900"/>
            </a:solidFill>
            <a:prstDash val="solid"/>
            <a:round/>
            <a:headEnd type="none" w="med" len="med"/>
            <a:tailEnd type="none" w="med" len="med"/>
          </a:ln>
        </p:spPr>
      </p:cxnSp>
      <p:sp>
        <p:nvSpPr>
          <p:cNvPr id="14" name="Shape 197"/>
          <p:cNvSpPr txBox="1"/>
          <p:nvPr/>
        </p:nvSpPr>
        <p:spPr>
          <a:xfrm>
            <a:off x="3474719" y="1221509"/>
            <a:ext cx="327333"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0</a:t>
            </a:r>
          </a:p>
        </p:txBody>
      </p:sp>
      <p:sp>
        <p:nvSpPr>
          <p:cNvPr id="15" name="Shape 198"/>
          <p:cNvSpPr txBox="1"/>
          <p:nvPr/>
        </p:nvSpPr>
        <p:spPr>
          <a:xfrm>
            <a:off x="4261103"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+12</a:t>
            </a:r>
          </a:p>
        </p:txBody>
      </p:sp>
      <p:sp>
        <p:nvSpPr>
          <p:cNvPr id="16" name="Shape 199"/>
          <p:cNvSpPr txBox="1"/>
          <p:nvPr/>
        </p:nvSpPr>
        <p:spPr>
          <a:xfrm>
            <a:off x="5176860"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+24</a:t>
            </a:r>
          </a:p>
        </p:txBody>
      </p:sp>
      <p:sp>
        <p:nvSpPr>
          <p:cNvPr id="17" name="Shape 200"/>
          <p:cNvSpPr txBox="1"/>
          <p:nvPr/>
        </p:nvSpPr>
        <p:spPr>
          <a:xfrm>
            <a:off x="6091260"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000000"/>
                </a:solidFill>
                <a:latin typeface="Calibri"/>
                <a:ea typeface="Calibri"/>
                <a:cs typeface="Calibri"/>
                <a:sym typeface="Calibri"/>
              </a:rPr>
              <a:t>+36</a:t>
            </a:r>
          </a:p>
        </p:txBody>
      </p:sp>
      <p:sp>
        <p:nvSpPr>
          <p:cNvPr id="18" name="Shape 203"/>
          <p:cNvSpPr txBox="1"/>
          <p:nvPr/>
        </p:nvSpPr>
        <p:spPr>
          <a:xfrm>
            <a:off x="2432303" y="1221509"/>
            <a:ext cx="55495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-12</a:t>
            </a:r>
          </a:p>
        </p:txBody>
      </p:sp>
      <p:sp>
        <p:nvSpPr>
          <p:cNvPr id="19" name="Shape 204"/>
          <p:cNvSpPr txBox="1"/>
          <p:nvPr/>
        </p:nvSpPr>
        <p:spPr>
          <a:xfrm>
            <a:off x="457200" y="420952"/>
            <a:ext cx="8153400"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dirty="0" smtClean="0">
                <a:solidFill>
                  <a:srgbClr val="000000"/>
                </a:solidFill>
                <a:latin typeface="Calibri"/>
                <a:ea typeface="Calibri"/>
                <a:cs typeface="Calibri"/>
                <a:sym typeface="Calibri"/>
              </a:rPr>
              <a:t>48 h HREFv3 membership (06/18Z CONUS)</a:t>
            </a:r>
            <a:endParaRPr lang="en-US" sz="2800" dirty="0">
              <a:solidFill>
                <a:srgbClr val="000000"/>
              </a:solidFill>
              <a:latin typeface="Calibri"/>
              <a:ea typeface="Calibri"/>
              <a:cs typeface="Calibri"/>
              <a:sym typeface="Calibri"/>
            </a:endParaRPr>
          </a:p>
        </p:txBody>
      </p:sp>
      <p:sp>
        <p:nvSpPr>
          <p:cNvPr id="20" name="Shape 205"/>
          <p:cNvSpPr txBox="1"/>
          <p:nvPr/>
        </p:nvSpPr>
        <p:spPr>
          <a:xfrm>
            <a:off x="71674" y="2558760"/>
            <a:ext cx="1833001"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err="1">
                <a:solidFill>
                  <a:srgbClr val="009900"/>
                </a:solidFill>
                <a:latin typeface="Calibri"/>
                <a:ea typeface="Calibri"/>
                <a:cs typeface="Calibri"/>
                <a:sym typeface="Calibri"/>
              </a:rPr>
              <a:t>HiresW</a:t>
            </a:r>
            <a:r>
              <a:rPr lang="en-US" sz="2000" dirty="0">
                <a:solidFill>
                  <a:srgbClr val="009900"/>
                </a:solidFill>
                <a:latin typeface="Calibri"/>
                <a:ea typeface="Calibri"/>
                <a:cs typeface="Calibri"/>
                <a:sym typeface="Calibri"/>
              </a:rPr>
              <a:t> </a:t>
            </a:r>
            <a:r>
              <a:rPr lang="en-US" sz="2000" dirty="0" smtClean="0">
                <a:solidFill>
                  <a:srgbClr val="009900"/>
                </a:solidFill>
                <a:latin typeface="Calibri"/>
                <a:ea typeface="Calibri"/>
                <a:cs typeface="Calibri"/>
                <a:sym typeface="Calibri"/>
              </a:rPr>
              <a:t>– ARW</a:t>
            </a:r>
          </a:p>
          <a:p>
            <a:pPr marL="0" marR="0" lvl="0" indent="0" algn="l" rtl="0">
              <a:spcBef>
                <a:spcPts val="0"/>
              </a:spcBef>
              <a:spcAft>
                <a:spcPts val="0"/>
              </a:spcAft>
              <a:buSzPct val="25000"/>
              <a:buNone/>
            </a:pPr>
            <a:r>
              <a:rPr lang="en-US" sz="1600" dirty="0" smtClean="0">
                <a:solidFill>
                  <a:srgbClr val="009900"/>
                </a:solidFill>
                <a:latin typeface="Calibri"/>
                <a:ea typeface="Calibri"/>
                <a:cs typeface="Calibri"/>
                <a:sym typeface="Calibri"/>
              </a:rPr>
              <a:t>(RAP </a:t>
            </a:r>
            <a:r>
              <a:rPr lang="en-US" sz="1600" dirty="0" err="1" smtClean="0">
                <a:solidFill>
                  <a:srgbClr val="009900"/>
                </a:solidFill>
                <a:latin typeface="Calibri"/>
                <a:ea typeface="Calibri"/>
                <a:cs typeface="Calibri"/>
                <a:sym typeface="Calibri"/>
              </a:rPr>
              <a:t>init</a:t>
            </a:r>
            <a:r>
              <a:rPr lang="en-US" sz="1600" dirty="0" smtClean="0">
                <a:solidFill>
                  <a:srgbClr val="009900"/>
                </a:solidFill>
                <a:latin typeface="Calibri"/>
                <a:ea typeface="Calibri"/>
                <a:cs typeface="Calibri"/>
                <a:sym typeface="Calibri"/>
              </a:rPr>
              <a:t>)</a:t>
            </a:r>
            <a:endParaRPr lang="en-US" sz="1600" dirty="0">
              <a:solidFill>
                <a:srgbClr val="009900"/>
              </a:solidFill>
              <a:latin typeface="Calibri"/>
              <a:ea typeface="Calibri"/>
              <a:cs typeface="Calibri"/>
              <a:sym typeface="Calibri"/>
            </a:endParaRPr>
          </a:p>
        </p:txBody>
      </p:sp>
      <p:sp>
        <p:nvSpPr>
          <p:cNvPr id="21" name="Shape 206"/>
          <p:cNvSpPr txBox="1"/>
          <p:nvPr/>
        </p:nvSpPr>
        <p:spPr>
          <a:xfrm>
            <a:off x="74507" y="3345964"/>
            <a:ext cx="1449493" cy="692636"/>
          </a:xfrm>
          <a:prstGeom prst="rect">
            <a:avLst/>
          </a:prstGeom>
          <a:noFill/>
          <a:ln>
            <a:solidFill>
              <a:srgbClr val="FF0000"/>
            </a:solid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solidFill>
                  <a:srgbClr val="FF0000"/>
                </a:solidFill>
                <a:latin typeface="Calibri"/>
                <a:ea typeface="Calibri"/>
                <a:cs typeface="Calibri"/>
                <a:sym typeface="Calibri"/>
              </a:rPr>
              <a:t>FV3 - CAM</a:t>
            </a:r>
          </a:p>
          <a:p>
            <a:pPr marL="0" marR="0" lvl="0" indent="0" algn="l" rtl="0">
              <a:spcBef>
                <a:spcPts val="0"/>
              </a:spcBef>
              <a:spcAft>
                <a:spcPts val="0"/>
              </a:spcAft>
              <a:buSzPct val="25000"/>
              <a:buNone/>
            </a:pPr>
            <a:r>
              <a:rPr lang="en-US" sz="1600" dirty="0" smtClean="0">
                <a:solidFill>
                  <a:srgbClr val="FF0000"/>
                </a:solidFill>
                <a:latin typeface="Calibri"/>
                <a:ea typeface="Calibri"/>
                <a:cs typeface="Calibri"/>
                <a:sym typeface="Calibri"/>
              </a:rPr>
              <a:t>(FV3GFS </a:t>
            </a:r>
            <a:r>
              <a:rPr lang="en-US" sz="1600" dirty="0" err="1" smtClean="0">
                <a:solidFill>
                  <a:srgbClr val="FF0000"/>
                </a:solidFill>
                <a:latin typeface="Calibri"/>
                <a:ea typeface="Calibri"/>
                <a:cs typeface="Calibri"/>
                <a:sym typeface="Calibri"/>
              </a:rPr>
              <a:t>init</a:t>
            </a:r>
            <a:r>
              <a:rPr lang="en-US" sz="1600" dirty="0" smtClean="0">
                <a:solidFill>
                  <a:srgbClr val="FF0000"/>
                </a:solidFill>
                <a:latin typeface="Calibri"/>
                <a:ea typeface="Calibri"/>
                <a:cs typeface="Calibri"/>
                <a:sym typeface="Calibri"/>
              </a:rPr>
              <a:t>)</a:t>
            </a:r>
            <a:endParaRPr lang="en-US" sz="1600" dirty="0">
              <a:solidFill>
                <a:srgbClr val="FF0000"/>
              </a:solidFill>
              <a:latin typeface="Calibri"/>
              <a:ea typeface="Calibri"/>
              <a:cs typeface="Calibri"/>
              <a:sym typeface="Calibri"/>
            </a:endParaRPr>
          </a:p>
        </p:txBody>
      </p:sp>
      <p:sp>
        <p:nvSpPr>
          <p:cNvPr id="22" name="Shape 207"/>
          <p:cNvSpPr txBox="1"/>
          <p:nvPr/>
        </p:nvSpPr>
        <p:spPr>
          <a:xfrm>
            <a:off x="73152" y="4808984"/>
            <a:ext cx="3730378"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0000FF"/>
                </a:solidFill>
                <a:latin typeface="Calibri"/>
                <a:ea typeface="Calibri"/>
                <a:cs typeface="Calibri"/>
                <a:sym typeface="Calibri"/>
              </a:rPr>
              <a:t>NAM </a:t>
            </a:r>
            <a:r>
              <a:rPr lang="en-US" sz="2000" dirty="0" smtClean="0">
                <a:solidFill>
                  <a:srgbClr val="0000FF"/>
                </a:solidFill>
                <a:latin typeface="Calibri"/>
                <a:ea typeface="Calibri"/>
                <a:cs typeface="Calibri"/>
                <a:sym typeface="Calibri"/>
              </a:rPr>
              <a:t>NEST - NMMB </a:t>
            </a:r>
          </a:p>
          <a:p>
            <a:pPr marL="0" marR="0" lvl="0" indent="0" algn="l" rtl="0">
              <a:spcBef>
                <a:spcPts val="0"/>
              </a:spcBef>
              <a:spcAft>
                <a:spcPts val="0"/>
              </a:spcAft>
              <a:buSzPct val="25000"/>
              <a:buNone/>
            </a:pPr>
            <a:r>
              <a:rPr lang="en-US" sz="1600" dirty="0" smtClean="0">
                <a:solidFill>
                  <a:srgbClr val="0000FF"/>
                </a:solidFill>
                <a:latin typeface="Calibri"/>
                <a:ea typeface="Calibri"/>
                <a:cs typeface="Calibri"/>
                <a:sym typeface="Calibri"/>
              </a:rPr>
              <a:t>(NAM </a:t>
            </a:r>
            <a:r>
              <a:rPr lang="en-US" sz="1600" dirty="0" err="1" smtClean="0">
                <a:solidFill>
                  <a:srgbClr val="0000FF"/>
                </a:solidFill>
                <a:latin typeface="Calibri"/>
                <a:ea typeface="Calibri"/>
                <a:cs typeface="Calibri"/>
                <a:sym typeface="Calibri"/>
              </a:rPr>
              <a:t>init</a:t>
            </a:r>
            <a:r>
              <a:rPr lang="en-US" sz="1600" dirty="0" smtClean="0">
                <a:solidFill>
                  <a:srgbClr val="0000FF"/>
                </a:solidFill>
                <a:latin typeface="Calibri"/>
                <a:ea typeface="Calibri"/>
                <a:cs typeface="Calibri"/>
                <a:sym typeface="Calibri"/>
              </a:rPr>
              <a:t>)  **CONUS ONLY**</a:t>
            </a:r>
            <a:endParaRPr lang="en-US" sz="1600" dirty="0">
              <a:solidFill>
                <a:srgbClr val="0000FF"/>
              </a:solidFill>
              <a:latin typeface="Calibri"/>
              <a:ea typeface="Calibri"/>
              <a:cs typeface="Calibri"/>
              <a:sym typeface="Calibri"/>
            </a:endParaRPr>
          </a:p>
        </p:txBody>
      </p:sp>
      <p:cxnSp>
        <p:nvCxnSpPr>
          <p:cNvPr id="23" name="Shape 208"/>
          <p:cNvCxnSpPr/>
          <p:nvPr/>
        </p:nvCxnSpPr>
        <p:spPr>
          <a:xfrm>
            <a:off x="3200400" y="1642133"/>
            <a:ext cx="0" cy="582647"/>
          </a:xfrm>
          <a:prstGeom prst="straightConnector1">
            <a:avLst/>
          </a:prstGeom>
          <a:noFill/>
          <a:ln w="9525" cap="flat" cmpd="sng">
            <a:solidFill>
              <a:schemeClr val="dk1"/>
            </a:solidFill>
            <a:prstDash val="solid"/>
            <a:round/>
            <a:headEnd type="none" w="med" len="med"/>
            <a:tailEnd type="none" w="med" len="med"/>
          </a:ln>
        </p:spPr>
      </p:cxnSp>
      <p:sp>
        <p:nvSpPr>
          <p:cNvPr id="24" name="Shape 211"/>
          <p:cNvSpPr txBox="1"/>
          <p:nvPr/>
        </p:nvSpPr>
        <p:spPr>
          <a:xfrm>
            <a:off x="73152" y="4077019"/>
            <a:ext cx="2880360" cy="6851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7030A0"/>
                </a:solidFill>
                <a:latin typeface="Calibri"/>
                <a:ea typeface="Calibri"/>
                <a:cs typeface="Calibri"/>
                <a:sym typeface="Calibri"/>
              </a:rPr>
              <a:t>HIRESW - “mem2” </a:t>
            </a:r>
            <a:r>
              <a:rPr lang="en-US" sz="2000" dirty="0" smtClean="0">
                <a:solidFill>
                  <a:srgbClr val="7030A0"/>
                </a:solidFill>
                <a:latin typeface="Calibri"/>
                <a:ea typeface="Calibri"/>
                <a:cs typeface="Calibri"/>
                <a:sym typeface="Calibri"/>
              </a:rPr>
              <a:t>ARW</a:t>
            </a:r>
          </a:p>
          <a:p>
            <a:pPr marL="0" marR="0" lvl="0" indent="0" algn="l" rtl="0">
              <a:spcBef>
                <a:spcPts val="0"/>
              </a:spcBef>
              <a:spcAft>
                <a:spcPts val="0"/>
              </a:spcAft>
              <a:buSzPct val="25000"/>
              <a:buNone/>
            </a:pPr>
            <a:r>
              <a:rPr lang="en-US" sz="1600" dirty="0" smtClean="0">
                <a:solidFill>
                  <a:srgbClr val="7030A0"/>
                </a:solidFill>
                <a:latin typeface="Calibri"/>
                <a:ea typeface="Calibri"/>
                <a:cs typeface="Calibri"/>
                <a:sym typeface="Calibri"/>
              </a:rPr>
              <a:t>(NAM </a:t>
            </a:r>
            <a:r>
              <a:rPr lang="en-US" sz="1600" dirty="0" err="1" smtClean="0">
                <a:solidFill>
                  <a:srgbClr val="7030A0"/>
                </a:solidFill>
                <a:latin typeface="Calibri"/>
                <a:ea typeface="Calibri"/>
                <a:cs typeface="Calibri"/>
                <a:sym typeface="Calibri"/>
              </a:rPr>
              <a:t>init</a:t>
            </a:r>
            <a:r>
              <a:rPr lang="en-US" sz="1600" dirty="0" smtClean="0">
                <a:solidFill>
                  <a:srgbClr val="7030A0"/>
                </a:solidFill>
                <a:latin typeface="Calibri"/>
                <a:ea typeface="Calibri"/>
                <a:cs typeface="Calibri"/>
                <a:sym typeface="Calibri"/>
              </a:rPr>
              <a:t>)</a:t>
            </a:r>
            <a:endParaRPr lang="en-US" sz="1600" dirty="0">
              <a:solidFill>
                <a:srgbClr val="7030A0"/>
              </a:solidFill>
              <a:latin typeface="Calibri"/>
              <a:ea typeface="Calibri"/>
              <a:cs typeface="Calibri"/>
              <a:sym typeface="Calibri"/>
            </a:endParaRPr>
          </a:p>
          <a:p>
            <a:pPr marL="0" marR="0" lvl="0" indent="0" algn="l" rtl="0">
              <a:spcBef>
                <a:spcPts val="0"/>
              </a:spcBef>
              <a:spcAft>
                <a:spcPts val="0"/>
              </a:spcAft>
              <a:buNone/>
            </a:pPr>
            <a:endParaRPr sz="2000" dirty="0">
              <a:solidFill>
                <a:srgbClr val="7030A0"/>
              </a:solidFill>
              <a:latin typeface="Calibri"/>
              <a:ea typeface="Calibri"/>
              <a:cs typeface="Calibri"/>
              <a:sym typeface="Calibri"/>
            </a:endParaRPr>
          </a:p>
        </p:txBody>
      </p:sp>
      <p:cxnSp>
        <p:nvCxnSpPr>
          <p:cNvPr id="25" name="Shape 212"/>
          <p:cNvCxnSpPr/>
          <p:nvPr/>
        </p:nvCxnSpPr>
        <p:spPr>
          <a:xfrm>
            <a:off x="3224007" y="4263656"/>
            <a:ext cx="3657600" cy="0"/>
          </a:xfrm>
          <a:prstGeom prst="straightConnector1">
            <a:avLst/>
          </a:prstGeom>
          <a:noFill/>
          <a:ln w="25400" cap="flat" cmpd="sng">
            <a:solidFill>
              <a:srgbClr val="7030A0"/>
            </a:solidFill>
            <a:prstDash val="solid"/>
            <a:round/>
            <a:headEnd type="none" w="med" len="med"/>
            <a:tailEnd type="none" w="med" len="med"/>
          </a:ln>
        </p:spPr>
      </p:cxnSp>
      <p:cxnSp>
        <p:nvCxnSpPr>
          <p:cNvPr id="26" name="Shape 213"/>
          <p:cNvCxnSpPr/>
          <p:nvPr/>
        </p:nvCxnSpPr>
        <p:spPr>
          <a:xfrm>
            <a:off x="2289038" y="4416056"/>
            <a:ext cx="3657600" cy="0"/>
          </a:xfrm>
          <a:prstGeom prst="straightConnector1">
            <a:avLst/>
          </a:prstGeom>
          <a:noFill/>
          <a:ln w="25400" cap="flat" cmpd="sng">
            <a:solidFill>
              <a:srgbClr val="7030A0"/>
            </a:solidFill>
            <a:prstDash val="solid"/>
            <a:round/>
            <a:headEnd type="none" w="med" len="med"/>
            <a:tailEnd type="none" w="med" len="med"/>
          </a:ln>
        </p:spPr>
      </p:cxnSp>
      <p:cxnSp>
        <p:nvCxnSpPr>
          <p:cNvPr id="27" name="Shape 215"/>
          <p:cNvCxnSpPr/>
          <p:nvPr/>
        </p:nvCxnSpPr>
        <p:spPr>
          <a:xfrm>
            <a:off x="3663676" y="5008860"/>
            <a:ext cx="4572000" cy="0"/>
          </a:xfrm>
          <a:prstGeom prst="straightConnector1">
            <a:avLst/>
          </a:prstGeom>
          <a:noFill/>
          <a:ln w="25400" cap="flat" cmpd="sng">
            <a:solidFill>
              <a:srgbClr val="0000FF"/>
            </a:solidFill>
            <a:prstDash val="solid"/>
            <a:round/>
            <a:headEnd type="none" w="med" len="med"/>
            <a:tailEnd type="none" w="med" len="med"/>
          </a:ln>
        </p:spPr>
      </p:cxnSp>
      <p:cxnSp>
        <p:nvCxnSpPr>
          <p:cNvPr id="28" name="Shape 216"/>
          <p:cNvCxnSpPr/>
          <p:nvPr/>
        </p:nvCxnSpPr>
        <p:spPr>
          <a:xfrm>
            <a:off x="3224008" y="3571894"/>
            <a:ext cx="4578076" cy="0"/>
          </a:xfrm>
          <a:prstGeom prst="straightConnector1">
            <a:avLst/>
          </a:prstGeom>
          <a:noFill/>
          <a:ln w="25400" cap="flat" cmpd="sng">
            <a:solidFill>
              <a:srgbClr val="FF0000"/>
            </a:solidFill>
            <a:prstDash val="solid"/>
            <a:round/>
            <a:headEnd type="none" w="med" len="med"/>
            <a:tailEnd type="none" w="med" len="med"/>
          </a:ln>
        </p:spPr>
      </p:cxnSp>
      <p:cxnSp>
        <p:nvCxnSpPr>
          <p:cNvPr id="29" name="Shape 217"/>
          <p:cNvCxnSpPr/>
          <p:nvPr/>
        </p:nvCxnSpPr>
        <p:spPr>
          <a:xfrm>
            <a:off x="2309608" y="3709572"/>
            <a:ext cx="4571999" cy="0"/>
          </a:xfrm>
          <a:prstGeom prst="straightConnector1">
            <a:avLst/>
          </a:prstGeom>
          <a:noFill/>
          <a:ln w="25400" cap="flat" cmpd="sng">
            <a:solidFill>
              <a:srgbClr val="FF0000"/>
            </a:solidFill>
            <a:prstDash val="solid"/>
            <a:round/>
            <a:headEnd type="none" w="med" len="med"/>
            <a:tailEnd type="none" w="med" len="med"/>
          </a:ln>
        </p:spPr>
      </p:cxnSp>
      <p:cxnSp>
        <p:nvCxnSpPr>
          <p:cNvPr id="30" name="Shape 218"/>
          <p:cNvCxnSpPr/>
          <p:nvPr/>
        </p:nvCxnSpPr>
        <p:spPr>
          <a:xfrm>
            <a:off x="3206476" y="5161060"/>
            <a:ext cx="4572000" cy="0"/>
          </a:xfrm>
          <a:prstGeom prst="straightConnector1">
            <a:avLst/>
          </a:prstGeom>
          <a:noFill/>
          <a:ln w="25400" cap="flat" cmpd="sng">
            <a:solidFill>
              <a:srgbClr val="0000FF"/>
            </a:solidFill>
            <a:prstDash val="solid"/>
            <a:round/>
            <a:headEnd type="none" w="med" len="med"/>
            <a:tailEnd type="none" w="med" len="med"/>
          </a:ln>
        </p:spPr>
      </p:cxnSp>
      <p:sp>
        <p:nvSpPr>
          <p:cNvPr id="31" name="Shape 207"/>
          <p:cNvSpPr txBox="1"/>
          <p:nvPr/>
        </p:nvSpPr>
        <p:spPr>
          <a:xfrm>
            <a:off x="73152" y="5553743"/>
            <a:ext cx="3051048" cy="694657"/>
          </a:xfrm>
          <a:prstGeom prst="rect">
            <a:avLst/>
          </a:prstGeom>
          <a:noFill/>
          <a:ln>
            <a:solidFill>
              <a:schemeClr val="tx1"/>
            </a:solid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latin typeface="Calibri"/>
                <a:ea typeface="Calibri"/>
                <a:cs typeface="Calibri"/>
                <a:sym typeface="Calibri"/>
              </a:rPr>
              <a:t>HRRR - ARW</a:t>
            </a:r>
          </a:p>
          <a:p>
            <a:pPr marL="0" marR="0" lvl="0" indent="0" algn="l" rtl="0">
              <a:spcBef>
                <a:spcPts val="0"/>
              </a:spcBef>
              <a:spcAft>
                <a:spcPts val="0"/>
              </a:spcAft>
              <a:buSzPct val="25000"/>
              <a:buNone/>
            </a:pPr>
            <a:r>
              <a:rPr lang="en-US" sz="1600" dirty="0" smtClean="0">
                <a:latin typeface="Calibri"/>
                <a:ea typeface="Calibri"/>
                <a:cs typeface="Calibri"/>
                <a:sym typeface="Calibri"/>
              </a:rPr>
              <a:t>(HRRR </a:t>
            </a:r>
            <a:r>
              <a:rPr lang="en-US" sz="1600" dirty="0" err="1" smtClean="0">
                <a:latin typeface="Calibri"/>
                <a:ea typeface="Calibri"/>
                <a:cs typeface="Calibri"/>
                <a:sym typeface="Calibri"/>
              </a:rPr>
              <a:t>init</a:t>
            </a:r>
            <a:r>
              <a:rPr lang="en-US" sz="1600" dirty="0" smtClean="0">
                <a:latin typeface="Calibri"/>
                <a:ea typeface="Calibri"/>
                <a:cs typeface="Calibri"/>
                <a:sym typeface="Calibri"/>
              </a:rPr>
              <a:t>)  **CONUS/AK ONLY**</a:t>
            </a:r>
            <a:endParaRPr lang="en-US" sz="1600" dirty="0">
              <a:latin typeface="Calibri"/>
              <a:ea typeface="Calibri"/>
              <a:cs typeface="Calibri"/>
              <a:sym typeface="Calibri"/>
            </a:endParaRPr>
          </a:p>
        </p:txBody>
      </p:sp>
      <p:cxnSp>
        <p:nvCxnSpPr>
          <p:cNvPr id="32" name="Shape 215"/>
          <p:cNvCxnSpPr/>
          <p:nvPr/>
        </p:nvCxnSpPr>
        <p:spPr>
          <a:xfrm>
            <a:off x="3663676" y="5753619"/>
            <a:ext cx="2743200" cy="0"/>
          </a:xfrm>
          <a:prstGeom prst="straightConnector1">
            <a:avLst/>
          </a:prstGeom>
          <a:noFill/>
          <a:ln w="25400" cap="flat" cmpd="sng">
            <a:solidFill>
              <a:schemeClr val="tx1"/>
            </a:solidFill>
            <a:prstDash val="solid"/>
            <a:round/>
            <a:headEnd type="none" w="med" len="med"/>
            <a:tailEnd type="none" w="med" len="med"/>
          </a:ln>
        </p:spPr>
      </p:cxnSp>
      <p:cxnSp>
        <p:nvCxnSpPr>
          <p:cNvPr id="33" name="Shape 218"/>
          <p:cNvCxnSpPr/>
          <p:nvPr/>
        </p:nvCxnSpPr>
        <p:spPr>
          <a:xfrm>
            <a:off x="3206476" y="5905819"/>
            <a:ext cx="2743200" cy="0"/>
          </a:xfrm>
          <a:prstGeom prst="straightConnector1">
            <a:avLst/>
          </a:prstGeom>
          <a:noFill/>
          <a:ln w="25400" cap="flat" cmpd="sng">
            <a:solidFill>
              <a:schemeClr val="tx1"/>
            </a:solidFill>
            <a:prstDash val="solid"/>
            <a:round/>
            <a:headEnd type="none" w="med" len="med"/>
            <a:tailEnd type="none" w="med" len="med"/>
          </a:ln>
        </p:spPr>
      </p:cxnSp>
      <p:cxnSp>
        <p:nvCxnSpPr>
          <p:cNvPr id="34" name="Shape 210"/>
          <p:cNvCxnSpPr/>
          <p:nvPr/>
        </p:nvCxnSpPr>
        <p:spPr>
          <a:xfrm>
            <a:off x="5949676" y="1934946"/>
            <a:ext cx="0" cy="4542054"/>
          </a:xfrm>
          <a:prstGeom prst="straightConnector1">
            <a:avLst/>
          </a:prstGeom>
          <a:noFill/>
          <a:ln w="15875" cap="flat" cmpd="sng">
            <a:solidFill>
              <a:schemeClr val="dk1"/>
            </a:solidFill>
            <a:prstDash val="dot"/>
            <a:round/>
            <a:headEnd type="none" w="med" len="med"/>
            <a:tailEnd type="none" w="med" len="med"/>
          </a:ln>
        </p:spPr>
      </p:cxnSp>
      <p:sp>
        <p:nvSpPr>
          <p:cNvPr id="35" name="TextBox 34"/>
          <p:cNvSpPr txBox="1"/>
          <p:nvPr/>
        </p:nvSpPr>
        <p:spPr>
          <a:xfrm>
            <a:off x="7306339" y="5753620"/>
            <a:ext cx="1761462" cy="646331"/>
          </a:xfrm>
          <a:prstGeom prst="rect">
            <a:avLst/>
          </a:prstGeom>
          <a:noFill/>
          <a:ln>
            <a:solidFill>
              <a:srgbClr val="FF0000"/>
            </a:solidFill>
          </a:ln>
        </p:spPr>
        <p:txBody>
          <a:bodyPr wrap="square" rtlCol="0">
            <a:spAutoFit/>
          </a:bodyPr>
          <a:lstStyle/>
          <a:p>
            <a:r>
              <a:rPr lang="en-US" dirty="0" smtClean="0">
                <a:solidFill>
                  <a:srgbClr val="FF0000"/>
                </a:solidFill>
              </a:rPr>
              <a:t>4 members  from f42 to f48</a:t>
            </a:r>
            <a:endParaRPr lang="en-US" dirty="0">
              <a:solidFill>
                <a:srgbClr val="FF0000"/>
              </a:solidFill>
            </a:endParaRPr>
          </a:p>
        </p:txBody>
      </p:sp>
      <p:sp>
        <p:nvSpPr>
          <p:cNvPr id="37" name="Shape 200"/>
          <p:cNvSpPr txBox="1"/>
          <p:nvPr/>
        </p:nvSpPr>
        <p:spPr>
          <a:xfrm>
            <a:off x="7005660" y="1269323"/>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solidFill>
                  <a:srgbClr val="000000"/>
                </a:solidFill>
                <a:latin typeface="Calibri"/>
                <a:ea typeface="Calibri"/>
                <a:cs typeface="Calibri"/>
                <a:sym typeface="Calibri"/>
              </a:rPr>
              <a:t>+48</a:t>
            </a:r>
            <a:endParaRPr lang="en-US" sz="2000" dirty="0">
              <a:solidFill>
                <a:srgbClr val="000000"/>
              </a:solidFill>
              <a:latin typeface="Calibri"/>
              <a:ea typeface="Calibri"/>
              <a:cs typeface="Calibri"/>
              <a:sym typeface="Calibri"/>
            </a:endParaRPr>
          </a:p>
        </p:txBody>
      </p:sp>
      <p:cxnSp>
        <p:nvCxnSpPr>
          <p:cNvPr id="38" name="Shape 215"/>
          <p:cNvCxnSpPr/>
          <p:nvPr/>
        </p:nvCxnSpPr>
        <p:spPr>
          <a:xfrm>
            <a:off x="6380231" y="5753619"/>
            <a:ext cx="926108" cy="0"/>
          </a:xfrm>
          <a:prstGeom prst="straightConnector1">
            <a:avLst/>
          </a:prstGeom>
          <a:noFill/>
          <a:ln w="25400" cap="flat" cmpd="sng">
            <a:solidFill>
              <a:schemeClr val="tx1"/>
            </a:solidFill>
            <a:prstDash val="sysDash"/>
            <a:round/>
            <a:headEnd type="none" w="med" len="med"/>
            <a:tailEnd type="none" w="med" len="med"/>
          </a:ln>
        </p:spPr>
      </p:cxnSp>
      <p:cxnSp>
        <p:nvCxnSpPr>
          <p:cNvPr id="39" name="Shape 215"/>
          <p:cNvCxnSpPr/>
          <p:nvPr/>
        </p:nvCxnSpPr>
        <p:spPr>
          <a:xfrm>
            <a:off x="5949676" y="5906019"/>
            <a:ext cx="926108" cy="0"/>
          </a:xfrm>
          <a:prstGeom prst="straightConnector1">
            <a:avLst/>
          </a:prstGeom>
          <a:noFill/>
          <a:ln w="25400" cap="flat" cmpd="sng">
            <a:solidFill>
              <a:schemeClr val="tx1"/>
            </a:solidFill>
            <a:prstDash val="sysDash"/>
            <a:round/>
            <a:headEnd type="none" w="med" len="med"/>
            <a:tailEnd type="none" w="med" len="med"/>
          </a:ln>
        </p:spPr>
      </p:cxnSp>
    </p:spTree>
    <p:extLst>
      <p:ext uri="{BB962C8B-B14F-4D97-AF65-F5344CB8AC3E}">
        <p14:creationId xmlns:p14="http://schemas.microsoft.com/office/powerpoint/2010/main" val="245074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3657600" y="1931966"/>
            <a:ext cx="2743199" cy="3560510"/>
          </a:xfrm>
          <a:prstGeom prst="rect">
            <a:avLst/>
          </a:prstGeom>
          <a:solidFill>
            <a:srgbClr val="FFFF99"/>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cxnSp>
        <p:nvCxnSpPr>
          <p:cNvPr id="186" name="Shape 186"/>
          <p:cNvCxnSpPr/>
          <p:nvPr/>
        </p:nvCxnSpPr>
        <p:spPr>
          <a:xfrm>
            <a:off x="2743200" y="1917070"/>
            <a:ext cx="5671333" cy="0"/>
          </a:xfrm>
          <a:prstGeom prst="straightConnector1">
            <a:avLst/>
          </a:prstGeom>
          <a:noFill/>
          <a:ln w="19050" cap="flat" cmpd="sng">
            <a:solidFill>
              <a:schemeClr val="dk1"/>
            </a:solidFill>
            <a:prstDash val="solid"/>
            <a:round/>
            <a:headEnd type="none" w="med" len="med"/>
            <a:tailEnd type="triangle" w="lg" len="lg"/>
          </a:ln>
        </p:spPr>
      </p:cxnSp>
      <p:cxnSp>
        <p:nvCxnSpPr>
          <p:cNvPr id="188" name="Shape 188"/>
          <p:cNvCxnSpPr/>
          <p:nvPr/>
        </p:nvCxnSpPr>
        <p:spPr>
          <a:xfrm>
            <a:off x="27432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90" name="Shape 190"/>
          <p:cNvCxnSpPr/>
          <p:nvPr/>
        </p:nvCxnSpPr>
        <p:spPr>
          <a:xfrm>
            <a:off x="3657600" y="1639154"/>
            <a:ext cx="0" cy="4200076"/>
          </a:xfrm>
          <a:prstGeom prst="straightConnector1">
            <a:avLst/>
          </a:prstGeom>
          <a:noFill/>
          <a:ln w="25400" cap="flat" cmpd="sng">
            <a:solidFill>
              <a:schemeClr val="dk1"/>
            </a:solidFill>
            <a:prstDash val="solid"/>
            <a:round/>
            <a:headEnd type="none" w="med" len="med"/>
            <a:tailEnd type="none" w="med" len="med"/>
          </a:ln>
        </p:spPr>
      </p:cxnSp>
      <p:cxnSp>
        <p:nvCxnSpPr>
          <p:cNvPr id="191" name="Shape 191"/>
          <p:cNvCxnSpPr/>
          <p:nvPr/>
        </p:nvCxnSpPr>
        <p:spPr>
          <a:xfrm>
            <a:off x="54864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92" name="Shape 192"/>
          <p:cNvCxnSpPr/>
          <p:nvPr/>
        </p:nvCxnSpPr>
        <p:spPr>
          <a:xfrm>
            <a:off x="45720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93" name="Shape 193"/>
          <p:cNvCxnSpPr/>
          <p:nvPr/>
        </p:nvCxnSpPr>
        <p:spPr>
          <a:xfrm>
            <a:off x="64008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94" name="Shape 194"/>
          <p:cNvCxnSpPr/>
          <p:nvPr/>
        </p:nvCxnSpPr>
        <p:spPr>
          <a:xfrm>
            <a:off x="7315200" y="1639668"/>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95" name="Shape 195"/>
          <p:cNvCxnSpPr/>
          <p:nvPr/>
        </p:nvCxnSpPr>
        <p:spPr>
          <a:xfrm>
            <a:off x="3657600" y="2821191"/>
            <a:ext cx="3657600" cy="0"/>
          </a:xfrm>
          <a:prstGeom prst="straightConnector1">
            <a:avLst/>
          </a:prstGeom>
          <a:noFill/>
          <a:ln w="25400" cap="flat" cmpd="sng">
            <a:solidFill>
              <a:srgbClr val="009900"/>
            </a:solidFill>
            <a:prstDash val="solid"/>
            <a:round/>
            <a:headEnd type="none" w="med" len="med"/>
            <a:tailEnd type="none" w="med" len="med"/>
          </a:ln>
        </p:spPr>
      </p:cxnSp>
      <p:cxnSp>
        <p:nvCxnSpPr>
          <p:cNvPr id="196" name="Shape 196"/>
          <p:cNvCxnSpPr/>
          <p:nvPr/>
        </p:nvCxnSpPr>
        <p:spPr>
          <a:xfrm>
            <a:off x="2743200" y="2958869"/>
            <a:ext cx="3657600" cy="0"/>
          </a:xfrm>
          <a:prstGeom prst="straightConnector1">
            <a:avLst/>
          </a:prstGeom>
          <a:noFill/>
          <a:ln w="25400" cap="flat" cmpd="sng">
            <a:solidFill>
              <a:srgbClr val="009900"/>
            </a:solidFill>
            <a:prstDash val="solid"/>
            <a:round/>
            <a:headEnd type="none" w="med" len="med"/>
            <a:tailEnd type="none" w="med" len="med"/>
          </a:ln>
        </p:spPr>
      </p:cxnSp>
      <p:sp>
        <p:nvSpPr>
          <p:cNvPr id="197" name="Shape 197"/>
          <p:cNvSpPr txBox="1"/>
          <p:nvPr/>
        </p:nvSpPr>
        <p:spPr>
          <a:xfrm>
            <a:off x="3474719" y="1221509"/>
            <a:ext cx="327333"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0</a:t>
            </a:r>
          </a:p>
        </p:txBody>
      </p:sp>
      <p:sp>
        <p:nvSpPr>
          <p:cNvPr id="198" name="Shape 198"/>
          <p:cNvSpPr txBox="1"/>
          <p:nvPr/>
        </p:nvSpPr>
        <p:spPr>
          <a:xfrm>
            <a:off x="4261103"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+12</a:t>
            </a:r>
          </a:p>
        </p:txBody>
      </p:sp>
      <p:sp>
        <p:nvSpPr>
          <p:cNvPr id="199" name="Shape 199"/>
          <p:cNvSpPr txBox="1"/>
          <p:nvPr/>
        </p:nvSpPr>
        <p:spPr>
          <a:xfrm>
            <a:off x="5176860"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+24</a:t>
            </a:r>
          </a:p>
        </p:txBody>
      </p:sp>
      <p:sp>
        <p:nvSpPr>
          <p:cNvPr id="200" name="Shape 200"/>
          <p:cNvSpPr txBox="1"/>
          <p:nvPr/>
        </p:nvSpPr>
        <p:spPr>
          <a:xfrm>
            <a:off x="6091260"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+36</a:t>
            </a:r>
          </a:p>
        </p:txBody>
      </p:sp>
      <p:sp>
        <p:nvSpPr>
          <p:cNvPr id="203" name="Shape 203"/>
          <p:cNvSpPr txBox="1"/>
          <p:nvPr/>
        </p:nvSpPr>
        <p:spPr>
          <a:xfrm>
            <a:off x="2432303" y="1221509"/>
            <a:ext cx="55495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-12</a:t>
            </a:r>
          </a:p>
        </p:txBody>
      </p:sp>
      <p:sp>
        <p:nvSpPr>
          <p:cNvPr id="204" name="Shape 204"/>
          <p:cNvSpPr txBox="1"/>
          <p:nvPr/>
        </p:nvSpPr>
        <p:spPr>
          <a:xfrm>
            <a:off x="304800" y="356129"/>
            <a:ext cx="8652082" cy="63447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dirty="0" smtClean="0">
                <a:solidFill>
                  <a:srgbClr val="000000"/>
                </a:solidFill>
                <a:latin typeface="Calibri"/>
                <a:ea typeface="Calibri"/>
                <a:cs typeface="Calibri"/>
                <a:sym typeface="Calibri"/>
              </a:rPr>
              <a:t>HREFv2 CONUS membership</a:t>
            </a:r>
            <a:endParaRPr lang="en-US" sz="3200" dirty="0">
              <a:solidFill>
                <a:srgbClr val="000000"/>
              </a:solidFill>
              <a:latin typeface="Calibri"/>
              <a:ea typeface="Calibri"/>
              <a:cs typeface="Calibri"/>
              <a:sym typeface="Calibri"/>
            </a:endParaRPr>
          </a:p>
        </p:txBody>
      </p:sp>
      <p:sp>
        <p:nvSpPr>
          <p:cNvPr id="205" name="Shape 205"/>
          <p:cNvSpPr txBox="1"/>
          <p:nvPr/>
        </p:nvSpPr>
        <p:spPr>
          <a:xfrm>
            <a:off x="71674" y="2558760"/>
            <a:ext cx="1833001"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err="1">
                <a:solidFill>
                  <a:srgbClr val="009900"/>
                </a:solidFill>
                <a:latin typeface="Calibri"/>
                <a:ea typeface="Calibri"/>
                <a:cs typeface="Calibri"/>
                <a:sym typeface="Calibri"/>
              </a:rPr>
              <a:t>HiresW</a:t>
            </a:r>
            <a:r>
              <a:rPr lang="en-US" sz="2000" dirty="0">
                <a:solidFill>
                  <a:srgbClr val="009900"/>
                </a:solidFill>
                <a:latin typeface="Calibri"/>
                <a:ea typeface="Calibri"/>
                <a:cs typeface="Calibri"/>
                <a:sym typeface="Calibri"/>
              </a:rPr>
              <a:t> </a:t>
            </a:r>
            <a:r>
              <a:rPr lang="en-US" sz="2000" dirty="0" smtClean="0">
                <a:solidFill>
                  <a:srgbClr val="009900"/>
                </a:solidFill>
                <a:latin typeface="Calibri"/>
                <a:ea typeface="Calibri"/>
                <a:cs typeface="Calibri"/>
                <a:sym typeface="Calibri"/>
              </a:rPr>
              <a:t>– ARW</a:t>
            </a:r>
          </a:p>
          <a:p>
            <a:pPr marL="0" marR="0" lvl="0" indent="0" algn="l" rtl="0">
              <a:spcBef>
                <a:spcPts val="0"/>
              </a:spcBef>
              <a:spcAft>
                <a:spcPts val="0"/>
              </a:spcAft>
              <a:buSzPct val="25000"/>
              <a:buNone/>
            </a:pPr>
            <a:r>
              <a:rPr lang="en-US" sz="1600" dirty="0" smtClean="0">
                <a:solidFill>
                  <a:srgbClr val="009900"/>
                </a:solidFill>
                <a:latin typeface="Calibri"/>
                <a:ea typeface="Calibri"/>
                <a:cs typeface="Calibri"/>
                <a:sym typeface="Calibri"/>
              </a:rPr>
              <a:t>(RAP </a:t>
            </a:r>
            <a:r>
              <a:rPr lang="en-US" sz="1600" dirty="0" err="1" smtClean="0">
                <a:solidFill>
                  <a:srgbClr val="009900"/>
                </a:solidFill>
                <a:latin typeface="Calibri"/>
                <a:ea typeface="Calibri"/>
                <a:cs typeface="Calibri"/>
                <a:sym typeface="Calibri"/>
              </a:rPr>
              <a:t>init</a:t>
            </a:r>
            <a:r>
              <a:rPr lang="en-US" sz="1600" dirty="0" smtClean="0">
                <a:solidFill>
                  <a:srgbClr val="009900"/>
                </a:solidFill>
                <a:latin typeface="Calibri"/>
                <a:ea typeface="Calibri"/>
                <a:cs typeface="Calibri"/>
                <a:sym typeface="Calibri"/>
              </a:rPr>
              <a:t>)</a:t>
            </a:r>
            <a:endParaRPr lang="en-US" sz="1600" dirty="0">
              <a:solidFill>
                <a:srgbClr val="009900"/>
              </a:solidFill>
              <a:latin typeface="Calibri"/>
              <a:ea typeface="Calibri"/>
              <a:cs typeface="Calibri"/>
              <a:sym typeface="Calibri"/>
            </a:endParaRPr>
          </a:p>
        </p:txBody>
      </p:sp>
      <p:sp>
        <p:nvSpPr>
          <p:cNvPr id="206" name="Shape 206"/>
          <p:cNvSpPr txBox="1"/>
          <p:nvPr/>
        </p:nvSpPr>
        <p:spPr>
          <a:xfrm>
            <a:off x="74507" y="3345964"/>
            <a:ext cx="2036134"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err="1">
                <a:solidFill>
                  <a:srgbClr val="FF0000"/>
                </a:solidFill>
                <a:latin typeface="Calibri"/>
                <a:ea typeface="Calibri"/>
                <a:cs typeface="Calibri"/>
                <a:sym typeface="Calibri"/>
              </a:rPr>
              <a:t>HiresW</a:t>
            </a:r>
            <a:r>
              <a:rPr lang="en-US" sz="2000" dirty="0">
                <a:solidFill>
                  <a:srgbClr val="FF0000"/>
                </a:solidFill>
                <a:latin typeface="Calibri"/>
                <a:ea typeface="Calibri"/>
                <a:cs typeface="Calibri"/>
                <a:sym typeface="Calibri"/>
              </a:rPr>
              <a:t> </a:t>
            </a:r>
            <a:r>
              <a:rPr lang="en-US" sz="2000" dirty="0" smtClean="0">
                <a:solidFill>
                  <a:srgbClr val="FF0000"/>
                </a:solidFill>
                <a:latin typeface="Calibri"/>
                <a:ea typeface="Calibri"/>
                <a:cs typeface="Calibri"/>
                <a:sym typeface="Calibri"/>
              </a:rPr>
              <a:t>– NMMB</a:t>
            </a:r>
          </a:p>
          <a:p>
            <a:pPr marL="0" marR="0" lvl="0" indent="0" algn="l" rtl="0">
              <a:spcBef>
                <a:spcPts val="0"/>
              </a:spcBef>
              <a:spcAft>
                <a:spcPts val="0"/>
              </a:spcAft>
              <a:buSzPct val="25000"/>
              <a:buNone/>
            </a:pPr>
            <a:r>
              <a:rPr lang="en-US" sz="1600" dirty="0" smtClean="0">
                <a:solidFill>
                  <a:srgbClr val="FF0000"/>
                </a:solidFill>
                <a:latin typeface="Calibri"/>
                <a:ea typeface="Calibri"/>
                <a:cs typeface="Calibri"/>
                <a:sym typeface="Calibri"/>
              </a:rPr>
              <a:t>(RAP </a:t>
            </a:r>
            <a:r>
              <a:rPr lang="en-US" sz="1600" dirty="0" err="1" smtClean="0">
                <a:solidFill>
                  <a:srgbClr val="FF0000"/>
                </a:solidFill>
                <a:latin typeface="Calibri"/>
                <a:ea typeface="Calibri"/>
                <a:cs typeface="Calibri"/>
                <a:sym typeface="Calibri"/>
              </a:rPr>
              <a:t>init</a:t>
            </a:r>
            <a:r>
              <a:rPr lang="en-US" sz="1600" dirty="0" smtClean="0">
                <a:solidFill>
                  <a:srgbClr val="FF0000"/>
                </a:solidFill>
                <a:latin typeface="Calibri"/>
                <a:ea typeface="Calibri"/>
                <a:cs typeface="Calibri"/>
                <a:sym typeface="Calibri"/>
              </a:rPr>
              <a:t>)</a:t>
            </a:r>
            <a:endParaRPr lang="en-US" sz="1600" dirty="0">
              <a:solidFill>
                <a:srgbClr val="FF0000"/>
              </a:solidFill>
              <a:latin typeface="Calibri"/>
              <a:ea typeface="Calibri"/>
              <a:cs typeface="Calibri"/>
              <a:sym typeface="Calibri"/>
            </a:endParaRPr>
          </a:p>
        </p:txBody>
      </p:sp>
      <p:sp>
        <p:nvSpPr>
          <p:cNvPr id="207" name="Shape 207"/>
          <p:cNvSpPr txBox="1"/>
          <p:nvPr/>
        </p:nvSpPr>
        <p:spPr>
          <a:xfrm>
            <a:off x="73152" y="4808984"/>
            <a:ext cx="3730378"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0000FF"/>
                </a:solidFill>
                <a:latin typeface="Calibri"/>
                <a:ea typeface="Calibri"/>
                <a:cs typeface="Calibri"/>
                <a:sym typeface="Calibri"/>
              </a:rPr>
              <a:t>NAM </a:t>
            </a:r>
            <a:r>
              <a:rPr lang="en-US" sz="2000" dirty="0" smtClean="0">
                <a:solidFill>
                  <a:srgbClr val="0000FF"/>
                </a:solidFill>
                <a:latin typeface="Calibri"/>
                <a:ea typeface="Calibri"/>
                <a:cs typeface="Calibri"/>
                <a:sym typeface="Calibri"/>
              </a:rPr>
              <a:t>NEST - NMMB </a:t>
            </a:r>
          </a:p>
          <a:p>
            <a:pPr marL="0" marR="0" lvl="0" indent="0" algn="l" rtl="0">
              <a:spcBef>
                <a:spcPts val="0"/>
              </a:spcBef>
              <a:spcAft>
                <a:spcPts val="0"/>
              </a:spcAft>
              <a:buSzPct val="25000"/>
              <a:buNone/>
            </a:pPr>
            <a:r>
              <a:rPr lang="en-US" sz="1600" dirty="0" smtClean="0">
                <a:solidFill>
                  <a:srgbClr val="0000FF"/>
                </a:solidFill>
                <a:latin typeface="Calibri"/>
                <a:ea typeface="Calibri"/>
                <a:cs typeface="Calibri"/>
                <a:sym typeface="Calibri"/>
              </a:rPr>
              <a:t>(NAM </a:t>
            </a:r>
            <a:r>
              <a:rPr lang="en-US" sz="1600" dirty="0" err="1" smtClean="0">
                <a:solidFill>
                  <a:srgbClr val="0000FF"/>
                </a:solidFill>
                <a:latin typeface="Calibri"/>
                <a:ea typeface="Calibri"/>
                <a:cs typeface="Calibri"/>
                <a:sym typeface="Calibri"/>
              </a:rPr>
              <a:t>init</a:t>
            </a:r>
            <a:r>
              <a:rPr lang="en-US" sz="1600" dirty="0" smtClean="0">
                <a:solidFill>
                  <a:srgbClr val="0000FF"/>
                </a:solidFill>
                <a:latin typeface="Calibri"/>
                <a:ea typeface="Calibri"/>
                <a:cs typeface="Calibri"/>
                <a:sym typeface="Calibri"/>
              </a:rPr>
              <a:t>)  **CONUS ONLY**</a:t>
            </a:r>
            <a:endParaRPr lang="en-US" sz="1600" dirty="0">
              <a:solidFill>
                <a:srgbClr val="0000FF"/>
              </a:solidFill>
              <a:latin typeface="Calibri"/>
              <a:ea typeface="Calibri"/>
              <a:cs typeface="Calibri"/>
              <a:sym typeface="Calibri"/>
            </a:endParaRPr>
          </a:p>
        </p:txBody>
      </p:sp>
      <p:cxnSp>
        <p:nvCxnSpPr>
          <p:cNvPr id="208" name="Shape 208"/>
          <p:cNvCxnSpPr/>
          <p:nvPr/>
        </p:nvCxnSpPr>
        <p:spPr>
          <a:xfrm>
            <a:off x="3200400" y="1642133"/>
            <a:ext cx="0" cy="582647"/>
          </a:xfrm>
          <a:prstGeom prst="straightConnector1">
            <a:avLst/>
          </a:prstGeom>
          <a:noFill/>
          <a:ln w="9525" cap="flat" cmpd="sng">
            <a:solidFill>
              <a:schemeClr val="dk1"/>
            </a:solidFill>
            <a:prstDash val="solid"/>
            <a:round/>
            <a:headEnd type="none" w="med" len="med"/>
            <a:tailEnd type="none" w="med" len="med"/>
          </a:ln>
        </p:spPr>
      </p:cxnSp>
      <p:sp>
        <p:nvSpPr>
          <p:cNvPr id="211" name="Shape 211"/>
          <p:cNvSpPr txBox="1"/>
          <p:nvPr/>
        </p:nvSpPr>
        <p:spPr>
          <a:xfrm>
            <a:off x="73152" y="4077019"/>
            <a:ext cx="2880360" cy="6851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7030A0"/>
                </a:solidFill>
                <a:latin typeface="Calibri"/>
                <a:ea typeface="Calibri"/>
                <a:cs typeface="Calibri"/>
                <a:sym typeface="Calibri"/>
              </a:rPr>
              <a:t>HIRESW - “mem2” </a:t>
            </a:r>
            <a:r>
              <a:rPr lang="en-US" sz="2000" dirty="0" smtClean="0">
                <a:solidFill>
                  <a:srgbClr val="7030A0"/>
                </a:solidFill>
                <a:latin typeface="Calibri"/>
                <a:ea typeface="Calibri"/>
                <a:cs typeface="Calibri"/>
                <a:sym typeface="Calibri"/>
              </a:rPr>
              <a:t>ARW</a:t>
            </a:r>
          </a:p>
          <a:p>
            <a:pPr marL="0" marR="0" lvl="0" indent="0" algn="l" rtl="0">
              <a:spcBef>
                <a:spcPts val="0"/>
              </a:spcBef>
              <a:spcAft>
                <a:spcPts val="0"/>
              </a:spcAft>
              <a:buSzPct val="25000"/>
              <a:buNone/>
            </a:pPr>
            <a:r>
              <a:rPr lang="en-US" sz="1600" dirty="0" smtClean="0">
                <a:solidFill>
                  <a:srgbClr val="7030A0"/>
                </a:solidFill>
                <a:latin typeface="Calibri"/>
                <a:ea typeface="Calibri"/>
                <a:cs typeface="Calibri"/>
                <a:sym typeface="Calibri"/>
              </a:rPr>
              <a:t>(NAM </a:t>
            </a:r>
            <a:r>
              <a:rPr lang="en-US" sz="1600" dirty="0" err="1" smtClean="0">
                <a:solidFill>
                  <a:srgbClr val="7030A0"/>
                </a:solidFill>
                <a:latin typeface="Calibri"/>
                <a:ea typeface="Calibri"/>
                <a:cs typeface="Calibri"/>
                <a:sym typeface="Calibri"/>
              </a:rPr>
              <a:t>init</a:t>
            </a:r>
            <a:r>
              <a:rPr lang="en-US" sz="1600" dirty="0" smtClean="0">
                <a:solidFill>
                  <a:srgbClr val="7030A0"/>
                </a:solidFill>
                <a:latin typeface="Calibri"/>
                <a:ea typeface="Calibri"/>
                <a:cs typeface="Calibri"/>
                <a:sym typeface="Calibri"/>
              </a:rPr>
              <a:t>)</a:t>
            </a:r>
            <a:endParaRPr lang="en-US" sz="1600" dirty="0">
              <a:solidFill>
                <a:srgbClr val="7030A0"/>
              </a:solidFill>
              <a:latin typeface="Calibri"/>
              <a:ea typeface="Calibri"/>
              <a:cs typeface="Calibri"/>
              <a:sym typeface="Calibri"/>
            </a:endParaRPr>
          </a:p>
        </p:txBody>
      </p:sp>
      <p:cxnSp>
        <p:nvCxnSpPr>
          <p:cNvPr id="212" name="Shape 212"/>
          <p:cNvCxnSpPr/>
          <p:nvPr/>
        </p:nvCxnSpPr>
        <p:spPr>
          <a:xfrm>
            <a:off x="3657600" y="4267200"/>
            <a:ext cx="3657600" cy="0"/>
          </a:xfrm>
          <a:prstGeom prst="straightConnector1">
            <a:avLst/>
          </a:prstGeom>
          <a:noFill/>
          <a:ln w="25400" cap="flat" cmpd="sng">
            <a:solidFill>
              <a:srgbClr val="7030A0"/>
            </a:solidFill>
            <a:prstDash val="solid"/>
            <a:round/>
            <a:headEnd type="none" w="med" len="med"/>
            <a:tailEnd type="none" w="med" len="med"/>
          </a:ln>
        </p:spPr>
      </p:cxnSp>
      <p:cxnSp>
        <p:nvCxnSpPr>
          <p:cNvPr id="213" name="Shape 213"/>
          <p:cNvCxnSpPr/>
          <p:nvPr/>
        </p:nvCxnSpPr>
        <p:spPr>
          <a:xfrm>
            <a:off x="2722631" y="4419600"/>
            <a:ext cx="3657600" cy="0"/>
          </a:xfrm>
          <a:prstGeom prst="straightConnector1">
            <a:avLst/>
          </a:prstGeom>
          <a:noFill/>
          <a:ln w="25400" cap="flat" cmpd="sng">
            <a:solidFill>
              <a:srgbClr val="7030A0"/>
            </a:solidFill>
            <a:prstDash val="solid"/>
            <a:round/>
            <a:headEnd type="none" w="med" len="med"/>
            <a:tailEnd type="none" w="med" len="med"/>
          </a:ln>
        </p:spPr>
      </p:cxnSp>
      <p:cxnSp>
        <p:nvCxnSpPr>
          <p:cNvPr id="215" name="Shape 215"/>
          <p:cNvCxnSpPr/>
          <p:nvPr/>
        </p:nvCxnSpPr>
        <p:spPr>
          <a:xfrm>
            <a:off x="3663676" y="5008860"/>
            <a:ext cx="4572000" cy="0"/>
          </a:xfrm>
          <a:prstGeom prst="straightConnector1">
            <a:avLst/>
          </a:prstGeom>
          <a:noFill/>
          <a:ln w="25400" cap="flat" cmpd="sng">
            <a:solidFill>
              <a:srgbClr val="0000FF"/>
            </a:solidFill>
            <a:prstDash val="solid"/>
            <a:round/>
            <a:headEnd type="none" w="med" len="med"/>
            <a:tailEnd type="none" w="med" len="med"/>
          </a:ln>
        </p:spPr>
      </p:cxnSp>
      <p:cxnSp>
        <p:nvCxnSpPr>
          <p:cNvPr id="216" name="Shape 216"/>
          <p:cNvCxnSpPr/>
          <p:nvPr/>
        </p:nvCxnSpPr>
        <p:spPr>
          <a:xfrm>
            <a:off x="3657600" y="3571894"/>
            <a:ext cx="3657600" cy="0"/>
          </a:xfrm>
          <a:prstGeom prst="straightConnector1">
            <a:avLst/>
          </a:prstGeom>
          <a:noFill/>
          <a:ln w="25400" cap="flat" cmpd="sng">
            <a:solidFill>
              <a:srgbClr val="FF0000"/>
            </a:solidFill>
            <a:prstDash val="solid"/>
            <a:round/>
            <a:headEnd type="none" w="med" len="med"/>
            <a:tailEnd type="none" w="med" len="med"/>
          </a:ln>
        </p:spPr>
      </p:cxnSp>
      <p:cxnSp>
        <p:nvCxnSpPr>
          <p:cNvPr id="217" name="Shape 217"/>
          <p:cNvCxnSpPr/>
          <p:nvPr/>
        </p:nvCxnSpPr>
        <p:spPr>
          <a:xfrm>
            <a:off x="2743200" y="3709572"/>
            <a:ext cx="3657600" cy="0"/>
          </a:xfrm>
          <a:prstGeom prst="straightConnector1">
            <a:avLst/>
          </a:prstGeom>
          <a:noFill/>
          <a:ln w="25400" cap="flat" cmpd="sng">
            <a:solidFill>
              <a:srgbClr val="FF0000"/>
            </a:solidFill>
            <a:prstDash val="solid"/>
            <a:round/>
            <a:headEnd type="none" w="med" len="med"/>
            <a:tailEnd type="none" w="med" len="med"/>
          </a:ln>
        </p:spPr>
      </p:cxnSp>
      <p:cxnSp>
        <p:nvCxnSpPr>
          <p:cNvPr id="218" name="Shape 218"/>
          <p:cNvCxnSpPr/>
          <p:nvPr/>
        </p:nvCxnSpPr>
        <p:spPr>
          <a:xfrm>
            <a:off x="3206476" y="5161060"/>
            <a:ext cx="4572000" cy="0"/>
          </a:xfrm>
          <a:prstGeom prst="straightConnector1">
            <a:avLst/>
          </a:prstGeom>
          <a:noFill/>
          <a:ln w="25400" cap="flat" cmpd="sng">
            <a:solidFill>
              <a:srgbClr val="0000FF"/>
            </a:solidFill>
            <a:prstDash val="solid"/>
            <a:round/>
            <a:headEnd type="none" w="med" len="med"/>
            <a:tailEnd type="none" w="med" len="med"/>
          </a:ln>
        </p:spPr>
      </p:cxnSp>
      <p:sp>
        <p:nvSpPr>
          <p:cNvPr id="31" name="TextBox 30"/>
          <p:cNvSpPr txBox="1"/>
          <p:nvPr/>
        </p:nvSpPr>
        <p:spPr>
          <a:xfrm>
            <a:off x="2636016" y="6019800"/>
            <a:ext cx="4983984" cy="646331"/>
          </a:xfrm>
          <a:prstGeom prst="rect">
            <a:avLst/>
          </a:prstGeom>
          <a:solidFill>
            <a:schemeClr val="accent1">
              <a:lumMod val="20000"/>
              <a:lumOff val="80000"/>
            </a:schemeClr>
          </a:solidFill>
          <a:ln>
            <a:solidFill>
              <a:srgbClr val="FF0000"/>
            </a:solidFill>
          </a:ln>
        </p:spPr>
        <p:txBody>
          <a:bodyPr wrap="square" rtlCol="0">
            <a:spAutoFit/>
          </a:bodyPr>
          <a:lstStyle/>
          <a:p>
            <a:pPr algn="ctr"/>
            <a:r>
              <a:rPr lang="en-US" b="1" dirty="0" smtClean="0">
                <a:solidFill>
                  <a:srgbClr val="FF0000"/>
                </a:solidFill>
              </a:rPr>
              <a:t>Time-lagged data slightly </a:t>
            </a:r>
            <a:r>
              <a:rPr lang="en-US" b="1" dirty="0" err="1" smtClean="0">
                <a:solidFill>
                  <a:srgbClr val="FF0000"/>
                </a:solidFill>
              </a:rPr>
              <a:t>downweighted</a:t>
            </a:r>
            <a:r>
              <a:rPr lang="en-US" b="1" dirty="0" smtClean="0">
                <a:solidFill>
                  <a:srgbClr val="FF0000"/>
                </a:solidFill>
              </a:rPr>
              <a:t> – </a:t>
            </a:r>
          </a:p>
          <a:p>
            <a:pPr algn="ctr"/>
            <a:r>
              <a:rPr lang="en-US" b="1" dirty="0" smtClean="0">
                <a:solidFill>
                  <a:srgbClr val="FF0000"/>
                </a:solidFill>
              </a:rPr>
              <a:t>12 h </a:t>
            </a:r>
            <a:r>
              <a:rPr lang="en-US" b="1" dirty="0">
                <a:solidFill>
                  <a:srgbClr val="FF0000"/>
                </a:solidFill>
              </a:rPr>
              <a:t>old </a:t>
            </a:r>
            <a:r>
              <a:rPr lang="en-US" b="1" dirty="0" smtClean="0">
                <a:solidFill>
                  <a:srgbClr val="FF0000"/>
                </a:solidFill>
              </a:rPr>
              <a:t>cycle given 75% weighting in mean fields</a:t>
            </a:r>
            <a:endParaRPr lang="en-US" b="1" dirty="0">
              <a:solidFill>
                <a:srgbClr val="FF0000"/>
              </a:solidFill>
            </a:endParaRPr>
          </a:p>
        </p:txBody>
      </p:sp>
    </p:spTree>
    <p:extLst>
      <p:ext uri="{BB962C8B-B14F-4D97-AF65-F5344CB8AC3E}">
        <p14:creationId xmlns:p14="http://schemas.microsoft.com/office/powerpoint/2010/main" val="241709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8200"/>
            <a:ext cx="7772400" cy="5829300"/>
          </a:xfrm>
          <a:prstGeom prst="rect">
            <a:avLst/>
          </a:prstGeom>
          <a:ln>
            <a:solidFill>
              <a:schemeClr val="tx1"/>
            </a:solidFill>
          </a:ln>
        </p:spPr>
      </p:pic>
      <p:sp>
        <p:nvSpPr>
          <p:cNvPr id="3" name="TextBox 2"/>
          <p:cNvSpPr txBox="1"/>
          <p:nvPr/>
        </p:nvSpPr>
        <p:spPr>
          <a:xfrm>
            <a:off x="228600" y="76200"/>
            <a:ext cx="8763000" cy="523220"/>
          </a:xfrm>
          <a:prstGeom prst="rect">
            <a:avLst/>
          </a:prstGeom>
          <a:noFill/>
        </p:spPr>
        <p:txBody>
          <a:bodyPr wrap="square" rtlCol="0">
            <a:spAutoFit/>
          </a:bodyPr>
          <a:lstStyle/>
          <a:p>
            <a:pPr algn="ctr"/>
            <a:r>
              <a:rPr lang="en-US" sz="2800" dirty="0" smtClean="0"/>
              <a:t>HREF domain coverage</a:t>
            </a:r>
            <a:endParaRPr lang="en-US" sz="2800" dirty="0"/>
          </a:p>
        </p:txBody>
      </p:sp>
      <p:sp>
        <p:nvSpPr>
          <p:cNvPr id="4" name="TextBox 3"/>
          <p:cNvSpPr txBox="1"/>
          <p:nvPr/>
        </p:nvSpPr>
        <p:spPr>
          <a:xfrm>
            <a:off x="1524000" y="2479025"/>
            <a:ext cx="609600" cy="646331"/>
          </a:xfrm>
          <a:prstGeom prst="rect">
            <a:avLst/>
          </a:prstGeom>
          <a:noFill/>
          <a:ln>
            <a:solidFill>
              <a:srgbClr val="FF0000"/>
            </a:solidFill>
          </a:ln>
        </p:spPr>
        <p:txBody>
          <a:bodyPr wrap="square" rtlCol="0">
            <a:spAutoFit/>
          </a:bodyPr>
          <a:lstStyle/>
          <a:p>
            <a:r>
              <a:rPr lang="en-US" b="1" dirty="0" smtClean="0">
                <a:solidFill>
                  <a:srgbClr val="FF0000"/>
                </a:solidFill>
              </a:rPr>
              <a:t>06Z, 18Z</a:t>
            </a:r>
            <a:endParaRPr lang="en-US" b="1" dirty="0">
              <a:solidFill>
                <a:srgbClr val="FF0000"/>
              </a:solidFill>
            </a:endParaRPr>
          </a:p>
        </p:txBody>
      </p:sp>
      <p:sp>
        <p:nvSpPr>
          <p:cNvPr id="6" name="TextBox 5"/>
          <p:cNvSpPr txBox="1"/>
          <p:nvPr/>
        </p:nvSpPr>
        <p:spPr>
          <a:xfrm>
            <a:off x="838200" y="5388979"/>
            <a:ext cx="1143000" cy="369332"/>
          </a:xfrm>
          <a:prstGeom prst="rect">
            <a:avLst/>
          </a:prstGeom>
          <a:noFill/>
          <a:ln>
            <a:solidFill>
              <a:srgbClr val="FF0000"/>
            </a:solidFill>
          </a:ln>
        </p:spPr>
        <p:txBody>
          <a:bodyPr wrap="square" rtlCol="0">
            <a:spAutoFit/>
          </a:bodyPr>
          <a:lstStyle/>
          <a:p>
            <a:r>
              <a:rPr lang="en-US" b="1" dirty="0" smtClean="0">
                <a:solidFill>
                  <a:srgbClr val="FF0000"/>
                </a:solidFill>
              </a:rPr>
              <a:t>00Z, 12Z</a:t>
            </a:r>
            <a:endParaRPr lang="en-US" b="1" dirty="0">
              <a:solidFill>
                <a:srgbClr val="FF0000"/>
              </a:solidFill>
            </a:endParaRPr>
          </a:p>
        </p:txBody>
      </p:sp>
      <p:sp>
        <p:nvSpPr>
          <p:cNvPr id="7" name="TextBox 6"/>
          <p:cNvSpPr txBox="1"/>
          <p:nvPr/>
        </p:nvSpPr>
        <p:spPr>
          <a:xfrm>
            <a:off x="7239000" y="5850644"/>
            <a:ext cx="1143000" cy="369332"/>
          </a:xfrm>
          <a:prstGeom prst="rect">
            <a:avLst/>
          </a:prstGeom>
          <a:noFill/>
          <a:ln>
            <a:solidFill>
              <a:srgbClr val="FF0000"/>
            </a:solidFill>
          </a:ln>
        </p:spPr>
        <p:txBody>
          <a:bodyPr wrap="square" rtlCol="0">
            <a:spAutoFit/>
          </a:bodyPr>
          <a:lstStyle/>
          <a:p>
            <a:r>
              <a:rPr lang="en-US" b="1" dirty="0" smtClean="0">
                <a:solidFill>
                  <a:srgbClr val="FF0000"/>
                </a:solidFill>
              </a:rPr>
              <a:t>06Z, 18Z</a:t>
            </a:r>
            <a:endParaRPr lang="en-US" b="1" dirty="0">
              <a:solidFill>
                <a:srgbClr val="FF0000"/>
              </a:solidFill>
            </a:endParaRPr>
          </a:p>
        </p:txBody>
      </p:sp>
      <p:sp>
        <p:nvSpPr>
          <p:cNvPr id="8" name="TextBox 7"/>
          <p:cNvSpPr txBox="1"/>
          <p:nvPr/>
        </p:nvSpPr>
        <p:spPr>
          <a:xfrm>
            <a:off x="3554002" y="5814536"/>
            <a:ext cx="1246598" cy="646331"/>
          </a:xfrm>
          <a:prstGeom prst="rect">
            <a:avLst/>
          </a:prstGeom>
          <a:noFill/>
          <a:ln>
            <a:solidFill>
              <a:srgbClr val="FF0000"/>
            </a:solidFill>
          </a:ln>
        </p:spPr>
        <p:txBody>
          <a:bodyPr wrap="square" rtlCol="0">
            <a:spAutoFit/>
          </a:bodyPr>
          <a:lstStyle/>
          <a:p>
            <a:r>
              <a:rPr lang="en-US" b="1" dirty="0" smtClean="0">
                <a:solidFill>
                  <a:srgbClr val="FF0000"/>
                </a:solidFill>
              </a:rPr>
              <a:t>00Z</a:t>
            </a:r>
            <a:r>
              <a:rPr lang="en-US" dirty="0" smtClean="0">
                <a:solidFill>
                  <a:srgbClr val="FF0000"/>
                </a:solidFill>
              </a:rPr>
              <a:t>, 06Z, </a:t>
            </a:r>
            <a:r>
              <a:rPr lang="en-US" b="1" dirty="0" smtClean="0">
                <a:solidFill>
                  <a:srgbClr val="FF0000"/>
                </a:solidFill>
              </a:rPr>
              <a:t>12Z</a:t>
            </a:r>
            <a:r>
              <a:rPr lang="en-US" dirty="0" smtClean="0">
                <a:solidFill>
                  <a:srgbClr val="FF0000"/>
                </a:solidFill>
              </a:rPr>
              <a:t>, 18Z</a:t>
            </a:r>
            <a:endParaRPr lang="en-US" dirty="0">
              <a:solidFill>
                <a:srgbClr val="FF0000"/>
              </a:solidFill>
            </a:endParaRPr>
          </a:p>
        </p:txBody>
      </p:sp>
    </p:spTree>
    <p:extLst>
      <p:ext uri="{BB962C8B-B14F-4D97-AF65-F5344CB8AC3E}">
        <p14:creationId xmlns:p14="http://schemas.microsoft.com/office/powerpoint/2010/main" val="2640998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Plans for HREFv3</a:t>
            </a:r>
            <a:endParaRPr lang="en-US" sz="3200" dirty="0"/>
          </a:p>
        </p:txBody>
      </p:sp>
      <p:sp>
        <p:nvSpPr>
          <p:cNvPr id="3" name="Content Placeholder 2"/>
          <p:cNvSpPr>
            <a:spLocks noGrp="1"/>
          </p:cNvSpPr>
          <p:nvPr>
            <p:ph idx="1"/>
          </p:nvPr>
        </p:nvSpPr>
        <p:spPr/>
        <p:txBody>
          <a:bodyPr>
            <a:normAutofit fontScale="92500" lnSpcReduction="10000"/>
          </a:bodyPr>
          <a:lstStyle/>
          <a:p>
            <a:r>
              <a:rPr lang="en-US" sz="2800" b="1" dirty="0" smtClean="0"/>
              <a:t>Add</a:t>
            </a:r>
            <a:r>
              <a:rPr lang="en-US" sz="2800" dirty="0" smtClean="0"/>
              <a:t> regional 3 km </a:t>
            </a:r>
            <a:r>
              <a:rPr lang="en-US" sz="2800" i="1" dirty="0" smtClean="0"/>
              <a:t>FV3</a:t>
            </a:r>
            <a:r>
              <a:rPr lang="en-US" sz="2800" dirty="0" smtClean="0"/>
              <a:t> and </a:t>
            </a:r>
            <a:r>
              <a:rPr lang="en-US" sz="2800" i="1" dirty="0" smtClean="0"/>
              <a:t>HRRR</a:t>
            </a:r>
            <a:r>
              <a:rPr lang="en-US" sz="2800" dirty="0" smtClean="0"/>
              <a:t> runs as new members (with time-lagged members of each), and </a:t>
            </a:r>
            <a:r>
              <a:rPr lang="en-US" sz="2800" b="1" dirty="0" smtClean="0"/>
              <a:t>eliminate</a:t>
            </a:r>
            <a:r>
              <a:rPr lang="en-US" sz="2800" dirty="0" smtClean="0"/>
              <a:t> the </a:t>
            </a:r>
            <a:r>
              <a:rPr lang="en-US" sz="2800" i="1" dirty="0" err="1" smtClean="0"/>
              <a:t>HiresW</a:t>
            </a:r>
            <a:r>
              <a:rPr lang="en-US" sz="2800" i="1" dirty="0" smtClean="0"/>
              <a:t>-NMMB</a:t>
            </a:r>
            <a:r>
              <a:rPr lang="en-US" sz="2800" dirty="0" smtClean="0"/>
              <a:t> members.</a:t>
            </a:r>
          </a:p>
          <a:p>
            <a:endParaRPr lang="en-US" sz="800" i="1" dirty="0"/>
          </a:p>
          <a:p>
            <a:r>
              <a:rPr lang="en-US" sz="2800" dirty="0" smtClean="0"/>
              <a:t>Likely product additions and modifications:</a:t>
            </a:r>
          </a:p>
          <a:p>
            <a:endParaRPr lang="en-US" sz="800" dirty="0" smtClean="0"/>
          </a:p>
          <a:p>
            <a:pPr lvl="1"/>
            <a:r>
              <a:rPr lang="en-US" sz="2400" dirty="0" smtClean="0"/>
              <a:t>The Ensemble </a:t>
            </a:r>
            <a:r>
              <a:rPr lang="en-US" sz="2400" dirty="0"/>
              <a:t>Agreement Scale (EAS) </a:t>
            </a:r>
            <a:r>
              <a:rPr lang="en-US" sz="2400" dirty="0" smtClean="0"/>
              <a:t>probability type will be introduced for select PQPF </a:t>
            </a:r>
            <a:r>
              <a:rPr lang="en-US" sz="2400" dirty="0"/>
              <a:t>and snow </a:t>
            </a:r>
            <a:r>
              <a:rPr lang="en-US" sz="2400" dirty="0" smtClean="0"/>
              <a:t>products</a:t>
            </a:r>
          </a:p>
          <a:p>
            <a:pPr lvl="1"/>
            <a:endParaRPr lang="en-US" sz="800" dirty="0" smtClean="0"/>
          </a:p>
          <a:p>
            <a:pPr lvl="1"/>
            <a:r>
              <a:rPr lang="en-US" sz="2400" dirty="0" smtClean="0"/>
              <a:t>Probabilities of QPF exceeding Average </a:t>
            </a:r>
            <a:r>
              <a:rPr lang="en-US" sz="2400" dirty="0"/>
              <a:t>Recurrence </a:t>
            </a:r>
            <a:r>
              <a:rPr lang="en-US" sz="2400" dirty="0" smtClean="0"/>
              <a:t>Intervals (e.g., a 100 year event) and FFG (1 h, 3 h, and 6 h periods)</a:t>
            </a:r>
          </a:p>
          <a:p>
            <a:pPr lvl="1"/>
            <a:endParaRPr lang="en-US" sz="900" dirty="0" smtClean="0"/>
          </a:p>
          <a:p>
            <a:pPr lvl="1"/>
            <a:r>
              <a:rPr lang="en-US" sz="2400" dirty="0" smtClean="0"/>
              <a:t>Local Probability Mean (LPM) for QPF  </a:t>
            </a:r>
          </a:p>
          <a:p>
            <a:pPr lvl="1"/>
            <a:endParaRPr lang="en-US" sz="600" dirty="0" smtClean="0"/>
          </a:p>
          <a:p>
            <a:pPr lvl="1"/>
            <a:r>
              <a:rPr lang="en-US" sz="2400" dirty="0" smtClean="0"/>
              <a:t>Extend forecast range from 36 h to 48 h</a:t>
            </a:r>
          </a:p>
          <a:p>
            <a:pPr marL="457200" lvl="1" indent="0">
              <a:buNone/>
            </a:pPr>
            <a:endParaRPr lang="en-US" sz="800" dirty="0" smtClean="0"/>
          </a:p>
          <a:p>
            <a:pPr marL="457200" lvl="1" indent="0">
              <a:buNone/>
            </a:pPr>
            <a:endParaRPr lang="en-US" sz="2400" dirty="0" smtClean="0"/>
          </a:p>
        </p:txBody>
      </p:sp>
    </p:spTree>
    <p:extLst>
      <p:ext uri="{BB962C8B-B14F-4D97-AF65-F5344CB8AC3E}">
        <p14:creationId xmlns:p14="http://schemas.microsoft.com/office/powerpoint/2010/main" val="54321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4"/>
          <p:cNvSpPr/>
          <p:nvPr/>
        </p:nvSpPr>
        <p:spPr>
          <a:xfrm>
            <a:off x="3657599" y="1934946"/>
            <a:ext cx="3657599" cy="4542054"/>
          </a:xfrm>
          <a:prstGeom prst="rect">
            <a:avLst/>
          </a:prstGeom>
          <a:solidFill>
            <a:srgbClr val="FFFF99"/>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cxnSp>
        <p:nvCxnSpPr>
          <p:cNvPr id="5" name="Shape 186"/>
          <p:cNvCxnSpPr/>
          <p:nvPr/>
        </p:nvCxnSpPr>
        <p:spPr>
          <a:xfrm>
            <a:off x="2743200" y="1917070"/>
            <a:ext cx="5671333" cy="0"/>
          </a:xfrm>
          <a:prstGeom prst="straightConnector1">
            <a:avLst/>
          </a:prstGeom>
          <a:noFill/>
          <a:ln w="19050" cap="flat" cmpd="sng">
            <a:solidFill>
              <a:schemeClr val="dk1"/>
            </a:solidFill>
            <a:prstDash val="solid"/>
            <a:round/>
            <a:headEnd type="none" w="med" len="med"/>
            <a:tailEnd type="triangle" w="lg" len="lg"/>
          </a:ln>
        </p:spPr>
      </p:cxnSp>
      <p:cxnSp>
        <p:nvCxnSpPr>
          <p:cNvPr id="6" name="Shape 188"/>
          <p:cNvCxnSpPr/>
          <p:nvPr/>
        </p:nvCxnSpPr>
        <p:spPr>
          <a:xfrm>
            <a:off x="27432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7" name="Shape 190"/>
          <p:cNvCxnSpPr/>
          <p:nvPr/>
        </p:nvCxnSpPr>
        <p:spPr>
          <a:xfrm>
            <a:off x="3657600" y="1639154"/>
            <a:ext cx="0" cy="5142646"/>
          </a:xfrm>
          <a:prstGeom prst="straightConnector1">
            <a:avLst/>
          </a:prstGeom>
          <a:noFill/>
          <a:ln w="25400" cap="flat" cmpd="sng">
            <a:solidFill>
              <a:schemeClr val="dk1"/>
            </a:solidFill>
            <a:prstDash val="solid"/>
            <a:round/>
            <a:headEnd type="none" w="med" len="med"/>
            <a:tailEnd type="none" w="med" len="med"/>
          </a:ln>
        </p:spPr>
      </p:cxnSp>
      <p:cxnSp>
        <p:nvCxnSpPr>
          <p:cNvPr id="8" name="Shape 191"/>
          <p:cNvCxnSpPr/>
          <p:nvPr/>
        </p:nvCxnSpPr>
        <p:spPr>
          <a:xfrm>
            <a:off x="54864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9" name="Shape 192"/>
          <p:cNvCxnSpPr/>
          <p:nvPr/>
        </p:nvCxnSpPr>
        <p:spPr>
          <a:xfrm>
            <a:off x="45720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0" name="Shape 193"/>
          <p:cNvCxnSpPr/>
          <p:nvPr/>
        </p:nvCxnSpPr>
        <p:spPr>
          <a:xfrm>
            <a:off x="6400800" y="1639154"/>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1" name="Shape 194"/>
          <p:cNvCxnSpPr/>
          <p:nvPr/>
        </p:nvCxnSpPr>
        <p:spPr>
          <a:xfrm>
            <a:off x="7315200" y="1639668"/>
            <a:ext cx="0" cy="585626"/>
          </a:xfrm>
          <a:prstGeom prst="straightConnector1">
            <a:avLst/>
          </a:prstGeom>
          <a:noFill/>
          <a:ln w="9525" cap="flat" cmpd="sng">
            <a:solidFill>
              <a:schemeClr val="dk1"/>
            </a:solidFill>
            <a:prstDash val="solid"/>
            <a:round/>
            <a:headEnd type="none" w="med" len="med"/>
            <a:tailEnd type="none" w="med" len="med"/>
          </a:ln>
        </p:spPr>
      </p:cxnSp>
      <p:cxnSp>
        <p:nvCxnSpPr>
          <p:cNvPr id="12" name="Shape 195"/>
          <p:cNvCxnSpPr/>
          <p:nvPr/>
        </p:nvCxnSpPr>
        <p:spPr>
          <a:xfrm>
            <a:off x="3657600" y="2821191"/>
            <a:ext cx="3657600" cy="0"/>
          </a:xfrm>
          <a:prstGeom prst="straightConnector1">
            <a:avLst/>
          </a:prstGeom>
          <a:noFill/>
          <a:ln w="25400" cap="flat" cmpd="sng">
            <a:solidFill>
              <a:srgbClr val="009900"/>
            </a:solidFill>
            <a:prstDash val="solid"/>
            <a:round/>
            <a:headEnd type="none" w="med" len="med"/>
            <a:tailEnd type="none" w="med" len="med"/>
          </a:ln>
        </p:spPr>
      </p:cxnSp>
      <p:cxnSp>
        <p:nvCxnSpPr>
          <p:cNvPr id="13" name="Shape 196"/>
          <p:cNvCxnSpPr/>
          <p:nvPr/>
        </p:nvCxnSpPr>
        <p:spPr>
          <a:xfrm>
            <a:off x="2743200" y="2958869"/>
            <a:ext cx="3657600" cy="0"/>
          </a:xfrm>
          <a:prstGeom prst="straightConnector1">
            <a:avLst/>
          </a:prstGeom>
          <a:noFill/>
          <a:ln w="25400" cap="flat" cmpd="sng">
            <a:solidFill>
              <a:srgbClr val="009900"/>
            </a:solidFill>
            <a:prstDash val="solid"/>
            <a:round/>
            <a:headEnd type="none" w="med" len="med"/>
            <a:tailEnd type="none" w="med" len="med"/>
          </a:ln>
        </p:spPr>
      </p:cxnSp>
      <p:sp>
        <p:nvSpPr>
          <p:cNvPr id="14" name="Shape 197"/>
          <p:cNvSpPr txBox="1"/>
          <p:nvPr/>
        </p:nvSpPr>
        <p:spPr>
          <a:xfrm>
            <a:off x="3474719" y="1221509"/>
            <a:ext cx="327333"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0</a:t>
            </a:r>
          </a:p>
        </p:txBody>
      </p:sp>
      <p:sp>
        <p:nvSpPr>
          <p:cNvPr id="15" name="Shape 198"/>
          <p:cNvSpPr txBox="1"/>
          <p:nvPr/>
        </p:nvSpPr>
        <p:spPr>
          <a:xfrm>
            <a:off x="4261103"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+12</a:t>
            </a:r>
          </a:p>
        </p:txBody>
      </p:sp>
      <p:sp>
        <p:nvSpPr>
          <p:cNvPr id="16" name="Shape 199"/>
          <p:cNvSpPr txBox="1"/>
          <p:nvPr/>
        </p:nvSpPr>
        <p:spPr>
          <a:xfrm>
            <a:off x="5176860"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+24</a:t>
            </a:r>
          </a:p>
        </p:txBody>
      </p:sp>
      <p:sp>
        <p:nvSpPr>
          <p:cNvPr id="17" name="Shape 200"/>
          <p:cNvSpPr txBox="1"/>
          <p:nvPr/>
        </p:nvSpPr>
        <p:spPr>
          <a:xfrm>
            <a:off x="6091260" y="1221509"/>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000000"/>
                </a:solidFill>
                <a:latin typeface="Calibri"/>
                <a:ea typeface="Calibri"/>
                <a:cs typeface="Calibri"/>
                <a:sym typeface="Calibri"/>
              </a:rPr>
              <a:t>+36</a:t>
            </a:r>
          </a:p>
        </p:txBody>
      </p:sp>
      <p:sp>
        <p:nvSpPr>
          <p:cNvPr id="18" name="Shape 203"/>
          <p:cNvSpPr txBox="1"/>
          <p:nvPr/>
        </p:nvSpPr>
        <p:spPr>
          <a:xfrm>
            <a:off x="2432303" y="1221509"/>
            <a:ext cx="55495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rgbClr val="000000"/>
                </a:solidFill>
                <a:latin typeface="Calibri"/>
                <a:ea typeface="Calibri"/>
                <a:cs typeface="Calibri"/>
                <a:sym typeface="Calibri"/>
              </a:rPr>
              <a:t>-12</a:t>
            </a:r>
          </a:p>
        </p:txBody>
      </p:sp>
      <p:sp>
        <p:nvSpPr>
          <p:cNvPr id="19" name="Shape 204"/>
          <p:cNvSpPr txBox="1"/>
          <p:nvPr/>
        </p:nvSpPr>
        <p:spPr>
          <a:xfrm>
            <a:off x="457200" y="420952"/>
            <a:ext cx="8153400"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dirty="0" smtClean="0">
                <a:solidFill>
                  <a:srgbClr val="000000"/>
                </a:solidFill>
                <a:latin typeface="Calibri"/>
                <a:ea typeface="Calibri"/>
                <a:cs typeface="Calibri"/>
                <a:sym typeface="Calibri"/>
              </a:rPr>
              <a:t>48 h HREFv3 membership (00/12Z CONUS)</a:t>
            </a:r>
            <a:endParaRPr lang="en-US" sz="2800" dirty="0">
              <a:solidFill>
                <a:srgbClr val="000000"/>
              </a:solidFill>
              <a:latin typeface="Calibri"/>
              <a:ea typeface="Calibri"/>
              <a:cs typeface="Calibri"/>
              <a:sym typeface="Calibri"/>
            </a:endParaRPr>
          </a:p>
        </p:txBody>
      </p:sp>
      <p:sp>
        <p:nvSpPr>
          <p:cNvPr id="20" name="Shape 205"/>
          <p:cNvSpPr txBox="1"/>
          <p:nvPr/>
        </p:nvSpPr>
        <p:spPr>
          <a:xfrm>
            <a:off x="71674" y="2558760"/>
            <a:ext cx="1833001"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err="1">
                <a:solidFill>
                  <a:srgbClr val="009900"/>
                </a:solidFill>
                <a:latin typeface="Calibri"/>
                <a:ea typeface="Calibri"/>
                <a:cs typeface="Calibri"/>
                <a:sym typeface="Calibri"/>
              </a:rPr>
              <a:t>HiresW</a:t>
            </a:r>
            <a:r>
              <a:rPr lang="en-US" sz="2000" dirty="0">
                <a:solidFill>
                  <a:srgbClr val="009900"/>
                </a:solidFill>
                <a:latin typeface="Calibri"/>
                <a:ea typeface="Calibri"/>
                <a:cs typeface="Calibri"/>
                <a:sym typeface="Calibri"/>
              </a:rPr>
              <a:t> </a:t>
            </a:r>
            <a:r>
              <a:rPr lang="en-US" sz="2000" dirty="0" smtClean="0">
                <a:solidFill>
                  <a:srgbClr val="009900"/>
                </a:solidFill>
                <a:latin typeface="Calibri"/>
                <a:ea typeface="Calibri"/>
                <a:cs typeface="Calibri"/>
                <a:sym typeface="Calibri"/>
              </a:rPr>
              <a:t>– ARW</a:t>
            </a:r>
          </a:p>
          <a:p>
            <a:pPr marL="0" marR="0" lvl="0" indent="0" algn="l" rtl="0">
              <a:spcBef>
                <a:spcPts val="0"/>
              </a:spcBef>
              <a:spcAft>
                <a:spcPts val="0"/>
              </a:spcAft>
              <a:buSzPct val="25000"/>
              <a:buNone/>
            </a:pPr>
            <a:r>
              <a:rPr lang="en-US" sz="1600" dirty="0" smtClean="0">
                <a:solidFill>
                  <a:srgbClr val="009900"/>
                </a:solidFill>
                <a:latin typeface="Calibri"/>
                <a:ea typeface="Calibri"/>
                <a:cs typeface="Calibri"/>
                <a:sym typeface="Calibri"/>
              </a:rPr>
              <a:t>(RAP </a:t>
            </a:r>
            <a:r>
              <a:rPr lang="en-US" sz="1600" dirty="0" err="1" smtClean="0">
                <a:solidFill>
                  <a:srgbClr val="009900"/>
                </a:solidFill>
                <a:latin typeface="Calibri"/>
                <a:ea typeface="Calibri"/>
                <a:cs typeface="Calibri"/>
                <a:sym typeface="Calibri"/>
              </a:rPr>
              <a:t>init</a:t>
            </a:r>
            <a:r>
              <a:rPr lang="en-US" sz="1600" dirty="0" smtClean="0">
                <a:solidFill>
                  <a:srgbClr val="009900"/>
                </a:solidFill>
                <a:latin typeface="Calibri"/>
                <a:ea typeface="Calibri"/>
                <a:cs typeface="Calibri"/>
                <a:sym typeface="Calibri"/>
              </a:rPr>
              <a:t>)</a:t>
            </a:r>
            <a:endParaRPr lang="en-US" sz="1600" dirty="0">
              <a:solidFill>
                <a:srgbClr val="009900"/>
              </a:solidFill>
              <a:latin typeface="Calibri"/>
              <a:ea typeface="Calibri"/>
              <a:cs typeface="Calibri"/>
              <a:sym typeface="Calibri"/>
            </a:endParaRPr>
          </a:p>
        </p:txBody>
      </p:sp>
      <p:sp>
        <p:nvSpPr>
          <p:cNvPr id="21" name="Shape 206"/>
          <p:cNvSpPr txBox="1"/>
          <p:nvPr/>
        </p:nvSpPr>
        <p:spPr>
          <a:xfrm>
            <a:off x="74507" y="3345964"/>
            <a:ext cx="1449493" cy="692636"/>
          </a:xfrm>
          <a:prstGeom prst="rect">
            <a:avLst/>
          </a:prstGeom>
          <a:noFill/>
          <a:ln>
            <a:solidFill>
              <a:srgbClr val="FF0000"/>
            </a:solid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solidFill>
                  <a:srgbClr val="FF0000"/>
                </a:solidFill>
                <a:latin typeface="Calibri"/>
                <a:ea typeface="Calibri"/>
                <a:cs typeface="Calibri"/>
                <a:sym typeface="Calibri"/>
              </a:rPr>
              <a:t>FV3 - CAM</a:t>
            </a:r>
          </a:p>
          <a:p>
            <a:pPr marL="0" marR="0" lvl="0" indent="0" algn="l" rtl="0">
              <a:spcBef>
                <a:spcPts val="0"/>
              </a:spcBef>
              <a:spcAft>
                <a:spcPts val="0"/>
              </a:spcAft>
              <a:buSzPct val="25000"/>
              <a:buNone/>
            </a:pPr>
            <a:r>
              <a:rPr lang="en-US" sz="1600" dirty="0" smtClean="0">
                <a:solidFill>
                  <a:srgbClr val="FF0000"/>
                </a:solidFill>
                <a:latin typeface="Calibri"/>
                <a:ea typeface="Calibri"/>
                <a:cs typeface="Calibri"/>
                <a:sym typeface="Calibri"/>
              </a:rPr>
              <a:t>(FV3GFS </a:t>
            </a:r>
            <a:r>
              <a:rPr lang="en-US" sz="1600" dirty="0" err="1" smtClean="0">
                <a:solidFill>
                  <a:srgbClr val="FF0000"/>
                </a:solidFill>
                <a:latin typeface="Calibri"/>
                <a:ea typeface="Calibri"/>
                <a:cs typeface="Calibri"/>
                <a:sym typeface="Calibri"/>
              </a:rPr>
              <a:t>init</a:t>
            </a:r>
            <a:r>
              <a:rPr lang="en-US" sz="1600" dirty="0" smtClean="0">
                <a:solidFill>
                  <a:srgbClr val="FF0000"/>
                </a:solidFill>
                <a:latin typeface="Calibri"/>
                <a:ea typeface="Calibri"/>
                <a:cs typeface="Calibri"/>
                <a:sym typeface="Calibri"/>
              </a:rPr>
              <a:t>??)</a:t>
            </a:r>
            <a:endParaRPr lang="en-US" sz="1600" dirty="0">
              <a:solidFill>
                <a:srgbClr val="FF0000"/>
              </a:solidFill>
              <a:latin typeface="Calibri"/>
              <a:ea typeface="Calibri"/>
              <a:cs typeface="Calibri"/>
              <a:sym typeface="Calibri"/>
            </a:endParaRPr>
          </a:p>
        </p:txBody>
      </p:sp>
      <p:sp>
        <p:nvSpPr>
          <p:cNvPr id="22" name="Shape 207"/>
          <p:cNvSpPr txBox="1"/>
          <p:nvPr/>
        </p:nvSpPr>
        <p:spPr>
          <a:xfrm>
            <a:off x="73152" y="4808984"/>
            <a:ext cx="3730378"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0000FF"/>
                </a:solidFill>
                <a:latin typeface="Calibri"/>
                <a:ea typeface="Calibri"/>
                <a:cs typeface="Calibri"/>
                <a:sym typeface="Calibri"/>
              </a:rPr>
              <a:t>NAM </a:t>
            </a:r>
            <a:r>
              <a:rPr lang="en-US" sz="2000" dirty="0" smtClean="0">
                <a:solidFill>
                  <a:srgbClr val="0000FF"/>
                </a:solidFill>
                <a:latin typeface="Calibri"/>
                <a:ea typeface="Calibri"/>
                <a:cs typeface="Calibri"/>
                <a:sym typeface="Calibri"/>
              </a:rPr>
              <a:t>NEST - NMMB </a:t>
            </a:r>
          </a:p>
          <a:p>
            <a:pPr marL="0" marR="0" lvl="0" indent="0" algn="l" rtl="0">
              <a:spcBef>
                <a:spcPts val="0"/>
              </a:spcBef>
              <a:spcAft>
                <a:spcPts val="0"/>
              </a:spcAft>
              <a:buSzPct val="25000"/>
              <a:buNone/>
            </a:pPr>
            <a:r>
              <a:rPr lang="en-US" sz="1600" dirty="0" smtClean="0">
                <a:solidFill>
                  <a:srgbClr val="0000FF"/>
                </a:solidFill>
                <a:latin typeface="Calibri"/>
                <a:ea typeface="Calibri"/>
                <a:cs typeface="Calibri"/>
                <a:sym typeface="Calibri"/>
              </a:rPr>
              <a:t>(NAM </a:t>
            </a:r>
            <a:r>
              <a:rPr lang="en-US" sz="1600" dirty="0" err="1" smtClean="0">
                <a:solidFill>
                  <a:srgbClr val="0000FF"/>
                </a:solidFill>
                <a:latin typeface="Calibri"/>
                <a:ea typeface="Calibri"/>
                <a:cs typeface="Calibri"/>
                <a:sym typeface="Calibri"/>
              </a:rPr>
              <a:t>init</a:t>
            </a:r>
            <a:r>
              <a:rPr lang="en-US" sz="1600" dirty="0" smtClean="0">
                <a:solidFill>
                  <a:srgbClr val="0000FF"/>
                </a:solidFill>
                <a:latin typeface="Calibri"/>
                <a:ea typeface="Calibri"/>
                <a:cs typeface="Calibri"/>
                <a:sym typeface="Calibri"/>
              </a:rPr>
              <a:t>)  **CONUS ONLY**</a:t>
            </a:r>
            <a:endParaRPr lang="en-US" sz="1600" dirty="0">
              <a:solidFill>
                <a:srgbClr val="0000FF"/>
              </a:solidFill>
              <a:latin typeface="Calibri"/>
              <a:ea typeface="Calibri"/>
              <a:cs typeface="Calibri"/>
              <a:sym typeface="Calibri"/>
            </a:endParaRPr>
          </a:p>
        </p:txBody>
      </p:sp>
      <p:cxnSp>
        <p:nvCxnSpPr>
          <p:cNvPr id="23" name="Shape 208"/>
          <p:cNvCxnSpPr/>
          <p:nvPr/>
        </p:nvCxnSpPr>
        <p:spPr>
          <a:xfrm>
            <a:off x="3200400" y="1642133"/>
            <a:ext cx="0" cy="582647"/>
          </a:xfrm>
          <a:prstGeom prst="straightConnector1">
            <a:avLst/>
          </a:prstGeom>
          <a:noFill/>
          <a:ln w="9525" cap="flat" cmpd="sng">
            <a:solidFill>
              <a:schemeClr val="dk1"/>
            </a:solidFill>
            <a:prstDash val="solid"/>
            <a:round/>
            <a:headEnd type="none" w="med" len="med"/>
            <a:tailEnd type="none" w="med" len="med"/>
          </a:ln>
        </p:spPr>
      </p:cxnSp>
      <p:sp>
        <p:nvSpPr>
          <p:cNvPr id="24" name="Shape 211"/>
          <p:cNvSpPr txBox="1"/>
          <p:nvPr/>
        </p:nvSpPr>
        <p:spPr>
          <a:xfrm>
            <a:off x="73152" y="4077019"/>
            <a:ext cx="2880360" cy="6851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a:solidFill>
                  <a:srgbClr val="7030A0"/>
                </a:solidFill>
                <a:latin typeface="Calibri"/>
                <a:ea typeface="Calibri"/>
                <a:cs typeface="Calibri"/>
                <a:sym typeface="Calibri"/>
              </a:rPr>
              <a:t>HIRESW - “mem2” </a:t>
            </a:r>
            <a:r>
              <a:rPr lang="en-US" sz="2000" dirty="0" smtClean="0">
                <a:solidFill>
                  <a:srgbClr val="7030A0"/>
                </a:solidFill>
                <a:latin typeface="Calibri"/>
                <a:ea typeface="Calibri"/>
                <a:cs typeface="Calibri"/>
                <a:sym typeface="Calibri"/>
              </a:rPr>
              <a:t>ARW</a:t>
            </a:r>
          </a:p>
          <a:p>
            <a:pPr marL="0" marR="0" lvl="0" indent="0" algn="l" rtl="0">
              <a:spcBef>
                <a:spcPts val="0"/>
              </a:spcBef>
              <a:spcAft>
                <a:spcPts val="0"/>
              </a:spcAft>
              <a:buSzPct val="25000"/>
              <a:buNone/>
            </a:pPr>
            <a:r>
              <a:rPr lang="en-US" sz="1600" dirty="0" smtClean="0">
                <a:solidFill>
                  <a:srgbClr val="7030A0"/>
                </a:solidFill>
                <a:latin typeface="Calibri"/>
                <a:ea typeface="Calibri"/>
                <a:cs typeface="Calibri"/>
                <a:sym typeface="Calibri"/>
              </a:rPr>
              <a:t>(NAM </a:t>
            </a:r>
            <a:r>
              <a:rPr lang="en-US" sz="1600" dirty="0" err="1" smtClean="0">
                <a:solidFill>
                  <a:srgbClr val="7030A0"/>
                </a:solidFill>
                <a:latin typeface="Calibri"/>
                <a:ea typeface="Calibri"/>
                <a:cs typeface="Calibri"/>
                <a:sym typeface="Calibri"/>
              </a:rPr>
              <a:t>init</a:t>
            </a:r>
            <a:r>
              <a:rPr lang="en-US" sz="1600" dirty="0" smtClean="0">
                <a:solidFill>
                  <a:srgbClr val="7030A0"/>
                </a:solidFill>
                <a:latin typeface="Calibri"/>
                <a:ea typeface="Calibri"/>
                <a:cs typeface="Calibri"/>
                <a:sym typeface="Calibri"/>
              </a:rPr>
              <a:t>)</a:t>
            </a:r>
            <a:endParaRPr lang="en-US" sz="1600" dirty="0">
              <a:solidFill>
                <a:srgbClr val="7030A0"/>
              </a:solidFill>
              <a:latin typeface="Calibri"/>
              <a:ea typeface="Calibri"/>
              <a:cs typeface="Calibri"/>
              <a:sym typeface="Calibri"/>
            </a:endParaRPr>
          </a:p>
          <a:p>
            <a:pPr marL="0" marR="0" lvl="0" indent="0" algn="l" rtl="0">
              <a:spcBef>
                <a:spcPts val="0"/>
              </a:spcBef>
              <a:spcAft>
                <a:spcPts val="0"/>
              </a:spcAft>
              <a:buNone/>
            </a:pPr>
            <a:endParaRPr sz="2000" dirty="0">
              <a:solidFill>
                <a:srgbClr val="7030A0"/>
              </a:solidFill>
              <a:latin typeface="Calibri"/>
              <a:ea typeface="Calibri"/>
              <a:cs typeface="Calibri"/>
              <a:sym typeface="Calibri"/>
            </a:endParaRPr>
          </a:p>
        </p:txBody>
      </p:sp>
      <p:cxnSp>
        <p:nvCxnSpPr>
          <p:cNvPr id="25" name="Shape 212"/>
          <p:cNvCxnSpPr/>
          <p:nvPr/>
        </p:nvCxnSpPr>
        <p:spPr>
          <a:xfrm>
            <a:off x="3657600" y="4267200"/>
            <a:ext cx="3657600" cy="0"/>
          </a:xfrm>
          <a:prstGeom prst="straightConnector1">
            <a:avLst/>
          </a:prstGeom>
          <a:noFill/>
          <a:ln w="25400" cap="flat" cmpd="sng">
            <a:solidFill>
              <a:srgbClr val="7030A0"/>
            </a:solidFill>
            <a:prstDash val="solid"/>
            <a:round/>
            <a:headEnd type="none" w="med" len="med"/>
            <a:tailEnd type="none" w="med" len="med"/>
          </a:ln>
        </p:spPr>
      </p:cxnSp>
      <p:cxnSp>
        <p:nvCxnSpPr>
          <p:cNvPr id="26" name="Shape 213"/>
          <p:cNvCxnSpPr/>
          <p:nvPr/>
        </p:nvCxnSpPr>
        <p:spPr>
          <a:xfrm>
            <a:off x="2722631" y="4419600"/>
            <a:ext cx="3657600" cy="0"/>
          </a:xfrm>
          <a:prstGeom prst="straightConnector1">
            <a:avLst/>
          </a:prstGeom>
          <a:noFill/>
          <a:ln w="25400" cap="flat" cmpd="sng">
            <a:solidFill>
              <a:srgbClr val="7030A0"/>
            </a:solidFill>
            <a:prstDash val="solid"/>
            <a:round/>
            <a:headEnd type="none" w="med" len="med"/>
            <a:tailEnd type="none" w="med" len="med"/>
          </a:ln>
        </p:spPr>
      </p:cxnSp>
      <p:cxnSp>
        <p:nvCxnSpPr>
          <p:cNvPr id="27" name="Shape 215"/>
          <p:cNvCxnSpPr/>
          <p:nvPr/>
        </p:nvCxnSpPr>
        <p:spPr>
          <a:xfrm>
            <a:off x="3663676" y="5008860"/>
            <a:ext cx="4572000" cy="0"/>
          </a:xfrm>
          <a:prstGeom prst="straightConnector1">
            <a:avLst/>
          </a:prstGeom>
          <a:noFill/>
          <a:ln w="25400" cap="flat" cmpd="sng">
            <a:solidFill>
              <a:srgbClr val="0000FF"/>
            </a:solidFill>
            <a:prstDash val="solid"/>
            <a:round/>
            <a:headEnd type="none" w="med" len="med"/>
            <a:tailEnd type="none" w="med" len="med"/>
          </a:ln>
        </p:spPr>
      </p:cxnSp>
      <p:cxnSp>
        <p:nvCxnSpPr>
          <p:cNvPr id="28" name="Shape 216"/>
          <p:cNvCxnSpPr/>
          <p:nvPr/>
        </p:nvCxnSpPr>
        <p:spPr>
          <a:xfrm>
            <a:off x="3657600" y="3571894"/>
            <a:ext cx="4578076" cy="0"/>
          </a:xfrm>
          <a:prstGeom prst="straightConnector1">
            <a:avLst/>
          </a:prstGeom>
          <a:noFill/>
          <a:ln w="25400" cap="flat" cmpd="sng">
            <a:solidFill>
              <a:srgbClr val="FF0000"/>
            </a:solidFill>
            <a:prstDash val="solid"/>
            <a:round/>
            <a:headEnd type="none" w="med" len="med"/>
            <a:tailEnd type="none" w="med" len="med"/>
          </a:ln>
        </p:spPr>
      </p:cxnSp>
      <p:cxnSp>
        <p:nvCxnSpPr>
          <p:cNvPr id="29" name="Shape 217"/>
          <p:cNvCxnSpPr/>
          <p:nvPr/>
        </p:nvCxnSpPr>
        <p:spPr>
          <a:xfrm>
            <a:off x="2743200" y="3709572"/>
            <a:ext cx="4571999" cy="0"/>
          </a:xfrm>
          <a:prstGeom prst="straightConnector1">
            <a:avLst/>
          </a:prstGeom>
          <a:noFill/>
          <a:ln w="25400" cap="flat" cmpd="sng">
            <a:solidFill>
              <a:srgbClr val="FF0000"/>
            </a:solidFill>
            <a:prstDash val="solid"/>
            <a:round/>
            <a:headEnd type="none" w="med" len="med"/>
            <a:tailEnd type="none" w="med" len="med"/>
          </a:ln>
        </p:spPr>
      </p:cxnSp>
      <p:cxnSp>
        <p:nvCxnSpPr>
          <p:cNvPr id="30" name="Shape 218"/>
          <p:cNvCxnSpPr/>
          <p:nvPr/>
        </p:nvCxnSpPr>
        <p:spPr>
          <a:xfrm>
            <a:off x="3206476" y="5161060"/>
            <a:ext cx="4572000" cy="0"/>
          </a:xfrm>
          <a:prstGeom prst="straightConnector1">
            <a:avLst/>
          </a:prstGeom>
          <a:noFill/>
          <a:ln w="25400" cap="flat" cmpd="sng">
            <a:solidFill>
              <a:srgbClr val="0000FF"/>
            </a:solidFill>
            <a:prstDash val="solid"/>
            <a:round/>
            <a:headEnd type="none" w="med" len="med"/>
            <a:tailEnd type="none" w="med" len="med"/>
          </a:ln>
        </p:spPr>
      </p:cxnSp>
      <p:sp>
        <p:nvSpPr>
          <p:cNvPr id="31" name="Shape 207"/>
          <p:cNvSpPr txBox="1"/>
          <p:nvPr/>
        </p:nvSpPr>
        <p:spPr>
          <a:xfrm>
            <a:off x="73152" y="5553743"/>
            <a:ext cx="3051048" cy="694657"/>
          </a:xfrm>
          <a:prstGeom prst="rect">
            <a:avLst/>
          </a:prstGeom>
          <a:noFill/>
          <a:ln>
            <a:solidFill>
              <a:schemeClr val="tx1"/>
            </a:solid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latin typeface="Calibri"/>
                <a:ea typeface="Calibri"/>
                <a:cs typeface="Calibri"/>
                <a:sym typeface="Calibri"/>
              </a:rPr>
              <a:t>HRRR - ARW</a:t>
            </a:r>
          </a:p>
          <a:p>
            <a:pPr marL="0" marR="0" lvl="0" indent="0" algn="l" rtl="0">
              <a:spcBef>
                <a:spcPts val="0"/>
              </a:spcBef>
              <a:spcAft>
                <a:spcPts val="0"/>
              </a:spcAft>
              <a:buSzPct val="25000"/>
              <a:buNone/>
            </a:pPr>
            <a:r>
              <a:rPr lang="en-US" sz="1600" dirty="0" smtClean="0">
                <a:latin typeface="Calibri"/>
                <a:ea typeface="Calibri"/>
                <a:cs typeface="Calibri"/>
                <a:sym typeface="Calibri"/>
              </a:rPr>
              <a:t>(HRRR </a:t>
            </a:r>
            <a:r>
              <a:rPr lang="en-US" sz="1600" dirty="0" err="1" smtClean="0">
                <a:latin typeface="Calibri"/>
                <a:ea typeface="Calibri"/>
                <a:cs typeface="Calibri"/>
                <a:sym typeface="Calibri"/>
              </a:rPr>
              <a:t>init</a:t>
            </a:r>
            <a:r>
              <a:rPr lang="en-US" sz="1600" dirty="0" smtClean="0">
                <a:latin typeface="Calibri"/>
                <a:ea typeface="Calibri"/>
                <a:cs typeface="Calibri"/>
                <a:sym typeface="Calibri"/>
              </a:rPr>
              <a:t>)  **CONUS/AK ONLY**</a:t>
            </a:r>
            <a:endParaRPr lang="en-US" sz="1600" dirty="0">
              <a:latin typeface="Calibri"/>
              <a:ea typeface="Calibri"/>
              <a:cs typeface="Calibri"/>
              <a:sym typeface="Calibri"/>
            </a:endParaRPr>
          </a:p>
        </p:txBody>
      </p:sp>
      <p:cxnSp>
        <p:nvCxnSpPr>
          <p:cNvPr id="32" name="Shape 215"/>
          <p:cNvCxnSpPr/>
          <p:nvPr/>
        </p:nvCxnSpPr>
        <p:spPr>
          <a:xfrm>
            <a:off x="3663676" y="5753619"/>
            <a:ext cx="2743200" cy="0"/>
          </a:xfrm>
          <a:prstGeom prst="straightConnector1">
            <a:avLst/>
          </a:prstGeom>
          <a:noFill/>
          <a:ln w="25400" cap="flat" cmpd="sng">
            <a:solidFill>
              <a:schemeClr val="tx1"/>
            </a:solidFill>
            <a:prstDash val="solid"/>
            <a:round/>
            <a:headEnd type="none" w="med" len="med"/>
            <a:tailEnd type="none" w="med" len="med"/>
          </a:ln>
        </p:spPr>
      </p:cxnSp>
      <p:cxnSp>
        <p:nvCxnSpPr>
          <p:cNvPr id="33" name="Shape 218"/>
          <p:cNvCxnSpPr/>
          <p:nvPr/>
        </p:nvCxnSpPr>
        <p:spPr>
          <a:xfrm>
            <a:off x="3206476" y="5905819"/>
            <a:ext cx="2743200" cy="0"/>
          </a:xfrm>
          <a:prstGeom prst="straightConnector1">
            <a:avLst/>
          </a:prstGeom>
          <a:noFill/>
          <a:ln w="25400" cap="flat" cmpd="sng">
            <a:solidFill>
              <a:schemeClr val="tx1"/>
            </a:solidFill>
            <a:prstDash val="solid"/>
            <a:round/>
            <a:headEnd type="none" w="med" len="med"/>
            <a:tailEnd type="none" w="med" len="med"/>
          </a:ln>
        </p:spPr>
      </p:cxnSp>
      <p:cxnSp>
        <p:nvCxnSpPr>
          <p:cNvPr id="34" name="Shape 210"/>
          <p:cNvCxnSpPr/>
          <p:nvPr/>
        </p:nvCxnSpPr>
        <p:spPr>
          <a:xfrm>
            <a:off x="5949676" y="1934946"/>
            <a:ext cx="0" cy="4542054"/>
          </a:xfrm>
          <a:prstGeom prst="straightConnector1">
            <a:avLst/>
          </a:prstGeom>
          <a:noFill/>
          <a:ln w="15875" cap="flat" cmpd="sng">
            <a:solidFill>
              <a:schemeClr val="dk1"/>
            </a:solidFill>
            <a:prstDash val="dot"/>
            <a:round/>
            <a:headEnd type="none" w="med" len="med"/>
            <a:tailEnd type="none" w="med" len="med"/>
          </a:ln>
        </p:spPr>
      </p:cxnSp>
      <p:sp>
        <p:nvSpPr>
          <p:cNvPr id="37" name="Shape 200"/>
          <p:cNvSpPr txBox="1"/>
          <p:nvPr/>
        </p:nvSpPr>
        <p:spPr>
          <a:xfrm>
            <a:off x="7005660" y="1269323"/>
            <a:ext cx="61907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dirty="0" smtClean="0">
                <a:solidFill>
                  <a:srgbClr val="000000"/>
                </a:solidFill>
                <a:latin typeface="Calibri"/>
                <a:ea typeface="Calibri"/>
                <a:cs typeface="Calibri"/>
                <a:sym typeface="Calibri"/>
              </a:rPr>
              <a:t>+48</a:t>
            </a:r>
            <a:endParaRPr lang="en-US" sz="2000" dirty="0">
              <a:solidFill>
                <a:srgbClr val="000000"/>
              </a:solidFill>
              <a:latin typeface="Calibri"/>
              <a:ea typeface="Calibri"/>
              <a:cs typeface="Calibri"/>
              <a:sym typeface="Calibri"/>
            </a:endParaRPr>
          </a:p>
        </p:txBody>
      </p:sp>
      <p:cxnSp>
        <p:nvCxnSpPr>
          <p:cNvPr id="38" name="Shape 215"/>
          <p:cNvCxnSpPr/>
          <p:nvPr/>
        </p:nvCxnSpPr>
        <p:spPr>
          <a:xfrm>
            <a:off x="6380231" y="5753619"/>
            <a:ext cx="926108" cy="0"/>
          </a:xfrm>
          <a:prstGeom prst="straightConnector1">
            <a:avLst/>
          </a:prstGeom>
          <a:noFill/>
          <a:ln w="25400" cap="flat" cmpd="sng">
            <a:solidFill>
              <a:schemeClr val="tx1"/>
            </a:solidFill>
            <a:prstDash val="sysDash"/>
            <a:round/>
            <a:headEnd type="none" w="med" len="med"/>
            <a:tailEnd type="none" w="med" len="med"/>
          </a:ln>
        </p:spPr>
      </p:cxnSp>
      <p:cxnSp>
        <p:nvCxnSpPr>
          <p:cNvPr id="39" name="Shape 215"/>
          <p:cNvCxnSpPr/>
          <p:nvPr/>
        </p:nvCxnSpPr>
        <p:spPr>
          <a:xfrm>
            <a:off x="5949676" y="5906019"/>
            <a:ext cx="926108" cy="0"/>
          </a:xfrm>
          <a:prstGeom prst="straightConnector1">
            <a:avLst/>
          </a:prstGeom>
          <a:noFill/>
          <a:ln w="25400" cap="flat" cmpd="sng">
            <a:solidFill>
              <a:schemeClr val="tx1"/>
            </a:solidFill>
            <a:prstDash val="sysDash"/>
            <a:round/>
            <a:headEnd type="none" w="med" len="med"/>
            <a:tailEnd type="none" w="med" len="med"/>
          </a:ln>
        </p:spPr>
      </p:cxnSp>
      <p:sp>
        <p:nvSpPr>
          <p:cNvPr id="40" name="TextBox 39"/>
          <p:cNvSpPr txBox="1"/>
          <p:nvPr/>
        </p:nvSpPr>
        <p:spPr>
          <a:xfrm>
            <a:off x="7315200" y="5562600"/>
            <a:ext cx="1893205" cy="923330"/>
          </a:xfrm>
          <a:prstGeom prst="rect">
            <a:avLst/>
          </a:prstGeom>
          <a:noFill/>
        </p:spPr>
        <p:txBody>
          <a:bodyPr wrap="square" rtlCol="0">
            <a:spAutoFit/>
          </a:bodyPr>
          <a:lstStyle/>
          <a:p>
            <a:r>
              <a:rPr lang="en-US" dirty="0" smtClean="0"/>
              <a:t>Forecast range for HRRRv4 TBD, but &gt; 36 h</a:t>
            </a:r>
            <a:endParaRPr lang="en-US" dirty="0"/>
          </a:p>
        </p:txBody>
      </p:sp>
    </p:spTree>
    <p:extLst>
      <p:ext uri="{BB962C8B-B14F-4D97-AF65-F5344CB8AC3E}">
        <p14:creationId xmlns:p14="http://schemas.microsoft.com/office/powerpoint/2010/main" val="355653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matthew.pyle\Downloads\plot_20190919_183052_b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500" y="3424561"/>
            <a:ext cx="443753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Users\matthew.pyle\Downloads\plot_20190919_182205_g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025" y="-4439"/>
            <a:ext cx="4437529"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60720" y="152400"/>
            <a:ext cx="3230880" cy="2185214"/>
          </a:xfrm>
          <a:prstGeom prst="rect">
            <a:avLst/>
          </a:prstGeom>
          <a:noFill/>
        </p:spPr>
        <p:txBody>
          <a:bodyPr wrap="square" rtlCol="0">
            <a:spAutoFit/>
          </a:bodyPr>
          <a:lstStyle/>
          <a:p>
            <a:pPr algn="ctr"/>
            <a:r>
              <a:rPr lang="en-US" sz="2400" dirty="0" smtClean="0"/>
              <a:t>Mid April – mid Sept 2019</a:t>
            </a:r>
          </a:p>
          <a:p>
            <a:pPr algn="ctr"/>
            <a:r>
              <a:rPr lang="en-US" sz="2400" dirty="0" smtClean="0"/>
              <a:t>24 h QPF stats</a:t>
            </a:r>
          </a:p>
          <a:p>
            <a:endParaRPr lang="en-US" sz="2400" dirty="0"/>
          </a:p>
          <a:p>
            <a:pPr algn="ctr"/>
            <a:r>
              <a:rPr lang="en-US" sz="2000" i="1" dirty="0" smtClean="0"/>
              <a:t>CONUS-wide stats computed on 12 km grid</a:t>
            </a:r>
            <a:endParaRPr lang="en-US" sz="2000" i="1" dirty="0"/>
          </a:p>
        </p:txBody>
      </p:sp>
      <p:cxnSp>
        <p:nvCxnSpPr>
          <p:cNvPr id="5" name="Shape 389"/>
          <p:cNvCxnSpPr/>
          <p:nvPr/>
        </p:nvCxnSpPr>
        <p:spPr>
          <a:xfrm>
            <a:off x="6219118" y="3216559"/>
            <a:ext cx="502920" cy="0"/>
          </a:xfrm>
          <a:prstGeom prst="straightConnector1">
            <a:avLst/>
          </a:prstGeom>
          <a:noFill/>
          <a:ln w="38100" cap="flat" cmpd="sng">
            <a:solidFill>
              <a:srgbClr val="FF0000"/>
            </a:solidFill>
            <a:prstDash val="solid"/>
            <a:round/>
            <a:headEnd type="none" w="med" len="med"/>
            <a:tailEnd type="none" w="med" len="med"/>
          </a:ln>
        </p:spPr>
      </p:cxnSp>
      <p:cxnSp>
        <p:nvCxnSpPr>
          <p:cNvPr id="6" name="Shape 389"/>
          <p:cNvCxnSpPr/>
          <p:nvPr/>
        </p:nvCxnSpPr>
        <p:spPr>
          <a:xfrm>
            <a:off x="6219118" y="3612125"/>
            <a:ext cx="502920" cy="0"/>
          </a:xfrm>
          <a:prstGeom prst="straightConnector1">
            <a:avLst/>
          </a:prstGeom>
          <a:noFill/>
          <a:ln w="38100" cap="flat" cmpd="sng">
            <a:solidFill>
              <a:srgbClr val="9C5DE1"/>
            </a:solidFill>
            <a:prstDash val="solid"/>
            <a:round/>
            <a:headEnd type="none" w="med" len="med"/>
            <a:tailEnd type="none" w="med" len="med"/>
          </a:ln>
        </p:spPr>
      </p:cxnSp>
      <p:sp>
        <p:nvSpPr>
          <p:cNvPr id="7" name="TextBox 6"/>
          <p:cNvSpPr txBox="1"/>
          <p:nvPr/>
        </p:nvSpPr>
        <p:spPr>
          <a:xfrm>
            <a:off x="6742113" y="3031893"/>
            <a:ext cx="1605130" cy="369332"/>
          </a:xfrm>
          <a:prstGeom prst="rect">
            <a:avLst/>
          </a:prstGeom>
          <a:noFill/>
        </p:spPr>
        <p:txBody>
          <a:bodyPr wrap="square" rtlCol="0">
            <a:spAutoFit/>
          </a:bodyPr>
          <a:lstStyle/>
          <a:p>
            <a:r>
              <a:rPr lang="en-US" dirty="0" smtClean="0"/>
              <a:t>HREFv2 mean</a:t>
            </a:r>
            <a:endParaRPr lang="en-US" dirty="0"/>
          </a:p>
        </p:txBody>
      </p:sp>
      <p:sp>
        <p:nvSpPr>
          <p:cNvPr id="8" name="TextBox 7"/>
          <p:cNvSpPr txBox="1"/>
          <p:nvPr/>
        </p:nvSpPr>
        <p:spPr>
          <a:xfrm>
            <a:off x="6735485" y="3424561"/>
            <a:ext cx="1517629" cy="369332"/>
          </a:xfrm>
          <a:prstGeom prst="rect">
            <a:avLst/>
          </a:prstGeom>
          <a:noFill/>
        </p:spPr>
        <p:txBody>
          <a:bodyPr wrap="square" rtlCol="0">
            <a:spAutoFit/>
          </a:bodyPr>
          <a:lstStyle/>
          <a:p>
            <a:r>
              <a:rPr lang="en-US" dirty="0" smtClean="0"/>
              <a:t>HREFv3 mean</a:t>
            </a:r>
            <a:endParaRPr lang="en-US" dirty="0"/>
          </a:p>
        </p:txBody>
      </p:sp>
      <p:sp>
        <p:nvSpPr>
          <p:cNvPr id="9" name="Rectangle 8"/>
          <p:cNvSpPr/>
          <p:nvPr/>
        </p:nvSpPr>
        <p:spPr>
          <a:xfrm>
            <a:off x="6061244" y="2977065"/>
            <a:ext cx="2191870" cy="816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36631" y="2827867"/>
            <a:ext cx="4050268" cy="369332"/>
          </a:xfrm>
          <a:prstGeom prst="rect">
            <a:avLst/>
          </a:prstGeom>
          <a:solidFill>
            <a:schemeClr val="bg1"/>
          </a:solidFill>
          <a:ln>
            <a:solidFill>
              <a:schemeClr val="bg1"/>
            </a:solidFill>
          </a:ln>
        </p:spPr>
        <p:txBody>
          <a:bodyPr wrap="square" rtlCol="0">
            <a:spAutoFit/>
          </a:bodyPr>
          <a:lstStyle/>
          <a:p>
            <a:r>
              <a:rPr lang="en-US" dirty="0" smtClean="0"/>
              <a:t>.01”         .25”                1”           2”          4”</a:t>
            </a:r>
            <a:endParaRPr lang="en-US" dirty="0"/>
          </a:p>
        </p:txBody>
      </p:sp>
      <p:sp>
        <p:nvSpPr>
          <p:cNvPr id="16" name="TextBox 15"/>
          <p:cNvSpPr txBox="1"/>
          <p:nvPr/>
        </p:nvSpPr>
        <p:spPr>
          <a:xfrm rot="16200000">
            <a:off x="611677" y="1439264"/>
            <a:ext cx="1219512" cy="461665"/>
          </a:xfrm>
          <a:prstGeom prst="rect">
            <a:avLst/>
          </a:prstGeom>
          <a:solidFill>
            <a:schemeClr val="bg1"/>
          </a:solidFill>
        </p:spPr>
        <p:txBody>
          <a:bodyPr wrap="square" rtlCol="0">
            <a:spAutoFit/>
          </a:bodyPr>
          <a:lstStyle/>
          <a:p>
            <a:pPr algn="ctr"/>
            <a:r>
              <a:rPr lang="en-US" sz="2400" dirty="0" smtClean="0">
                <a:solidFill>
                  <a:srgbClr val="FF0000"/>
                </a:solidFill>
              </a:rPr>
              <a:t>GSS/ETS</a:t>
            </a:r>
            <a:endParaRPr lang="en-US" dirty="0">
              <a:solidFill>
                <a:srgbClr val="FF0000"/>
              </a:solidFill>
            </a:endParaRPr>
          </a:p>
        </p:txBody>
      </p:sp>
      <p:sp>
        <p:nvSpPr>
          <p:cNvPr id="19" name="TextBox 18"/>
          <p:cNvSpPr txBox="1"/>
          <p:nvPr/>
        </p:nvSpPr>
        <p:spPr>
          <a:xfrm rot="16200000">
            <a:off x="597712" y="4839385"/>
            <a:ext cx="1213367" cy="461665"/>
          </a:xfrm>
          <a:prstGeom prst="rect">
            <a:avLst/>
          </a:prstGeom>
          <a:solidFill>
            <a:schemeClr val="bg1"/>
          </a:solidFill>
        </p:spPr>
        <p:txBody>
          <a:bodyPr wrap="square" rtlCol="0">
            <a:spAutoFit/>
          </a:bodyPr>
          <a:lstStyle/>
          <a:p>
            <a:pPr algn="ctr"/>
            <a:r>
              <a:rPr lang="en-US" sz="2400" dirty="0" smtClean="0">
                <a:solidFill>
                  <a:srgbClr val="FF0000"/>
                </a:solidFill>
              </a:rPr>
              <a:t>bias</a:t>
            </a:r>
            <a:endParaRPr lang="en-US" dirty="0">
              <a:solidFill>
                <a:srgbClr val="FF0000"/>
              </a:solidFill>
            </a:endParaRPr>
          </a:p>
        </p:txBody>
      </p:sp>
      <p:cxnSp>
        <p:nvCxnSpPr>
          <p:cNvPr id="20" name="Straight Connector 19"/>
          <p:cNvCxnSpPr/>
          <p:nvPr/>
        </p:nvCxnSpPr>
        <p:spPr>
          <a:xfrm>
            <a:off x="1435228" y="4648200"/>
            <a:ext cx="4120059" cy="0"/>
          </a:xfrm>
          <a:prstGeom prst="line">
            <a:avLst/>
          </a:prstGeom>
          <a:ln w="19050">
            <a:solidFill>
              <a:srgbClr val="00964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51109" y="4463534"/>
            <a:ext cx="795411" cy="369332"/>
          </a:xfrm>
          <a:prstGeom prst="rect">
            <a:avLst/>
          </a:prstGeom>
          <a:noFill/>
        </p:spPr>
        <p:txBody>
          <a:bodyPr wrap="none" rtlCol="0">
            <a:spAutoFit/>
          </a:bodyPr>
          <a:lstStyle/>
          <a:p>
            <a:r>
              <a:rPr lang="en-US" dirty="0" smtClean="0">
                <a:solidFill>
                  <a:srgbClr val="009644"/>
                </a:solidFill>
              </a:rPr>
              <a:t>bias=1</a:t>
            </a:r>
            <a:endParaRPr lang="en-US" dirty="0">
              <a:solidFill>
                <a:srgbClr val="009644"/>
              </a:solidFill>
            </a:endParaRPr>
          </a:p>
        </p:txBody>
      </p:sp>
      <p:sp>
        <p:nvSpPr>
          <p:cNvPr id="24" name="TextBox 23"/>
          <p:cNvSpPr txBox="1"/>
          <p:nvPr/>
        </p:nvSpPr>
        <p:spPr>
          <a:xfrm>
            <a:off x="1336631" y="6248400"/>
            <a:ext cx="4050268" cy="369332"/>
          </a:xfrm>
          <a:prstGeom prst="rect">
            <a:avLst/>
          </a:prstGeom>
          <a:solidFill>
            <a:schemeClr val="bg1"/>
          </a:solidFill>
          <a:ln>
            <a:solidFill>
              <a:schemeClr val="bg1"/>
            </a:solidFill>
          </a:ln>
        </p:spPr>
        <p:txBody>
          <a:bodyPr wrap="square" rtlCol="0">
            <a:spAutoFit/>
          </a:bodyPr>
          <a:lstStyle/>
          <a:p>
            <a:r>
              <a:rPr lang="en-US" dirty="0" smtClean="0"/>
              <a:t>.01”         .25”                1”           2”          4”</a:t>
            </a:r>
            <a:endParaRPr lang="en-US" dirty="0"/>
          </a:p>
        </p:txBody>
      </p:sp>
      <p:sp>
        <p:nvSpPr>
          <p:cNvPr id="2" name="TextBox 1"/>
          <p:cNvSpPr txBox="1"/>
          <p:nvPr/>
        </p:nvSpPr>
        <p:spPr>
          <a:xfrm>
            <a:off x="6251416" y="5232737"/>
            <a:ext cx="2511584" cy="923330"/>
          </a:xfrm>
          <a:prstGeom prst="rect">
            <a:avLst/>
          </a:prstGeom>
          <a:solidFill>
            <a:srgbClr val="FFFF00"/>
          </a:solidFill>
          <a:ln>
            <a:solidFill>
              <a:srgbClr val="FF0000"/>
            </a:solidFill>
          </a:ln>
        </p:spPr>
        <p:txBody>
          <a:bodyPr wrap="square" rtlCol="0">
            <a:spAutoFit/>
          </a:bodyPr>
          <a:lstStyle/>
          <a:p>
            <a:r>
              <a:rPr lang="en-US" dirty="0" smtClean="0">
                <a:solidFill>
                  <a:srgbClr val="FF0000"/>
                </a:solidFill>
              </a:rPr>
              <a:t>Differences in mean skill entirely due to membership changes</a:t>
            </a:r>
            <a:endParaRPr lang="en-US" dirty="0">
              <a:solidFill>
                <a:srgbClr val="FF0000"/>
              </a:solidFill>
            </a:endParaRPr>
          </a:p>
        </p:txBody>
      </p:sp>
      <p:sp>
        <p:nvSpPr>
          <p:cNvPr id="21" name="Rectangle 20"/>
          <p:cNvSpPr/>
          <p:nvPr/>
        </p:nvSpPr>
        <p:spPr>
          <a:xfrm>
            <a:off x="3046465" y="38986"/>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56965" y="3489093"/>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5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ot_20190925_1759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6858000" cy="5299363"/>
          </a:xfrm>
          <a:prstGeom prst="rect">
            <a:avLst/>
          </a:prstGeom>
          <a:ln>
            <a:solidFill>
              <a:schemeClr val="tx1"/>
            </a:solidFill>
          </a:ln>
        </p:spPr>
      </p:pic>
      <p:sp>
        <p:nvSpPr>
          <p:cNvPr id="5" name="TextBox 4"/>
          <p:cNvSpPr txBox="1"/>
          <p:nvPr/>
        </p:nvSpPr>
        <p:spPr>
          <a:xfrm>
            <a:off x="1371600" y="0"/>
            <a:ext cx="5105399" cy="769441"/>
          </a:xfrm>
          <a:prstGeom prst="rect">
            <a:avLst/>
          </a:prstGeom>
          <a:solidFill>
            <a:schemeClr val="bg1"/>
          </a:solidFill>
        </p:spPr>
        <p:txBody>
          <a:bodyPr wrap="square" rtlCol="0">
            <a:spAutoFit/>
          </a:bodyPr>
          <a:lstStyle/>
          <a:p>
            <a:pPr algn="ctr"/>
            <a:r>
              <a:rPr lang="en-US" sz="2400" dirty="0" smtClean="0">
                <a:solidFill>
                  <a:srgbClr val="FF0000"/>
                </a:solidFill>
              </a:rPr>
              <a:t>PQPF reliability,  0.5” / 6 hour</a:t>
            </a:r>
          </a:p>
          <a:p>
            <a:pPr algn="ctr"/>
            <a:r>
              <a:rPr lang="en-US" sz="2000" dirty="0" smtClean="0">
                <a:solidFill>
                  <a:srgbClr val="FF0000"/>
                </a:solidFill>
              </a:rPr>
              <a:t>2/23/2019 to date (with gaps)</a:t>
            </a:r>
            <a:endParaRPr lang="en-US" sz="2000" dirty="0">
              <a:solidFill>
                <a:srgbClr val="FF0000"/>
              </a:solidFill>
            </a:endParaRPr>
          </a:p>
        </p:txBody>
      </p:sp>
      <p:sp>
        <p:nvSpPr>
          <p:cNvPr id="6" name="TextBox 5"/>
          <p:cNvSpPr txBox="1"/>
          <p:nvPr/>
        </p:nvSpPr>
        <p:spPr>
          <a:xfrm>
            <a:off x="3178826" y="4570158"/>
            <a:ext cx="1603294" cy="369332"/>
          </a:xfrm>
          <a:prstGeom prst="rect">
            <a:avLst/>
          </a:prstGeom>
          <a:solidFill>
            <a:schemeClr val="bg1"/>
          </a:solidFill>
        </p:spPr>
        <p:txBody>
          <a:bodyPr wrap="square" rtlCol="0">
            <a:spAutoFit/>
          </a:bodyPr>
          <a:lstStyle/>
          <a:p>
            <a:pPr algn="ctr"/>
            <a:r>
              <a:rPr lang="en-US" dirty="0" smtClean="0"/>
              <a:t>forecast </a:t>
            </a:r>
            <a:r>
              <a:rPr lang="en-US" dirty="0" err="1" smtClean="0"/>
              <a:t>prob</a:t>
            </a:r>
            <a:endParaRPr lang="en-US" dirty="0"/>
          </a:p>
        </p:txBody>
      </p:sp>
      <p:sp>
        <p:nvSpPr>
          <p:cNvPr id="7" name="TextBox 6"/>
          <p:cNvSpPr txBox="1"/>
          <p:nvPr/>
        </p:nvSpPr>
        <p:spPr>
          <a:xfrm rot="16200000">
            <a:off x="-159781" y="2760111"/>
            <a:ext cx="1603294" cy="369332"/>
          </a:xfrm>
          <a:prstGeom prst="rect">
            <a:avLst/>
          </a:prstGeom>
          <a:solidFill>
            <a:schemeClr val="bg1"/>
          </a:solidFill>
        </p:spPr>
        <p:txBody>
          <a:bodyPr wrap="square" rtlCol="0">
            <a:spAutoFit/>
          </a:bodyPr>
          <a:lstStyle/>
          <a:p>
            <a:pPr algn="ctr"/>
            <a:r>
              <a:rPr lang="en-US" dirty="0" smtClean="0"/>
              <a:t>observed </a:t>
            </a:r>
            <a:r>
              <a:rPr lang="en-US" dirty="0" err="1" smtClean="0"/>
              <a:t>freq</a:t>
            </a:r>
            <a:endParaRPr lang="en-US" dirty="0"/>
          </a:p>
        </p:txBody>
      </p:sp>
      <p:sp>
        <p:nvSpPr>
          <p:cNvPr id="8" name="TextBox 7"/>
          <p:cNvSpPr txBox="1"/>
          <p:nvPr/>
        </p:nvSpPr>
        <p:spPr>
          <a:xfrm rot="19891433">
            <a:off x="4440267" y="3202921"/>
            <a:ext cx="1800567" cy="400110"/>
          </a:xfrm>
          <a:prstGeom prst="rect">
            <a:avLst/>
          </a:prstGeom>
          <a:noFill/>
        </p:spPr>
        <p:txBody>
          <a:bodyPr wrap="square" rtlCol="0">
            <a:spAutoFit/>
          </a:bodyPr>
          <a:lstStyle/>
          <a:p>
            <a:r>
              <a:rPr lang="en-US" sz="2000" i="1" dirty="0" smtClean="0"/>
              <a:t>overconfident</a:t>
            </a:r>
            <a:endParaRPr lang="en-US" sz="2000" i="1" dirty="0"/>
          </a:p>
        </p:txBody>
      </p:sp>
      <p:sp>
        <p:nvSpPr>
          <p:cNvPr id="9" name="TextBox 8"/>
          <p:cNvSpPr txBox="1"/>
          <p:nvPr/>
        </p:nvSpPr>
        <p:spPr>
          <a:xfrm rot="19626099">
            <a:off x="1958716" y="1387082"/>
            <a:ext cx="1952165" cy="400110"/>
          </a:xfrm>
          <a:prstGeom prst="rect">
            <a:avLst/>
          </a:prstGeom>
          <a:noFill/>
        </p:spPr>
        <p:txBody>
          <a:bodyPr wrap="square" rtlCol="0">
            <a:spAutoFit/>
          </a:bodyPr>
          <a:lstStyle/>
          <a:p>
            <a:r>
              <a:rPr lang="en-US" sz="2000" i="1" dirty="0" err="1" smtClean="0"/>
              <a:t>underconfident</a:t>
            </a:r>
            <a:endParaRPr lang="en-US" sz="2000" i="1" dirty="0"/>
          </a:p>
        </p:txBody>
      </p:sp>
      <p:cxnSp>
        <p:nvCxnSpPr>
          <p:cNvPr id="11" name="Shape 389"/>
          <p:cNvCxnSpPr/>
          <p:nvPr/>
        </p:nvCxnSpPr>
        <p:spPr>
          <a:xfrm>
            <a:off x="2431093" y="5771760"/>
            <a:ext cx="502920" cy="0"/>
          </a:xfrm>
          <a:prstGeom prst="straightConnector1">
            <a:avLst/>
          </a:prstGeom>
          <a:noFill/>
          <a:ln w="38100" cap="flat" cmpd="sng">
            <a:solidFill>
              <a:srgbClr val="FF0000"/>
            </a:solidFill>
            <a:prstDash val="solid"/>
            <a:round/>
            <a:headEnd type="none" w="med" len="med"/>
            <a:tailEnd type="none" w="med" len="med"/>
          </a:ln>
        </p:spPr>
      </p:cxnSp>
      <p:cxnSp>
        <p:nvCxnSpPr>
          <p:cNvPr id="12" name="Shape 389"/>
          <p:cNvCxnSpPr/>
          <p:nvPr/>
        </p:nvCxnSpPr>
        <p:spPr>
          <a:xfrm>
            <a:off x="2423159" y="6115151"/>
            <a:ext cx="502920" cy="0"/>
          </a:xfrm>
          <a:prstGeom prst="straightConnector1">
            <a:avLst/>
          </a:prstGeom>
          <a:noFill/>
          <a:ln w="38100" cap="flat" cmpd="sng">
            <a:solidFill>
              <a:srgbClr val="9C5DE1"/>
            </a:solidFill>
            <a:prstDash val="solid"/>
            <a:round/>
            <a:headEnd type="none" w="med" len="med"/>
            <a:tailEnd type="none" w="med" len="med"/>
          </a:ln>
        </p:spPr>
      </p:cxnSp>
      <p:sp>
        <p:nvSpPr>
          <p:cNvPr id="13" name="TextBox 12"/>
          <p:cNvSpPr txBox="1"/>
          <p:nvPr/>
        </p:nvSpPr>
        <p:spPr>
          <a:xfrm>
            <a:off x="3064212" y="5550762"/>
            <a:ext cx="4229327" cy="369332"/>
          </a:xfrm>
          <a:prstGeom prst="rect">
            <a:avLst/>
          </a:prstGeom>
          <a:noFill/>
        </p:spPr>
        <p:txBody>
          <a:bodyPr wrap="square" rtlCol="0">
            <a:spAutoFit/>
          </a:bodyPr>
          <a:lstStyle/>
          <a:p>
            <a:r>
              <a:rPr lang="en-US" dirty="0" smtClean="0"/>
              <a:t>HREFv2 point probability</a:t>
            </a:r>
            <a:endParaRPr lang="en-US" dirty="0"/>
          </a:p>
        </p:txBody>
      </p:sp>
      <p:sp>
        <p:nvSpPr>
          <p:cNvPr id="14" name="TextBox 13"/>
          <p:cNvSpPr txBox="1"/>
          <p:nvPr/>
        </p:nvSpPr>
        <p:spPr>
          <a:xfrm>
            <a:off x="3064213" y="5920094"/>
            <a:ext cx="4229327" cy="369332"/>
          </a:xfrm>
          <a:prstGeom prst="rect">
            <a:avLst/>
          </a:prstGeom>
          <a:noFill/>
        </p:spPr>
        <p:txBody>
          <a:bodyPr wrap="square" rtlCol="0">
            <a:spAutoFit/>
          </a:bodyPr>
          <a:lstStyle/>
          <a:p>
            <a:r>
              <a:rPr lang="en-US" dirty="0" smtClean="0"/>
              <a:t>HREFv3 point probability</a:t>
            </a:r>
            <a:endParaRPr lang="en-US" dirty="0"/>
          </a:p>
        </p:txBody>
      </p:sp>
      <p:sp>
        <p:nvSpPr>
          <p:cNvPr id="16" name="Rectangle 15"/>
          <p:cNvSpPr/>
          <p:nvPr/>
        </p:nvSpPr>
        <p:spPr>
          <a:xfrm>
            <a:off x="1676400" y="5550762"/>
            <a:ext cx="5181600" cy="1231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990600" y="685800"/>
            <a:ext cx="5791200" cy="3581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hape 389"/>
          <p:cNvCxnSpPr/>
          <p:nvPr/>
        </p:nvCxnSpPr>
        <p:spPr>
          <a:xfrm>
            <a:off x="2423944" y="6512020"/>
            <a:ext cx="502920" cy="3106"/>
          </a:xfrm>
          <a:prstGeom prst="straightConnector1">
            <a:avLst/>
          </a:prstGeom>
          <a:noFill/>
          <a:ln w="38100" cap="flat" cmpd="sng">
            <a:solidFill>
              <a:schemeClr val="tx1"/>
            </a:solidFill>
            <a:prstDash val="solid"/>
            <a:round/>
            <a:headEnd type="none" w="med" len="med"/>
            <a:tailEnd type="none" w="med" len="med"/>
          </a:ln>
        </p:spPr>
      </p:cxnSp>
      <p:sp>
        <p:nvSpPr>
          <p:cNvPr id="22" name="TextBox 21"/>
          <p:cNvSpPr txBox="1"/>
          <p:nvPr/>
        </p:nvSpPr>
        <p:spPr>
          <a:xfrm>
            <a:off x="3056106" y="6289426"/>
            <a:ext cx="2422187" cy="369332"/>
          </a:xfrm>
          <a:prstGeom prst="rect">
            <a:avLst/>
          </a:prstGeom>
          <a:noFill/>
        </p:spPr>
        <p:txBody>
          <a:bodyPr wrap="square" rtlCol="0">
            <a:spAutoFit/>
          </a:bodyPr>
          <a:lstStyle/>
          <a:p>
            <a:r>
              <a:rPr lang="en-US" dirty="0" smtClean="0"/>
              <a:t>Perfect reliability line</a:t>
            </a:r>
            <a:endParaRPr lang="en-US" dirty="0"/>
          </a:p>
        </p:txBody>
      </p:sp>
    </p:spTree>
    <p:extLst>
      <p:ext uri="{BB962C8B-B14F-4D97-AF65-F5344CB8AC3E}">
        <p14:creationId xmlns:p14="http://schemas.microsoft.com/office/powerpoint/2010/main" val="3242549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16957</TotalTime>
  <Words>1953</Words>
  <Application>Microsoft Office PowerPoint</Application>
  <PresentationFormat>On-screen Show (4:3)</PresentationFormat>
  <Paragraphs>300</Paragraphs>
  <Slides>30</Slides>
  <Notes>8</Notes>
  <HiddenSlides>3</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HREF upgrade plans for the next year</vt:lpstr>
      <vt:lpstr>Outline</vt:lpstr>
      <vt:lpstr>High Resolution Ensemble Forecast  (in operational HREFv2 form)</vt:lpstr>
      <vt:lpstr>PowerPoint Presentation</vt:lpstr>
      <vt:lpstr>PowerPoint Presentation</vt:lpstr>
      <vt:lpstr>Plans for HREFv3</vt:lpstr>
      <vt:lpstr>PowerPoint Presentation</vt:lpstr>
      <vt:lpstr>PowerPoint Presentation</vt:lpstr>
      <vt:lpstr>PowerPoint Presentation</vt:lpstr>
      <vt:lpstr>PowerPoint Presentation</vt:lpstr>
      <vt:lpstr>PowerPoint Presentation</vt:lpstr>
      <vt:lpstr>Another possible new product – a “general thunder” field</vt:lpstr>
      <vt:lpstr>PowerPoint Presentation</vt:lpstr>
      <vt:lpstr>HREF probabilities</vt:lpstr>
      <vt:lpstr>Neighborhood maximum probabilities</vt:lpstr>
      <vt:lpstr>PowerPoint Presentation</vt:lpstr>
      <vt:lpstr>PowerPoint Presentation</vt:lpstr>
      <vt:lpstr>How widely to use EAS probabilities?</vt:lpstr>
      <vt:lpstr>PowerPoint Presentation</vt:lpstr>
      <vt:lpstr>Local probability matched (LPM) means</vt:lpstr>
      <vt:lpstr>PowerPoint Presentation</vt:lpstr>
      <vt:lpstr>PowerPoint Presentation</vt:lpstr>
      <vt:lpstr>PowerPoint Presentation</vt:lpstr>
      <vt:lpstr>PowerPoint Presentation</vt:lpstr>
      <vt:lpstr>PowerPoint Presentation</vt:lpstr>
      <vt:lpstr>HREFv3 status and implementation plan</vt:lpstr>
      <vt:lpstr>HREFv3 status and implementation plan</vt:lpstr>
      <vt:lpstr>PowerPoint Presentation</vt:lpstr>
      <vt:lpstr>Future plans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E. Pyle</dc:creator>
  <cp:lastModifiedBy>Mary L. Hart</cp:lastModifiedBy>
  <cp:revision>264</cp:revision>
  <cp:lastPrinted>2019-09-23T16:14:10Z</cp:lastPrinted>
  <dcterms:created xsi:type="dcterms:W3CDTF">2018-07-30T17:04:08Z</dcterms:created>
  <dcterms:modified xsi:type="dcterms:W3CDTF">2019-09-26T13:54:55Z</dcterms:modified>
</cp:coreProperties>
</file>