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61" r:id="rId3"/>
    <p:sldId id="260" r:id="rId4"/>
    <p:sldId id="262" r:id="rId5"/>
    <p:sldId id="271" r:id="rId6"/>
    <p:sldId id="263" r:id="rId7"/>
    <p:sldId id="273" r:id="rId8"/>
    <p:sldId id="272" r:id="rId9"/>
    <p:sldId id="264" r:id="rId10"/>
    <p:sldId id="267" r:id="rId11"/>
    <p:sldId id="265" r:id="rId12"/>
    <p:sldId id="268" r:id="rId13"/>
    <p:sldId id="266" r:id="rId14"/>
    <p:sldId id="274" r:id="rId15"/>
    <p:sldId id="275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D846-8A4C-4651-842B-717B35726F2E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71B20-9278-4D9A-BFC7-B19A0CE6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9EBC-8FCF-42E9-9EBE-9A7C0525A488}" type="datetime1">
              <a:rPr lang="en-US" smtClean="0"/>
              <a:t>10/6/2011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CEAF-F467-42B8-8464-FF8126BDCE26}" type="datetime1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211E-2773-4116-AB57-DD407E0BA87A}" type="datetime1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357-1243-495D-B18B-9C49654D0000}" type="datetime1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58D9-CAF5-4FE7-9832-DFEC57CFA97A}" type="datetime1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E83-0127-4E63-9AFC-90D368BA786E}" type="datetime1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9DB-5372-4CA6-9D7C-703605DBBD75}" type="datetime1">
              <a:rPr lang="en-US" smtClean="0"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EFB6-0BD9-4E37-B6BB-F2B7CBC493BC}" type="datetime1">
              <a:rPr lang="en-US" smtClean="0"/>
              <a:t>10/6/2011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7017-AE70-4F0D-ADFF-1E33B28FD23B}" type="datetime1">
              <a:rPr lang="en-US" smtClean="0"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A8A9-0771-4088-875C-DB51034100F2}" type="datetime1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034078-16E3-427C-B693-A2E923063C2E}" type="datetime1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1580ED-EAE0-4706-9F4A-8BAF2A0F8E69}" type="datetime1">
              <a:rPr lang="en-US" smtClean="0"/>
              <a:t>10/6/2011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92E4EE-E82A-4125-8304-0FB7CA4E14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Convective Detrainment Experiments with HWRF:  A NEST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Aligo</a:t>
            </a:r>
            <a:r>
              <a:rPr lang="en-US" dirty="0" smtClean="0"/>
              <a:t>, Brad Ferrier and Young Kwon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495300"/>
            <a:ext cx="4663440" cy="5829300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181600" y="838200"/>
            <a:ext cx="3657600" cy="5257800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Less heating</a:t>
            </a:r>
          </a:p>
          <a:p>
            <a:r>
              <a:rPr lang="en-US" sz="2600" dirty="0" smtClean="0"/>
              <a:t>More ice deposition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Cloud water evaporation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Equivalent to amount of detrained cloud water</a:t>
            </a:r>
          </a:p>
          <a:p>
            <a:r>
              <a:rPr lang="en-US" sz="2600" dirty="0" smtClean="0"/>
              <a:t>More rain evaporation</a:t>
            </a:r>
          </a:p>
          <a:p>
            <a:r>
              <a:rPr lang="en-US" sz="2600" dirty="0" smtClean="0"/>
              <a:t>More melting ice</a:t>
            </a:r>
          </a:p>
          <a:p>
            <a:r>
              <a:rPr lang="en-US" sz="2600" dirty="0" smtClean="0"/>
              <a:t>Less rain freezing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5240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 err="1" smtClean="0"/>
              <a:t>ncloud</a:t>
            </a:r>
            <a:r>
              <a:rPr lang="en-US" sz="2800" dirty="0" smtClean="0"/>
              <a:t>=1: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5823"/>
            <a:ext cx="22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2011083106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31242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573751"/>
            <a:ext cx="3657600" cy="5486400"/>
          </a:xfrm>
        </p:spPr>
        <p:txBody>
          <a:bodyPr/>
          <a:lstStyle/>
          <a:p>
            <a:r>
              <a:rPr lang="en-US" dirty="0" smtClean="0"/>
              <a:t>Cloud water condensation in eye wall of nearly 70 mm 3h</a:t>
            </a:r>
            <a:r>
              <a:rPr lang="en-US" baseline="30000" dirty="0" smtClean="0"/>
              <a:t>-1</a:t>
            </a:r>
            <a:r>
              <a:rPr lang="en-US" dirty="0" smtClean="0"/>
              <a:t> on average</a:t>
            </a:r>
          </a:p>
          <a:p>
            <a:r>
              <a:rPr lang="en-US" dirty="0" smtClean="0"/>
              <a:t>No cloud water evaporation in </a:t>
            </a:r>
            <a:r>
              <a:rPr lang="en-US" dirty="0" err="1" smtClean="0"/>
              <a:t>ncloud</a:t>
            </a:r>
            <a:r>
              <a:rPr lang="en-US" dirty="0" smtClean="0"/>
              <a:t>=0 runs</a:t>
            </a:r>
          </a:p>
          <a:p>
            <a:r>
              <a:rPr lang="en-US" dirty="0" smtClean="0"/>
              <a:t>Cloud water evaporation in rain bands and outside of eye wall with </a:t>
            </a:r>
            <a:r>
              <a:rPr lang="en-US" dirty="0" err="1" smtClean="0"/>
              <a:t>ncloud</a:t>
            </a:r>
            <a:r>
              <a:rPr lang="en-US" dirty="0" smtClean="0"/>
              <a:t>=1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1938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Averaged from f00-f126 except f00-f90 in Irene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7861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37231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495300"/>
            <a:ext cx="4663440" cy="5829300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181600" y="838200"/>
            <a:ext cx="3657600" cy="5257800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FFFF00"/>
                </a:solidFill>
              </a:rPr>
              <a:t>Less heating</a:t>
            </a:r>
          </a:p>
          <a:p>
            <a:r>
              <a:rPr lang="en-US" sz="2600" dirty="0" smtClean="0"/>
              <a:t>More ice deposition</a:t>
            </a:r>
          </a:p>
          <a:p>
            <a:r>
              <a:rPr lang="en-US" sz="2600" dirty="0" smtClean="0"/>
              <a:t>Cloud water evaporation</a:t>
            </a:r>
          </a:p>
          <a:p>
            <a:pPr lvl="1"/>
            <a:r>
              <a:rPr lang="en-US" dirty="0" smtClean="0"/>
              <a:t>Equivalent to amount of detrained cloud water</a:t>
            </a:r>
          </a:p>
          <a:p>
            <a:r>
              <a:rPr lang="en-US" sz="2600" dirty="0" smtClean="0"/>
              <a:t>More rain evaporation</a:t>
            </a:r>
          </a:p>
          <a:p>
            <a:r>
              <a:rPr lang="en-US" sz="2600" dirty="0" smtClean="0"/>
              <a:t>More melting ice</a:t>
            </a:r>
          </a:p>
          <a:p>
            <a:r>
              <a:rPr lang="en-US" sz="2600" dirty="0" smtClean="0"/>
              <a:t>Less rain freezing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5240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 err="1" smtClean="0"/>
              <a:t>ncloud</a:t>
            </a:r>
            <a:r>
              <a:rPr lang="en-US" sz="2800" dirty="0" smtClean="0"/>
              <a:t>=1: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5823"/>
            <a:ext cx="22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2011083106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47800" y="1219200"/>
            <a:ext cx="533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/>
          <a:lstStyle/>
          <a:p>
            <a:r>
              <a:rPr lang="en-US" dirty="0" smtClean="0"/>
              <a:t>Strongest heating in eye wall of 8-16 K s </a:t>
            </a:r>
            <a:r>
              <a:rPr lang="en-US" baseline="30000" dirty="0" smtClean="0"/>
              <a:t>-1 </a:t>
            </a:r>
            <a:r>
              <a:rPr lang="en-US" dirty="0" smtClean="0"/>
              <a:t>on average </a:t>
            </a:r>
          </a:p>
          <a:p>
            <a:r>
              <a:rPr lang="en-US" dirty="0" smtClean="0"/>
              <a:t>No cooling in </a:t>
            </a:r>
            <a:r>
              <a:rPr lang="en-US" dirty="0" err="1" smtClean="0"/>
              <a:t>ncloud</a:t>
            </a:r>
            <a:r>
              <a:rPr lang="en-US" dirty="0" smtClean="0"/>
              <a:t>=0</a:t>
            </a:r>
            <a:endParaRPr lang="en-US" dirty="0" smtClean="0"/>
          </a:p>
          <a:p>
            <a:r>
              <a:rPr lang="en-US" dirty="0" smtClean="0"/>
              <a:t>Cooling outside of eye wall of 0.25-0.5 K s</a:t>
            </a:r>
            <a:r>
              <a:rPr lang="en-US" baseline="30000" dirty="0" smtClean="0"/>
              <a:t>-1</a:t>
            </a:r>
            <a:r>
              <a:rPr lang="en-US" dirty="0" smtClean="0"/>
              <a:t> in </a:t>
            </a:r>
            <a:r>
              <a:rPr lang="en-US" dirty="0" err="1" smtClean="0"/>
              <a:t>ncloud</a:t>
            </a:r>
            <a:r>
              <a:rPr lang="en-US" dirty="0" smtClean="0"/>
              <a:t>=1 </a:t>
            </a:r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1938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Averaged from f00-f126 except f00-f90 in Irene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27016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762000"/>
            <a:ext cx="3657600" cy="5715000"/>
          </a:xfrm>
        </p:spPr>
        <p:txBody>
          <a:bodyPr/>
          <a:lstStyle/>
          <a:p>
            <a:r>
              <a:rPr lang="en-US" dirty="0" smtClean="0"/>
              <a:t>Tighter eye with Katia</a:t>
            </a:r>
          </a:p>
          <a:p>
            <a:r>
              <a:rPr lang="en-US" dirty="0" smtClean="0"/>
              <a:t>In all cases, strongest upward ascent occurred in concert with heaviest grid-scale rainfall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1938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Averaged from f00-f126 except f00-f90 in Irene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7861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32801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Area of upward ascent displaced farther away from the eye compared to upward ascent in the lower troposphere</a:t>
            </a:r>
          </a:p>
          <a:p>
            <a:r>
              <a:rPr lang="en-US" dirty="0" smtClean="0"/>
              <a:t>Peak upward ascent on eastern side, where peak convective rain occurred</a:t>
            </a:r>
          </a:p>
          <a:p>
            <a:r>
              <a:rPr lang="en-US" dirty="0"/>
              <a:t>Does </a:t>
            </a:r>
            <a:r>
              <a:rPr lang="en-US" dirty="0" smtClean="0"/>
              <a:t>the lower-level </a:t>
            </a:r>
            <a:r>
              <a:rPr lang="en-US" dirty="0"/>
              <a:t>averaged ascent drive </a:t>
            </a:r>
            <a:r>
              <a:rPr lang="en-US" dirty="0" smtClean="0"/>
              <a:t>the liquid-phase </a:t>
            </a:r>
            <a:r>
              <a:rPr lang="en-US" dirty="0"/>
              <a:t>microphysics, while </a:t>
            </a:r>
            <a:r>
              <a:rPr lang="en-US" dirty="0" smtClean="0"/>
              <a:t>the upper-level </a:t>
            </a:r>
            <a:r>
              <a:rPr lang="en-US" dirty="0"/>
              <a:t>ascent </a:t>
            </a:r>
            <a:r>
              <a:rPr lang="en-US" dirty="0" smtClean="0"/>
              <a:t>drive the ice-phase physics?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1938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Averaged from f00-f126 except f00-f90 in Irene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7591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353943"/>
            <a:ext cx="3657600" cy="5715000"/>
          </a:xfrm>
        </p:spPr>
        <p:txBody>
          <a:bodyPr/>
          <a:lstStyle/>
          <a:p>
            <a:r>
              <a:rPr lang="en-US" dirty="0" smtClean="0"/>
              <a:t>In nest:</a:t>
            </a:r>
          </a:p>
          <a:p>
            <a:pPr lvl="1"/>
            <a:r>
              <a:rPr lang="en-US" dirty="0" smtClean="0"/>
              <a:t>Lower PW values in in and near eye wall in all cases in </a:t>
            </a:r>
            <a:r>
              <a:rPr lang="en-US" dirty="0" err="1" smtClean="0"/>
              <a:t>ncloud</a:t>
            </a:r>
            <a:r>
              <a:rPr lang="en-US" dirty="0" smtClean="0"/>
              <a:t>=1</a:t>
            </a:r>
            <a:endParaRPr lang="en-US" dirty="0"/>
          </a:p>
          <a:p>
            <a:pPr lvl="1"/>
            <a:r>
              <a:rPr lang="en-US" dirty="0" smtClean="0"/>
              <a:t>Progressively higher PW values farther away from system in </a:t>
            </a:r>
            <a:r>
              <a:rPr lang="en-US" dirty="0" err="1" smtClean="0"/>
              <a:t>ncloud</a:t>
            </a:r>
            <a:r>
              <a:rPr lang="en-US" dirty="0" smtClean="0"/>
              <a:t>=1</a:t>
            </a:r>
            <a:endParaRPr lang="en-US" dirty="0"/>
          </a:p>
          <a:p>
            <a:pPr lvl="2"/>
            <a:r>
              <a:rPr lang="en-US" dirty="0" smtClean="0"/>
              <a:t>Not seen in Irene</a:t>
            </a:r>
          </a:p>
          <a:p>
            <a:r>
              <a:rPr lang="en-US" dirty="0" smtClean="0"/>
              <a:t>In parent:</a:t>
            </a:r>
          </a:p>
          <a:p>
            <a:pPr lvl="1"/>
            <a:r>
              <a:rPr lang="en-US" dirty="0" smtClean="0"/>
              <a:t>A trend of higher PW values in </a:t>
            </a:r>
            <a:r>
              <a:rPr lang="en-US" dirty="0" err="1" smtClean="0"/>
              <a:t>ncloud</a:t>
            </a:r>
            <a:r>
              <a:rPr lang="en-US" dirty="0" smtClean="0"/>
              <a:t>=1 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51938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Averaged from f00-f126 except f00-f90 in Irene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9394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18170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Heaviest grid-scale rainfall confined to eye wall region</a:t>
            </a:r>
          </a:p>
          <a:p>
            <a:r>
              <a:rPr lang="en-US" dirty="0" smtClean="0"/>
              <a:t>Convective rainfall associated with rain bands and outside of eye wall region</a:t>
            </a:r>
          </a:p>
          <a:p>
            <a:r>
              <a:rPr lang="en-US" dirty="0" smtClean="0"/>
              <a:t>More convective rainfall in nest in </a:t>
            </a:r>
            <a:r>
              <a:rPr lang="en-US" dirty="0" err="1" smtClean="0"/>
              <a:t>ncloud</a:t>
            </a:r>
            <a:r>
              <a:rPr lang="en-US" dirty="0" smtClean="0"/>
              <a:t>=0, not surprisingly</a:t>
            </a:r>
          </a:p>
          <a:p>
            <a:r>
              <a:rPr lang="en-US" dirty="0" smtClean="0"/>
              <a:t>Microphysics heating and condensation concentrated around eye wall</a:t>
            </a:r>
          </a:p>
          <a:p>
            <a:r>
              <a:rPr lang="en-US" dirty="0" smtClean="0"/>
              <a:t>Cloud water evaporation and cooling in rain bands and outside of eye wall in </a:t>
            </a:r>
            <a:r>
              <a:rPr lang="en-US" dirty="0" err="1" smtClean="0"/>
              <a:t>ncloud</a:t>
            </a:r>
            <a:r>
              <a:rPr lang="en-US" dirty="0" smtClean="0"/>
              <a:t>=1</a:t>
            </a:r>
          </a:p>
          <a:p>
            <a:r>
              <a:rPr lang="en-US" dirty="0" smtClean="0"/>
              <a:t>Overall larger</a:t>
            </a:r>
            <a:r>
              <a:rPr lang="en-US" dirty="0" smtClean="0"/>
              <a:t> </a:t>
            </a:r>
            <a:r>
              <a:rPr lang="en-US" dirty="0" smtClean="0"/>
              <a:t>PW </a:t>
            </a:r>
            <a:r>
              <a:rPr lang="en-US" dirty="0" smtClean="0"/>
              <a:t>outside hurricane environment</a:t>
            </a:r>
            <a:r>
              <a:rPr lang="en-US" dirty="0" smtClean="0"/>
              <a:t> in parent</a:t>
            </a:r>
            <a:r>
              <a:rPr lang="en-US" dirty="0" smtClean="0"/>
              <a:t> with</a:t>
            </a:r>
            <a:r>
              <a:rPr lang="en-US" dirty="0" smtClean="0"/>
              <a:t> </a:t>
            </a:r>
            <a:r>
              <a:rPr lang="en-US" dirty="0" err="1" smtClean="0"/>
              <a:t>ncloud</a:t>
            </a:r>
            <a:r>
              <a:rPr lang="en-US" dirty="0" smtClean="0"/>
              <a:t>=1</a:t>
            </a:r>
          </a:p>
          <a:p>
            <a:pPr lvl="1"/>
            <a:r>
              <a:rPr lang="en-US" dirty="0" smtClean="0"/>
              <a:t>Similar in nest except </a:t>
            </a:r>
            <a:r>
              <a:rPr lang="en-US" smtClean="0"/>
              <a:t>for Irene</a:t>
            </a:r>
            <a:endParaRPr lang="en-US" dirty="0" smtClean="0"/>
          </a:p>
          <a:p>
            <a:r>
              <a:rPr lang="en-US" dirty="0" smtClean="0"/>
              <a:t>Smaller PW along hurricane track in parent noticeable only in Irene with </a:t>
            </a:r>
            <a:r>
              <a:rPr lang="en-US" dirty="0" err="1" smtClean="0"/>
              <a:t>ncloud</a:t>
            </a:r>
            <a:r>
              <a:rPr lang="en-US" dirty="0" smtClean="0"/>
              <a:t>=1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914401"/>
            <a:ext cx="3048000" cy="5105399"/>
          </a:xfrm>
        </p:spPr>
        <p:txBody>
          <a:bodyPr/>
          <a:lstStyle/>
          <a:p>
            <a:r>
              <a:rPr lang="en-US" dirty="0" smtClean="0"/>
              <a:t>More drying and warming with </a:t>
            </a:r>
            <a:r>
              <a:rPr lang="en-US" dirty="0" err="1" smtClean="0"/>
              <a:t>ncloud</a:t>
            </a:r>
            <a:r>
              <a:rPr lang="en-US" dirty="0" smtClean="0"/>
              <a:t>=1 </a:t>
            </a:r>
          </a:p>
          <a:p>
            <a:r>
              <a:rPr lang="en-US" dirty="0" smtClean="0"/>
              <a:t>Same patterns in two other cases evaluated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152400"/>
            <a:ext cx="2371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KATIA 2011083106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0"/>
          <a:stretch/>
        </p:blipFill>
        <p:spPr>
          <a:xfrm>
            <a:off x="304800" y="566753"/>
            <a:ext cx="5554980" cy="5568867"/>
          </a:xfrm>
        </p:spPr>
      </p:pic>
    </p:spTree>
    <p:extLst>
      <p:ext uri="{BB962C8B-B14F-4D97-AF65-F5344CB8AC3E}">
        <p14:creationId xmlns:p14="http://schemas.microsoft.com/office/powerpoint/2010/main" val="12068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/>
          <a:lstStyle/>
          <a:p>
            <a:r>
              <a:rPr lang="en-US" dirty="0" smtClean="0"/>
              <a:t>25 times more grid-scale than convective rainfall</a:t>
            </a:r>
          </a:p>
          <a:p>
            <a:r>
              <a:rPr lang="en-US" dirty="0" smtClean="0"/>
              <a:t>Heaviest grid-scale rainfall in eye wall region</a:t>
            </a:r>
          </a:p>
          <a:p>
            <a:r>
              <a:rPr lang="en-US" dirty="0" smtClean="0"/>
              <a:t>Up to 1” more convective rainfall with </a:t>
            </a:r>
            <a:r>
              <a:rPr lang="en-US" dirty="0" err="1" smtClean="0"/>
              <a:t>ncloud</a:t>
            </a:r>
            <a:r>
              <a:rPr lang="en-US" dirty="0" smtClean="0"/>
              <a:t>=0 </a:t>
            </a:r>
          </a:p>
          <a:p>
            <a:r>
              <a:rPr lang="en-US" dirty="0" smtClean="0"/>
              <a:t>4-8” less grid-scale rainfall in eye wall region with </a:t>
            </a:r>
            <a:r>
              <a:rPr lang="en-US" dirty="0" err="1" smtClean="0"/>
              <a:t>ncloud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52400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IRENE 2011082518 </a:t>
            </a:r>
            <a:r>
              <a:rPr lang="en-US" dirty="0" smtClean="0">
                <a:solidFill>
                  <a:srgbClr val="FFFF00"/>
                </a:solidFill>
              </a:rPr>
              <a:t>f00-f90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5775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4141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/>
          <a:lstStyle/>
          <a:p>
            <a:r>
              <a:rPr lang="en-US" dirty="0" smtClean="0"/>
              <a:t>1-2” more convective rainfall with </a:t>
            </a:r>
            <a:r>
              <a:rPr lang="en-US" dirty="0" err="1" smtClean="0"/>
              <a:t>ncloud</a:t>
            </a:r>
            <a:r>
              <a:rPr lang="en-US" dirty="0" smtClean="0"/>
              <a:t>=0 </a:t>
            </a:r>
          </a:p>
          <a:p>
            <a:r>
              <a:rPr lang="en-US" dirty="0" smtClean="0"/>
              <a:t>Heaviest convective rainfall outside of eye wall region</a:t>
            </a:r>
          </a:p>
          <a:p>
            <a:r>
              <a:rPr lang="en-US" dirty="0" smtClean="0"/>
              <a:t>4-8” more grid-scale rainfall in eye wall with </a:t>
            </a:r>
            <a:r>
              <a:rPr lang="en-US" dirty="0" err="1" smtClean="0"/>
              <a:t>ncloud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8” less grid-scale rain due to northward displacement of peak rain in eye wall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52400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2011083100 </a:t>
            </a:r>
            <a:r>
              <a:rPr lang="en-US" dirty="0" smtClean="0">
                <a:solidFill>
                  <a:srgbClr val="FFFF00"/>
                </a:solidFill>
              </a:rPr>
              <a:t>f00-f126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6332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9411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6332"/>
            <a:ext cx="4732020" cy="59150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/>
          <a:lstStyle/>
          <a:p>
            <a:r>
              <a:rPr lang="en-US" dirty="0" smtClean="0"/>
              <a:t>1-2” more convective rainfall with </a:t>
            </a:r>
            <a:r>
              <a:rPr lang="en-US" dirty="0" err="1" smtClean="0"/>
              <a:t>ncloud</a:t>
            </a:r>
            <a:r>
              <a:rPr lang="en-US" dirty="0" smtClean="0"/>
              <a:t>=0 </a:t>
            </a:r>
          </a:p>
          <a:p>
            <a:r>
              <a:rPr lang="en-US" dirty="0" smtClean="0"/>
              <a:t>Heaviest convective rainfall outside of eye wall region</a:t>
            </a:r>
          </a:p>
          <a:p>
            <a:r>
              <a:rPr lang="en-US" dirty="0" smtClean="0"/>
              <a:t>4-8” more grid-scale rainfall in eye wall with </a:t>
            </a:r>
            <a:r>
              <a:rPr lang="en-US" dirty="0" err="1" smtClean="0"/>
              <a:t>ncloud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8” less grid-scale rain due to northward displacement of peak rain in eye wall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52400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2011083100 </a:t>
            </a:r>
            <a:r>
              <a:rPr lang="en-US" dirty="0" smtClean="0">
                <a:solidFill>
                  <a:srgbClr val="FFFF00"/>
                </a:solidFill>
              </a:rPr>
              <a:t>f00-f126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81400" y="5181600"/>
            <a:ext cx="22098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 to 4” more convective rainfall in </a:t>
            </a:r>
            <a:r>
              <a:rPr lang="en-US" dirty="0" err="1" smtClean="0"/>
              <a:t>ncloud</a:t>
            </a:r>
            <a:r>
              <a:rPr lang="en-US" dirty="0" smtClean="0"/>
              <a:t>=0 runs</a:t>
            </a:r>
          </a:p>
          <a:p>
            <a:r>
              <a:rPr lang="en-US" dirty="0" smtClean="0"/>
              <a:t>4-8” more grid-scale rainfall with </a:t>
            </a:r>
            <a:r>
              <a:rPr lang="en-US" dirty="0" err="1" smtClean="0"/>
              <a:t>ncloud</a:t>
            </a:r>
            <a:r>
              <a:rPr lang="en-US" dirty="0" smtClean="0"/>
              <a:t>=0 in eye wall region</a:t>
            </a:r>
          </a:p>
          <a:p>
            <a:pPr lvl="1"/>
            <a:r>
              <a:rPr lang="en-US" dirty="0" smtClean="0"/>
              <a:t>8” less grid-scale rain due to southward displacement of peak rain</a:t>
            </a:r>
          </a:p>
          <a:p>
            <a:pPr lvl="1"/>
            <a:r>
              <a:rPr lang="en-US" dirty="0" smtClean="0"/>
              <a:t>8” less grid-scale rain where convective rain is located</a:t>
            </a:r>
          </a:p>
          <a:p>
            <a:r>
              <a:rPr lang="en-US" dirty="0" smtClean="0"/>
              <a:t>Results from Katia are different from Irene in eye wall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52400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2011083106 </a:t>
            </a:r>
            <a:r>
              <a:rPr lang="en-US" dirty="0" smtClean="0">
                <a:solidFill>
                  <a:srgbClr val="FFFF00"/>
                </a:solidFill>
              </a:rPr>
              <a:t>f00-f126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732020" cy="5915025"/>
          </a:xfrm>
        </p:spPr>
      </p:pic>
    </p:spTree>
    <p:extLst>
      <p:ext uri="{BB962C8B-B14F-4D97-AF65-F5344CB8AC3E}">
        <p14:creationId xmlns:p14="http://schemas.microsoft.com/office/powerpoint/2010/main" val="15931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732020" cy="59150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 to 4” more convective rainfall in </a:t>
            </a:r>
            <a:r>
              <a:rPr lang="en-US" dirty="0" err="1" smtClean="0"/>
              <a:t>ncloud</a:t>
            </a:r>
            <a:r>
              <a:rPr lang="en-US" dirty="0" smtClean="0"/>
              <a:t>=0 runs</a:t>
            </a:r>
          </a:p>
          <a:p>
            <a:r>
              <a:rPr lang="en-US" dirty="0" smtClean="0"/>
              <a:t>4-8” more grid-scale rainfall with </a:t>
            </a:r>
            <a:r>
              <a:rPr lang="en-US" dirty="0" err="1" smtClean="0"/>
              <a:t>ncloud</a:t>
            </a:r>
            <a:r>
              <a:rPr lang="en-US" dirty="0" smtClean="0"/>
              <a:t>=0 in eye wall region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8” less grid-scale rain due to northward displacement of peak rain</a:t>
            </a:r>
          </a:p>
          <a:p>
            <a:pPr lvl="1"/>
            <a:r>
              <a:rPr lang="en-US" dirty="0" smtClean="0"/>
              <a:t>8” less grid-scale rain where convective rain is located</a:t>
            </a:r>
          </a:p>
          <a:p>
            <a:r>
              <a:rPr lang="en-US" dirty="0" smtClean="0"/>
              <a:t>Results from Katia are different from Irene in eye wall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52400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2011083106 </a:t>
            </a:r>
            <a:r>
              <a:rPr lang="en-US" dirty="0" smtClean="0">
                <a:solidFill>
                  <a:srgbClr val="FFFF00"/>
                </a:solidFill>
              </a:rPr>
              <a:t>f00-f126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81400" y="3429000"/>
            <a:ext cx="2514600" cy="1752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0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732020" cy="59150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657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 to 4” more convective rainfall in </a:t>
            </a:r>
            <a:r>
              <a:rPr lang="en-US" dirty="0" err="1" smtClean="0"/>
              <a:t>ncloud</a:t>
            </a:r>
            <a:r>
              <a:rPr lang="en-US" dirty="0" smtClean="0"/>
              <a:t>=0 runs</a:t>
            </a:r>
          </a:p>
          <a:p>
            <a:r>
              <a:rPr lang="en-US" dirty="0" smtClean="0"/>
              <a:t>4-8” more grid-scale rainfall with </a:t>
            </a:r>
            <a:r>
              <a:rPr lang="en-US" dirty="0" err="1" smtClean="0"/>
              <a:t>ncloud</a:t>
            </a:r>
            <a:r>
              <a:rPr lang="en-US" dirty="0" smtClean="0"/>
              <a:t>=0 in eye wall region</a:t>
            </a:r>
          </a:p>
          <a:p>
            <a:pPr lvl="1"/>
            <a:r>
              <a:rPr lang="en-US" dirty="0" smtClean="0"/>
              <a:t>8” less grid-scale rain due to southward displacement of peak rain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8” less grid-scale rain where convective rain is located</a:t>
            </a:r>
          </a:p>
          <a:p>
            <a:r>
              <a:rPr lang="en-US" dirty="0" smtClean="0"/>
              <a:t>Results from Katia are different from Irene in eye wall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52400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2011083106 </a:t>
            </a:r>
            <a:r>
              <a:rPr lang="en-US" dirty="0" smtClean="0">
                <a:solidFill>
                  <a:srgbClr val="FFFF00"/>
                </a:solidFill>
              </a:rPr>
              <a:t>f00-f126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4267200"/>
            <a:ext cx="2286000" cy="1143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722967" y="3071812"/>
            <a:ext cx="533400" cy="685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5181600" y="838200"/>
            <a:ext cx="3657600" cy="5257800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Less heating</a:t>
            </a:r>
          </a:p>
          <a:p>
            <a:r>
              <a:rPr lang="en-US" sz="2600" dirty="0" smtClean="0"/>
              <a:t>More ice deposition</a:t>
            </a:r>
          </a:p>
          <a:p>
            <a:r>
              <a:rPr lang="en-US" sz="2600" dirty="0" smtClean="0"/>
              <a:t>Cloud water evaporation</a:t>
            </a:r>
          </a:p>
          <a:p>
            <a:pPr lvl="1"/>
            <a:r>
              <a:rPr lang="en-US" dirty="0" smtClean="0"/>
              <a:t>Equivalent to amount of detrained cloud water</a:t>
            </a:r>
          </a:p>
          <a:p>
            <a:r>
              <a:rPr lang="en-US" sz="2600" dirty="0" smtClean="0"/>
              <a:t>More rain evaporation</a:t>
            </a:r>
          </a:p>
          <a:p>
            <a:r>
              <a:rPr lang="en-US" sz="2600" dirty="0" smtClean="0"/>
              <a:t>More melting ice</a:t>
            </a:r>
          </a:p>
          <a:p>
            <a:r>
              <a:rPr lang="en-US" sz="2600" dirty="0" smtClean="0"/>
              <a:t>Less rain freezing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5240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 err="1" smtClean="0"/>
              <a:t>ncloud</a:t>
            </a:r>
            <a:r>
              <a:rPr lang="en-US" sz="2800" dirty="0" smtClean="0"/>
              <a:t>=1: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5823"/>
            <a:ext cx="22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2011083106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4EE-E82A-4125-8304-0FB7CA4E1440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495300"/>
            <a:ext cx="4663440" cy="5829300"/>
          </a:xfrm>
        </p:spPr>
      </p:pic>
    </p:spTree>
    <p:extLst>
      <p:ext uri="{BB962C8B-B14F-4D97-AF65-F5344CB8AC3E}">
        <p14:creationId xmlns:p14="http://schemas.microsoft.com/office/powerpoint/2010/main" val="11940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1168</TotalTime>
  <Words>720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 Convective Detrainment Experiments with HWRF:  A NEST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Convective Detrainment Experiments with HWRF and GFDL</dc:title>
  <dc:creator>Eric A. Aligo</dc:creator>
  <cp:lastModifiedBy>Eric</cp:lastModifiedBy>
  <cp:revision>47</cp:revision>
  <dcterms:created xsi:type="dcterms:W3CDTF">2011-09-26T17:15:17Z</dcterms:created>
  <dcterms:modified xsi:type="dcterms:W3CDTF">2011-10-07T03:26:39Z</dcterms:modified>
</cp:coreProperties>
</file>