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9" r:id="rId4"/>
    <p:sldId id="275" r:id="rId5"/>
    <p:sldId id="276" r:id="rId6"/>
    <p:sldId id="277" r:id="rId7"/>
    <p:sldId id="278" r:id="rId8"/>
    <p:sldId id="280" r:id="rId9"/>
    <p:sldId id="281" r:id="rId10"/>
    <p:sldId id="282" r:id="rId11"/>
    <p:sldId id="292" r:id="rId12"/>
    <p:sldId id="288" r:id="rId13"/>
    <p:sldId id="289" r:id="rId14"/>
    <p:sldId id="290" r:id="rId15"/>
    <p:sldId id="284" r:id="rId16"/>
    <p:sldId id="283" r:id="rId17"/>
    <p:sldId id="285" r:id="rId18"/>
    <p:sldId id="286" r:id="rId19"/>
    <p:sldId id="256" r:id="rId20"/>
    <p:sldId id="287" r:id="rId21"/>
    <p:sldId id="257" r:id="rId22"/>
    <p:sldId id="258" r:id="rId23"/>
    <p:sldId id="267" r:id="rId24"/>
    <p:sldId id="268" r:id="rId25"/>
    <p:sldId id="261" r:id="rId26"/>
    <p:sldId id="265" r:id="rId27"/>
    <p:sldId id="262" r:id="rId28"/>
    <p:sldId id="263" r:id="rId29"/>
    <p:sldId id="264" r:id="rId30"/>
    <p:sldId id="266" r:id="rId31"/>
    <p:sldId id="273" r:id="rId32"/>
    <p:sldId id="274" r:id="rId33"/>
    <p:sldId id="291" r:id="rId34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411097949039663E-2"/>
          <c:y val="1.6404622809245626E-2"/>
          <c:w val="0.94758884869121052"/>
          <c:h val="0.7931567462113212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Sheet1!$A$1:$A$29</c:f>
              <c:strCache>
                <c:ptCount val="29"/>
                <c:pt idx="0">
                  <c:v>2012/14l/N32</c:v>
                </c:pt>
                <c:pt idx="1">
                  <c:v>2012/13l/N16</c:v>
                </c:pt>
                <c:pt idx="2">
                  <c:v>2012/18l/N14</c:v>
                </c:pt>
                <c:pt idx="3">
                  <c:v>2011/17l/N41</c:v>
                </c:pt>
                <c:pt idx="4">
                  <c:v>2014/03l/N6</c:v>
                </c:pt>
                <c:pt idx="5">
                  <c:v>2011/15l/N1</c:v>
                </c:pt>
                <c:pt idx="6">
                  <c:v>2013/10l/N2</c:v>
                </c:pt>
                <c:pt idx="7">
                  <c:v>2012/02l/N3</c:v>
                </c:pt>
                <c:pt idx="8">
                  <c:v>2014/09l/N1</c:v>
                </c:pt>
                <c:pt idx="9">
                  <c:v>2013/11l/N3</c:v>
                </c:pt>
                <c:pt idx="10">
                  <c:v>2014/04l/N4</c:v>
                </c:pt>
                <c:pt idx="11">
                  <c:v>2011/12l/N33</c:v>
                </c:pt>
                <c:pt idx="12">
                  <c:v>2012/12l/N32</c:v>
                </c:pt>
                <c:pt idx="13">
                  <c:v>2012/17l/N3</c:v>
                </c:pt>
                <c:pt idx="14">
                  <c:v>2014/08l/N13</c:v>
                </c:pt>
                <c:pt idx="15">
                  <c:v>2011/05l/N3</c:v>
                </c:pt>
                <c:pt idx="16">
                  <c:v>2011/02l/N3</c:v>
                </c:pt>
                <c:pt idx="17">
                  <c:v>2012/11l/N3</c:v>
                </c:pt>
                <c:pt idx="18">
                  <c:v>2011/14l/N10</c:v>
                </c:pt>
                <c:pt idx="19">
                  <c:v>2011/18l/N4</c:v>
                </c:pt>
                <c:pt idx="20">
                  <c:v>2012/08l/N3</c:v>
                </c:pt>
                <c:pt idx="21">
                  <c:v>2014/01l/N2</c:v>
                </c:pt>
                <c:pt idx="22">
                  <c:v>2013/09l/N20</c:v>
                </c:pt>
                <c:pt idx="23">
                  <c:v>2011/09l/N14</c:v>
                </c:pt>
                <c:pt idx="24">
                  <c:v>2011/16l/N26</c:v>
                </c:pt>
                <c:pt idx="25">
                  <c:v>2012/05l/N19</c:v>
                </c:pt>
                <c:pt idx="26">
                  <c:v>2013/07l/N10</c:v>
                </c:pt>
                <c:pt idx="27">
                  <c:v>2014/06l/N17</c:v>
                </c:pt>
                <c:pt idx="28">
                  <c:v>2012/09l/N29</c:v>
                </c:pt>
              </c:strCache>
            </c:strRef>
          </c:cat>
          <c:val>
            <c:numRef>
              <c:f>Sheet1!$B$1:$B$29</c:f>
              <c:numCache>
                <c:formatCode>General</c:formatCode>
                <c:ptCount val="29"/>
                <c:pt idx="0">
                  <c:v>-3.7880300000000018</c:v>
                </c:pt>
                <c:pt idx="1">
                  <c:v>-2.4534799999999981</c:v>
                </c:pt>
                <c:pt idx="2">
                  <c:v>-0.56604600000000005</c:v>
                </c:pt>
                <c:pt idx="3">
                  <c:v>-0.38318800000000036</c:v>
                </c:pt>
                <c:pt idx="4">
                  <c:v>-0.16206500000000004</c:v>
                </c:pt>
                <c:pt idx="5">
                  <c:v>-5.841690000000007E-2</c:v>
                </c:pt>
                <c:pt idx="6">
                  <c:v>1.2828300000000001E-2</c:v>
                </c:pt>
                <c:pt idx="7">
                  <c:v>2.7604900000000029E-2</c:v>
                </c:pt>
                <c:pt idx="8">
                  <c:v>7.0299700000000034E-2</c:v>
                </c:pt>
                <c:pt idx="9">
                  <c:v>0.12829699999999999</c:v>
                </c:pt>
                <c:pt idx="10">
                  <c:v>0.32128800000000035</c:v>
                </c:pt>
                <c:pt idx="11">
                  <c:v>0.39860800000000035</c:v>
                </c:pt>
                <c:pt idx="12">
                  <c:v>0.41547700000000032</c:v>
                </c:pt>
                <c:pt idx="13">
                  <c:v>0.45094000000000001</c:v>
                </c:pt>
                <c:pt idx="14">
                  <c:v>0.57844700000000004</c:v>
                </c:pt>
                <c:pt idx="15">
                  <c:v>0.62288800000000044</c:v>
                </c:pt>
                <c:pt idx="16">
                  <c:v>0.63765900000000075</c:v>
                </c:pt>
                <c:pt idx="17">
                  <c:v>0.68338699999999974</c:v>
                </c:pt>
                <c:pt idx="18">
                  <c:v>0.80953699999999928</c:v>
                </c:pt>
                <c:pt idx="19">
                  <c:v>0.95769600000000044</c:v>
                </c:pt>
                <c:pt idx="20">
                  <c:v>1.3425400000000001</c:v>
                </c:pt>
                <c:pt idx="21">
                  <c:v>1.4313999999999989</c:v>
                </c:pt>
                <c:pt idx="22">
                  <c:v>1.5376599999999998</c:v>
                </c:pt>
                <c:pt idx="23">
                  <c:v>1.6011899999999999</c:v>
                </c:pt>
                <c:pt idx="24">
                  <c:v>1.9377399999999996</c:v>
                </c:pt>
                <c:pt idx="25">
                  <c:v>2.2190699999999981</c:v>
                </c:pt>
                <c:pt idx="26">
                  <c:v>3.23109</c:v>
                </c:pt>
                <c:pt idx="27">
                  <c:v>3.9883899999999999</c:v>
                </c:pt>
                <c:pt idx="28">
                  <c:v>4.3623299999999965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111680"/>
        <c:axId val="79113216"/>
      </c:barChart>
      <c:catAx>
        <c:axId val="79111680"/>
        <c:scaling>
          <c:orientation val="minMax"/>
        </c:scaling>
        <c:delete val="0"/>
        <c:axPos val="b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79113216"/>
        <c:crosses val="autoZero"/>
        <c:auto val="1"/>
        <c:lblAlgn val="ctr"/>
        <c:lblOffset val="100"/>
        <c:tickLblSkip val="1"/>
        <c:noMultiLvlLbl val="0"/>
      </c:catAx>
      <c:valAx>
        <c:axId val="79113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91116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Sheet1!$G$21:$G$57</c:f>
              <c:strCache>
                <c:ptCount val="37"/>
                <c:pt idx="0">
                  <c:v>2012/04e/N10</c:v>
                </c:pt>
                <c:pt idx="1">
                  <c:v>2014/01e/N12</c:v>
                </c:pt>
                <c:pt idx="2">
                  <c:v>2011/11e/N26</c:v>
                </c:pt>
                <c:pt idx="3">
                  <c:v>2014/21e/N8</c:v>
                </c:pt>
                <c:pt idx="4">
                  <c:v>2014/19e/N9</c:v>
                </c:pt>
                <c:pt idx="5">
                  <c:v>2011/09e/N21</c:v>
                </c:pt>
                <c:pt idx="6">
                  <c:v>2014/15e/N13</c:v>
                </c:pt>
                <c:pt idx="7">
                  <c:v>2011/10e/N12</c:v>
                </c:pt>
                <c:pt idx="8">
                  <c:v>2011/05e/N8</c:v>
                </c:pt>
                <c:pt idx="9">
                  <c:v>2012/06e/N9</c:v>
                </c:pt>
                <c:pt idx="10">
                  <c:v>2013/17e/N18</c:v>
                </c:pt>
                <c:pt idx="11">
                  <c:v>2014/10e/N6</c:v>
                </c:pt>
                <c:pt idx="12">
                  <c:v>2013/06e/N6</c:v>
                </c:pt>
                <c:pt idx="13">
                  <c:v>2014/12e/N4</c:v>
                </c:pt>
                <c:pt idx="14">
                  <c:v>2012/09e/N7</c:v>
                </c:pt>
                <c:pt idx="15">
                  <c:v>2014/04e/N11</c:v>
                </c:pt>
                <c:pt idx="16">
                  <c:v>2014/18e/N9</c:v>
                </c:pt>
                <c:pt idx="17">
                  <c:v>2014/07e/N13</c:v>
                </c:pt>
                <c:pt idx="18">
                  <c:v>2013/05e/N2</c:v>
                </c:pt>
                <c:pt idx="19">
                  <c:v>2012/08e/N6</c:v>
                </c:pt>
                <c:pt idx="20">
                  <c:v>2012/11e/N3</c:v>
                </c:pt>
                <c:pt idx="21">
                  <c:v>2012/07e/N1</c:v>
                </c:pt>
                <c:pt idx="22">
                  <c:v>2013/03e/N1</c:v>
                </c:pt>
                <c:pt idx="23">
                  <c:v>2013/13e/N1</c:v>
                </c:pt>
                <c:pt idx="24">
                  <c:v>2012/17e/N1</c:v>
                </c:pt>
                <c:pt idx="25">
                  <c:v>2013/04e/N10</c:v>
                </c:pt>
                <c:pt idx="26">
                  <c:v>2014/17e/N1</c:v>
                </c:pt>
                <c:pt idx="27">
                  <c:v>2014/03e/N7</c:v>
                </c:pt>
                <c:pt idx="28">
                  <c:v>2014/13e/N11</c:v>
                </c:pt>
                <c:pt idx="29">
                  <c:v>2011/07e/N3</c:v>
                </c:pt>
                <c:pt idx="30">
                  <c:v>2014/11e/N24</c:v>
                </c:pt>
                <c:pt idx="31">
                  <c:v>2014/14e/N7</c:v>
                </c:pt>
                <c:pt idx="32">
                  <c:v>2013/08e/N16</c:v>
                </c:pt>
                <c:pt idx="33">
                  <c:v>2011/04e/N10</c:v>
                </c:pt>
                <c:pt idx="34">
                  <c:v>2012/13e/N7</c:v>
                </c:pt>
                <c:pt idx="35">
                  <c:v>2012/05e/N16</c:v>
                </c:pt>
                <c:pt idx="36">
                  <c:v>2013/07e/N13</c:v>
                </c:pt>
              </c:strCache>
            </c:strRef>
          </c:cat>
          <c:val>
            <c:numRef>
              <c:f>Sheet1!$H$21:$H$57</c:f>
              <c:numCache>
                <c:formatCode>General</c:formatCode>
                <c:ptCount val="37"/>
                <c:pt idx="0">
                  <c:v>-0.38011700000000015</c:v>
                </c:pt>
                <c:pt idx="1">
                  <c:v>-0.30701800000000012</c:v>
                </c:pt>
                <c:pt idx="2">
                  <c:v>-0.25731000000000009</c:v>
                </c:pt>
                <c:pt idx="3">
                  <c:v>-0.25438600000000011</c:v>
                </c:pt>
                <c:pt idx="4">
                  <c:v>-0.23099500000000006</c:v>
                </c:pt>
                <c:pt idx="5">
                  <c:v>-0.17251300000000006</c:v>
                </c:pt>
                <c:pt idx="6">
                  <c:v>-0.16959299999999999</c:v>
                </c:pt>
                <c:pt idx="7">
                  <c:v>-0.14620000000000005</c:v>
                </c:pt>
                <c:pt idx="8">
                  <c:v>-0.13742699999999999</c:v>
                </c:pt>
                <c:pt idx="9">
                  <c:v>-8.1871100000000002E-2</c:v>
                </c:pt>
                <c:pt idx="10">
                  <c:v>-7.6605300000000001E-2</c:v>
                </c:pt>
                <c:pt idx="11">
                  <c:v>-7.3099999999999998E-2</c:v>
                </c:pt>
                <c:pt idx="12">
                  <c:v>-7.3099500000000012E-2</c:v>
                </c:pt>
                <c:pt idx="13">
                  <c:v>-7.3099399999999995E-2</c:v>
                </c:pt>
                <c:pt idx="14">
                  <c:v>-5.2631600000000014E-2</c:v>
                </c:pt>
                <c:pt idx="15">
                  <c:v>-4.9709100000000013E-2</c:v>
                </c:pt>
                <c:pt idx="16">
                  <c:v>-4.9707600000000025E-2</c:v>
                </c:pt>
                <c:pt idx="17">
                  <c:v>-2.9483400000000007E-2</c:v>
                </c:pt>
                <c:pt idx="18">
                  <c:v>-7.7972500000000021E-3</c:v>
                </c:pt>
                <c:pt idx="19">
                  <c:v>0</c:v>
                </c:pt>
                <c:pt idx="20">
                  <c:v>5.8478899999999997E-3</c:v>
                </c:pt>
                <c:pt idx="21">
                  <c:v>5.8479500000000002E-3</c:v>
                </c:pt>
                <c:pt idx="22">
                  <c:v>5.8479500000000002E-3</c:v>
                </c:pt>
                <c:pt idx="23">
                  <c:v>1.16959E-2</c:v>
                </c:pt>
                <c:pt idx="24">
                  <c:v>4.0935699999999998E-2</c:v>
                </c:pt>
                <c:pt idx="25">
                  <c:v>4.3859599999999985E-2</c:v>
                </c:pt>
                <c:pt idx="26">
                  <c:v>4.3859599999999985E-2</c:v>
                </c:pt>
                <c:pt idx="27">
                  <c:v>5.8478700000000002E-2</c:v>
                </c:pt>
                <c:pt idx="28">
                  <c:v>6.4327500000000024E-2</c:v>
                </c:pt>
                <c:pt idx="29">
                  <c:v>9.3567300000000075E-2</c:v>
                </c:pt>
                <c:pt idx="30">
                  <c:v>9.3571900000000041E-2</c:v>
                </c:pt>
                <c:pt idx="31">
                  <c:v>0.102339</c:v>
                </c:pt>
                <c:pt idx="32">
                  <c:v>0.119883</c:v>
                </c:pt>
                <c:pt idx="33">
                  <c:v>0.12573100000000001</c:v>
                </c:pt>
                <c:pt idx="34">
                  <c:v>0.21052599999999999</c:v>
                </c:pt>
                <c:pt idx="35">
                  <c:v>0.222222</c:v>
                </c:pt>
                <c:pt idx="36">
                  <c:v>0.38596700000000012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724928"/>
        <c:axId val="81726464"/>
      </c:barChart>
      <c:catAx>
        <c:axId val="81724928"/>
        <c:scaling>
          <c:orientation val="minMax"/>
        </c:scaling>
        <c:delete val="0"/>
        <c:axPos val="b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81726464"/>
        <c:crosses val="autoZero"/>
        <c:auto val="1"/>
        <c:lblAlgn val="ctr"/>
        <c:lblOffset val="100"/>
        <c:tickLblSkip val="1"/>
        <c:noMultiLvlLbl val="0"/>
      </c:catAx>
      <c:valAx>
        <c:axId val="81726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7249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Sheet1!$C$5:$C$41</c:f>
              <c:strCache>
                <c:ptCount val="37"/>
                <c:pt idx="0">
                  <c:v>2011/05e/N8</c:v>
                </c:pt>
                <c:pt idx="1">
                  <c:v>2014/11e/N24</c:v>
                </c:pt>
                <c:pt idx="2">
                  <c:v>2013/17e/N18</c:v>
                </c:pt>
                <c:pt idx="3">
                  <c:v>2014/13e/N11</c:v>
                </c:pt>
                <c:pt idx="4">
                  <c:v>2013/07e/N13</c:v>
                </c:pt>
                <c:pt idx="5">
                  <c:v>2012/17e/N1</c:v>
                </c:pt>
                <c:pt idx="6">
                  <c:v>2012/08e/N6</c:v>
                </c:pt>
                <c:pt idx="7">
                  <c:v>2012/09e/N7</c:v>
                </c:pt>
                <c:pt idx="8">
                  <c:v>2012/04e/N10</c:v>
                </c:pt>
                <c:pt idx="9">
                  <c:v>2014/21e/N8</c:v>
                </c:pt>
                <c:pt idx="10">
                  <c:v>2014/18e/N9</c:v>
                </c:pt>
                <c:pt idx="11">
                  <c:v>2012/06e/N9</c:v>
                </c:pt>
                <c:pt idx="12">
                  <c:v>2014/01e/N12</c:v>
                </c:pt>
                <c:pt idx="13">
                  <c:v>2012/13e/N7</c:v>
                </c:pt>
                <c:pt idx="14">
                  <c:v>2014/10e/N6</c:v>
                </c:pt>
                <c:pt idx="15">
                  <c:v>2014/19e/N9</c:v>
                </c:pt>
                <c:pt idx="16">
                  <c:v>2012/07e/N1</c:v>
                </c:pt>
                <c:pt idx="17">
                  <c:v>2013/13e/N1</c:v>
                </c:pt>
                <c:pt idx="18">
                  <c:v>2012/11e/N3</c:v>
                </c:pt>
                <c:pt idx="19">
                  <c:v>2014/17e/N1</c:v>
                </c:pt>
                <c:pt idx="20">
                  <c:v>2013/03e/N1</c:v>
                </c:pt>
                <c:pt idx="21">
                  <c:v>2014/04e/N11</c:v>
                </c:pt>
                <c:pt idx="22">
                  <c:v>2011/04e/N10</c:v>
                </c:pt>
                <c:pt idx="23">
                  <c:v>2014/15e/N13</c:v>
                </c:pt>
                <c:pt idx="24">
                  <c:v>2013/05e/N2</c:v>
                </c:pt>
                <c:pt idx="25">
                  <c:v>2013/04e/N10</c:v>
                </c:pt>
                <c:pt idx="26">
                  <c:v>2011/10e/N12</c:v>
                </c:pt>
                <c:pt idx="27">
                  <c:v>2014/03e/N7</c:v>
                </c:pt>
                <c:pt idx="28">
                  <c:v>2011/07e/N3</c:v>
                </c:pt>
                <c:pt idx="29">
                  <c:v>2014/12e/N4</c:v>
                </c:pt>
                <c:pt idx="30">
                  <c:v>2013/08e/N16</c:v>
                </c:pt>
                <c:pt idx="31">
                  <c:v>2014/07e/N13</c:v>
                </c:pt>
                <c:pt idx="32">
                  <c:v>2011/09e/N21</c:v>
                </c:pt>
                <c:pt idx="33">
                  <c:v>2014/14e/N7</c:v>
                </c:pt>
                <c:pt idx="34">
                  <c:v>2012/05e/N16</c:v>
                </c:pt>
                <c:pt idx="35">
                  <c:v>2013/06e/N6</c:v>
                </c:pt>
                <c:pt idx="36">
                  <c:v>2011/11e/N26</c:v>
                </c:pt>
              </c:strCache>
            </c:strRef>
          </c:cat>
          <c:val>
            <c:numRef>
              <c:f>Sheet1!$D$5:$D$41</c:f>
              <c:numCache>
                <c:formatCode>General</c:formatCode>
                <c:ptCount val="37"/>
                <c:pt idx="0">
                  <c:v>-2.34809</c:v>
                </c:pt>
                <c:pt idx="1">
                  <c:v>-1.9009799999999999</c:v>
                </c:pt>
                <c:pt idx="2">
                  <c:v>-1.7347399999999991</c:v>
                </c:pt>
                <c:pt idx="3">
                  <c:v>-0.77207099999999995</c:v>
                </c:pt>
                <c:pt idx="4">
                  <c:v>-0.66618500000000058</c:v>
                </c:pt>
                <c:pt idx="5">
                  <c:v>-0.52224800000000005</c:v>
                </c:pt>
                <c:pt idx="6">
                  <c:v>-0.33880700000000036</c:v>
                </c:pt>
                <c:pt idx="7">
                  <c:v>-0.32519300000000001</c:v>
                </c:pt>
                <c:pt idx="8">
                  <c:v>-0.26117000000000001</c:v>
                </c:pt>
                <c:pt idx="9">
                  <c:v>-0.20325099999999999</c:v>
                </c:pt>
                <c:pt idx="10">
                  <c:v>-0.17847399999999999</c:v>
                </c:pt>
                <c:pt idx="11">
                  <c:v>-0.17699500000000018</c:v>
                </c:pt>
                <c:pt idx="12">
                  <c:v>-0.163684</c:v>
                </c:pt>
                <c:pt idx="13">
                  <c:v>1.3979500000000009E-2</c:v>
                </c:pt>
                <c:pt idx="14">
                  <c:v>3.38947E-2</c:v>
                </c:pt>
                <c:pt idx="15">
                  <c:v>5.8447399999999997E-2</c:v>
                </c:pt>
                <c:pt idx="16">
                  <c:v>9.2868400000000004E-2</c:v>
                </c:pt>
                <c:pt idx="17">
                  <c:v>9.5669600000000021E-2</c:v>
                </c:pt>
                <c:pt idx="18">
                  <c:v>0.1092010000000001</c:v>
                </c:pt>
                <c:pt idx="19">
                  <c:v>0.194025</c:v>
                </c:pt>
                <c:pt idx="20">
                  <c:v>0.22071600000000011</c:v>
                </c:pt>
                <c:pt idx="21">
                  <c:v>0.29767500000000002</c:v>
                </c:pt>
                <c:pt idx="22">
                  <c:v>0.30262300000000025</c:v>
                </c:pt>
                <c:pt idx="23">
                  <c:v>0.30846500000000032</c:v>
                </c:pt>
                <c:pt idx="24">
                  <c:v>0.35348000000000035</c:v>
                </c:pt>
                <c:pt idx="25">
                  <c:v>0.37912300000000032</c:v>
                </c:pt>
                <c:pt idx="26">
                  <c:v>0.41231600000000035</c:v>
                </c:pt>
                <c:pt idx="27">
                  <c:v>0.41254800000000008</c:v>
                </c:pt>
                <c:pt idx="28">
                  <c:v>0.50907000000000002</c:v>
                </c:pt>
                <c:pt idx="29">
                  <c:v>0.60914600000000041</c:v>
                </c:pt>
                <c:pt idx="30">
                  <c:v>0.77969600000000072</c:v>
                </c:pt>
                <c:pt idx="31">
                  <c:v>0.98184199999999999</c:v>
                </c:pt>
                <c:pt idx="32">
                  <c:v>1.6979299999999991</c:v>
                </c:pt>
                <c:pt idx="33">
                  <c:v>2.5462399999999987</c:v>
                </c:pt>
                <c:pt idx="34">
                  <c:v>2.6204399999999999</c:v>
                </c:pt>
                <c:pt idx="35">
                  <c:v>3.22986</c:v>
                </c:pt>
                <c:pt idx="36">
                  <c:v>4.25739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151488"/>
        <c:axId val="79153024"/>
      </c:barChart>
      <c:catAx>
        <c:axId val="79151488"/>
        <c:scaling>
          <c:orientation val="minMax"/>
        </c:scaling>
        <c:delete val="0"/>
        <c:axPos val="b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79153024"/>
        <c:crosses val="autoZero"/>
        <c:auto val="1"/>
        <c:lblAlgn val="ctr"/>
        <c:lblOffset val="100"/>
        <c:tickLblSkip val="1"/>
        <c:noMultiLvlLbl val="0"/>
      </c:catAx>
      <c:valAx>
        <c:axId val="791530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91514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6242174273670321E-2"/>
          <c:y val="1.4262387668192926E-2"/>
          <c:w val="0.94231482428332825"/>
          <c:h val="0.8107409754080461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Sheet1!$A$1:$A$50</c:f>
              <c:strCache>
                <c:ptCount val="50"/>
                <c:pt idx="0">
                  <c:v>011/18l/N15</c:v>
                </c:pt>
                <c:pt idx="1">
                  <c:v>2011/03l/N3</c:v>
                </c:pt>
                <c:pt idx="2">
                  <c:v>2013/10l/N11</c:v>
                </c:pt>
                <c:pt idx="3">
                  <c:v>2011/09l/N27</c:v>
                </c:pt>
                <c:pt idx="4">
                  <c:v>2012/06l/N10</c:v>
                </c:pt>
                <c:pt idx="5">
                  <c:v>2013/01l/N9</c:v>
                </c:pt>
                <c:pt idx="6">
                  <c:v>2014/01l/N18</c:v>
                </c:pt>
                <c:pt idx="7">
                  <c:v>2012/18l/N29</c:v>
                </c:pt>
                <c:pt idx="8">
                  <c:v>2012/05l/N27</c:v>
                </c:pt>
                <c:pt idx="9">
                  <c:v>2012/08l/N7</c:v>
                </c:pt>
                <c:pt idx="10">
                  <c:v>2012/12l/N43</c:v>
                </c:pt>
                <c:pt idx="11">
                  <c:v>2012/13l/N27</c:v>
                </c:pt>
                <c:pt idx="12">
                  <c:v>2011/08l/N6</c:v>
                </c:pt>
                <c:pt idx="13">
                  <c:v>2012/03l/N11</c:v>
                </c:pt>
                <c:pt idx="14">
                  <c:v>2012/04l/N8</c:v>
                </c:pt>
                <c:pt idx="15">
                  <c:v>2013/14l/N9</c:v>
                </c:pt>
                <c:pt idx="16">
                  <c:v>2014/03l/N15</c:v>
                </c:pt>
                <c:pt idx="17">
                  <c:v>2012/17l/N20</c:v>
                </c:pt>
                <c:pt idx="18">
                  <c:v>2011/06l/N5</c:v>
                </c:pt>
                <c:pt idx="19">
                  <c:v>2011/16l/N40</c:v>
                </c:pt>
                <c:pt idx="20">
                  <c:v>2011/02l/N15</c:v>
                </c:pt>
                <c:pt idx="21">
                  <c:v>2012/14l/N37</c:v>
                </c:pt>
                <c:pt idx="22">
                  <c:v>2013/13l/N11</c:v>
                </c:pt>
                <c:pt idx="23">
                  <c:v>2011/12l/N44</c:v>
                </c:pt>
                <c:pt idx="24">
                  <c:v>2011/17l/N52</c:v>
                </c:pt>
                <c:pt idx="25">
                  <c:v>2014/09l/N5</c:v>
                </c:pt>
                <c:pt idx="26">
                  <c:v>2013/09l/N37</c:v>
                </c:pt>
                <c:pt idx="27">
                  <c:v>2012/10l/N1</c:v>
                </c:pt>
                <c:pt idx="28">
                  <c:v>2014/08l/N21</c:v>
                </c:pt>
                <c:pt idx="29">
                  <c:v>2014/04l/N13</c:v>
                </c:pt>
                <c:pt idx="30">
                  <c:v>2011/04l/N3</c:v>
                </c:pt>
                <c:pt idx="31">
                  <c:v>2011/14l/N10</c:v>
                </c:pt>
                <c:pt idx="32">
                  <c:v>2013/07l/N28</c:v>
                </c:pt>
                <c:pt idx="33">
                  <c:v>2011/13l/N13</c:v>
                </c:pt>
                <c:pt idx="34">
                  <c:v>2013/05l/N7</c:v>
                </c:pt>
                <c:pt idx="35">
                  <c:v>2012/07l/N9</c:v>
                </c:pt>
                <c:pt idx="36">
                  <c:v>2014/06l/N20</c:v>
                </c:pt>
                <c:pt idx="37">
                  <c:v>2012/02l/N19</c:v>
                </c:pt>
                <c:pt idx="38">
                  <c:v>2012/11l/N12</c:v>
                </c:pt>
                <c:pt idx="39">
                  <c:v>2014/07l/N9</c:v>
                </c:pt>
                <c:pt idx="40">
                  <c:v>2012/09l/N29</c:v>
                </c:pt>
                <c:pt idx="41">
                  <c:v>2013/11l/N12</c:v>
                </c:pt>
                <c:pt idx="42">
                  <c:v>2012/19l/N8</c:v>
                </c:pt>
                <c:pt idx="43">
                  <c:v>2013/03l/N7</c:v>
                </c:pt>
                <c:pt idx="44">
                  <c:v>2011/07l/N7</c:v>
                </c:pt>
                <c:pt idx="45">
                  <c:v>2013/04l/N18</c:v>
                </c:pt>
                <c:pt idx="46">
                  <c:v>2011/15l/N10</c:v>
                </c:pt>
                <c:pt idx="47">
                  <c:v>2011/05l/N10</c:v>
                </c:pt>
                <c:pt idx="48">
                  <c:v>2012/01l/N8</c:v>
                </c:pt>
                <c:pt idx="49">
                  <c:v>2013/12l/N5</c:v>
                </c:pt>
              </c:strCache>
            </c:strRef>
          </c:cat>
          <c:val>
            <c:numRef>
              <c:f>Sheet1!$B$1:$B$50</c:f>
              <c:numCache>
                <c:formatCode>General</c:formatCode>
                <c:ptCount val="50"/>
                <c:pt idx="0">
                  <c:v>-4</c:v>
                </c:pt>
                <c:pt idx="1">
                  <c:v>-3.8333300000000001</c:v>
                </c:pt>
                <c:pt idx="2">
                  <c:v>-3.2726999999999982</c:v>
                </c:pt>
                <c:pt idx="3">
                  <c:v>-3.2222</c:v>
                </c:pt>
                <c:pt idx="4">
                  <c:v>-2.8</c:v>
                </c:pt>
                <c:pt idx="5">
                  <c:v>-2.7333300000000018</c:v>
                </c:pt>
                <c:pt idx="6">
                  <c:v>-2.6111</c:v>
                </c:pt>
                <c:pt idx="7">
                  <c:v>-2.44828</c:v>
                </c:pt>
                <c:pt idx="8">
                  <c:v>-1.88893</c:v>
                </c:pt>
                <c:pt idx="9">
                  <c:v>-1.7142999999999995</c:v>
                </c:pt>
                <c:pt idx="10">
                  <c:v>-1.441859999999999</c:v>
                </c:pt>
                <c:pt idx="11">
                  <c:v>-1.4073999999999987</c:v>
                </c:pt>
                <c:pt idx="12">
                  <c:v>-1.285709999999999</c:v>
                </c:pt>
                <c:pt idx="13">
                  <c:v>-1.272729999999999</c:v>
                </c:pt>
                <c:pt idx="14">
                  <c:v>-1.25</c:v>
                </c:pt>
                <c:pt idx="15">
                  <c:v>-1.11111</c:v>
                </c:pt>
                <c:pt idx="16">
                  <c:v>-1.0666599999999999</c:v>
                </c:pt>
                <c:pt idx="17">
                  <c:v>-1.05</c:v>
                </c:pt>
                <c:pt idx="18">
                  <c:v>-1</c:v>
                </c:pt>
                <c:pt idx="19">
                  <c:v>-0.5750000000000004</c:v>
                </c:pt>
                <c:pt idx="20">
                  <c:v>-0.46666000000000002</c:v>
                </c:pt>
                <c:pt idx="21">
                  <c:v>-0.35135000000000022</c:v>
                </c:pt>
                <c:pt idx="22">
                  <c:v>-0.27273000000000003</c:v>
                </c:pt>
                <c:pt idx="23">
                  <c:v>-0.2727</c:v>
                </c:pt>
                <c:pt idx="24">
                  <c:v>-0.23080000000000001</c:v>
                </c:pt>
                <c:pt idx="25">
                  <c:v>-0.2</c:v>
                </c:pt>
                <c:pt idx="26">
                  <c:v>-8.1080000000000013E-2</c:v>
                </c:pt>
                <c:pt idx="27">
                  <c:v>0</c:v>
                </c:pt>
                <c:pt idx="28">
                  <c:v>0</c:v>
                </c:pt>
                <c:pt idx="29">
                  <c:v>0.25</c:v>
                </c:pt>
                <c:pt idx="30">
                  <c:v>0.33333000000000035</c:v>
                </c:pt>
                <c:pt idx="31">
                  <c:v>0.98889000000000005</c:v>
                </c:pt>
                <c:pt idx="32">
                  <c:v>1.1256199999999998</c:v>
                </c:pt>
                <c:pt idx="33">
                  <c:v>1.3076899999999998</c:v>
                </c:pt>
                <c:pt idx="34">
                  <c:v>1.428569999999999</c:v>
                </c:pt>
                <c:pt idx="35">
                  <c:v>1.5858599999999998</c:v>
                </c:pt>
                <c:pt idx="36">
                  <c:v>2.3499999999999988</c:v>
                </c:pt>
                <c:pt idx="37">
                  <c:v>2.36842</c:v>
                </c:pt>
                <c:pt idx="38">
                  <c:v>2.5961999999999987</c:v>
                </c:pt>
                <c:pt idx="39">
                  <c:v>3.1111</c:v>
                </c:pt>
                <c:pt idx="40">
                  <c:v>3.6896800000000001</c:v>
                </c:pt>
                <c:pt idx="41">
                  <c:v>4.9167000000000014</c:v>
                </c:pt>
                <c:pt idx="42">
                  <c:v>5.375</c:v>
                </c:pt>
                <c:pt idx="43">
                  <c:v>5.5</c:v>
                </c:pt>
                <c:pt idx="44">
                  <c:v>5.7142999999999997</c:v>
                </c:pt>
                <c:pt idx="45">
                  <c:v>5.7777799999999999</c:v>
                </c:pt>
                <c:pt idx="46">
                  <c:v>5.9</c:v>
                </c:pt>
                <c:pt idx="47">
                  <c:v>9.8615000000000048</c:v>
                </c:pt>
                <c:pt idx="48">
                  <c:v>10.875000000000007</c:v>
                </c:pt>
                <c:pt idx="49">
                  <c:v>20.6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539968"/>
        <c:axId val="33541504"/>
      </c:barChart>
      <c:catAx>
        <c:axId val="33539968"/>
        <c:scaling>
          <c:orientation val="minMax"/>
        </c:scaling>
        <c:delete val="0"/>
        <c:axPos val="b"/>
        <c:majorTickMark val="out"/>
        <c:minorTickMark val="none"/>
        <c:tickLblPos val="low"/>
        <c:crossAx val="33541504"/>
        <c:crosses val="autoZero"/>
        <c:auto val="1"/>
        <c:lblAlgn val="ctr"/>
        <c:lblOffset val="100"/>
        <c:tickLblSkip val="1"/>
        <c:noMultiLvlLbl val="0"/>
      </c:catAx>
      <c:valAx>
        <c:axId val="33541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5399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Sheet1!$C$1:$C$53</c:f>
              <c:strCache>
                <c:ptCount val="53"/>
                <c:pt idx="0">
                  <c:v>2013/04e/N10</c:v>
                </c:pt>
                <c:pt idx="1">
                  <c:v>2012/03e/N5</c:v>
                </c:pt>
                <c:pt idx="2">
                  <c:v>2013/13e/N8</c:v>
                </c:pt>
                <c:pt idx="3">
                  <c:v>2012/04e/N10</c:v>
                </c:pt>
                <c:pt idx="4">
                  <c:v>2011/07e/N18</c:v>
                </c:pt>
                <c:pt idx="5">
                  <c:v>2013/12e/N5</c:v>
                </c:pt>
                <c:pt idx="6">
                  <c:v>2011/10e/N15</c:v>
                </c:pt>
                <c:pt idx="7">
                  <c:v>2011/02e/N3</c:v>
                </c:pt>
                <c:pt idx="8">
                  <c:v>2013/17e/N18</c:v>
                </c:pt>
                <c:pt idx="9">
                  <c:v>2014/13e/N11</c:v>
                </c:pt>
                <c:pt idx="10">
                  <c:v>2011/09e/N39</c:v>
                </c:pt>
                <c:pt idx="11">
                  <c:v>2013/15e/N4</c:v>
                </c:pt>
                <c:pt idx="12">
                  <c:v>2014/17e/N1</c:v>
                </c:pt>
                <c:pt idx="13">
                  <c:v>2014/10e/N6</c:v>
                </c:pt>
                <c:pt idx="14">
                  <c:v>2012/06e/N25</c:v>
                </c:pt>
                <c:pt idx="15">
                  <c:v>2011/05e/N25</c:v>
                </c:pt>
                <c:pt idx="16">
                  <c:v>2012/07e/N19</c:v>
                </c:pt>
                <c:pt idx="17">
                  <c:v>2014/12e/N4</c:v>
                </c:pt>
                <c:pt idx="18">
                  <c:v>2014/19e/N18</c:v>
                </c:pt>
                <c:pt idx="19">
                  <c:v>2013/06e/N15</c:v>
                </c:pt>
                <c:pt idx="20">
                  <c:v>2013/09e/N6</c:v>
                </c:pt>
                <c:pt idx="21">
                  <c:v>2011/03e/N11</c:v>
                </c:pt>
                <c:pt idx="22">
                  <c:v>2012/16e/N10</c:v>
                </c:pt>
                <c:pt idx="23">
                  <c:v>2012/09e/N9</c:v>
                </c:pt>
                <c:pt idx="24">
                  <c:v>2014/07e/N15</c:v>
                </c:pt>
                <c:pt idx="25">
                  <c:v>2012/08e/N23</c:v>
                </c:pt>
                <c:pt idx="26">
                  <c:v>2013/07e/N20</c:v>
                </c:pt>
                <c:pt idx="27">
                  <c:v>2012/13e/N24</c:v>
                </c:pt>
                <c:pt idx="28">
                  <c:v>2012/17e/N10</c:v>
                </c:pt>
                <c:pt idx="29">
                  <c:v>2012/11e/N12</c:v>
                </c:pt>
                <c:pt idx="30">
                  <c:v>2014/14e/N16</c:v>
                </c:pt>
                <c:pt idx="31">
                  <c:v>2014/08e/N13</c:v>
                </c:pt>
                <c:pt idx="32">
                  <c:v>2014/04e/N20</c:v>
                </c:pt>
                <c:pt idx="33">
                  <c:v>2013/14e/N14</c:v>
                </c:pt>
                <c:pt idx="34">
                  <c:v>2014/15e/N18</c:v>
                </c:pt>
                <c:pt idx="35">
                  <c:v>2014/18e/N16</c:v>
                </c:pt>
                <c:pt idx="36">
                  <c:v>2012/15e/N9</c:v>
                </c:pt>
                <c:pt idx="37">
                  <c:v>2014/01e/N21</c:v>
                </c:pt>
                <c:pt idx="38">
                  <c:v>2012/12e/N12</c:v>
                </c:pt>
                <c:pt idx="39">
                  <c:v>2014/11e/N24</c:v>
                </c:pt>
                <c:pt idx="40">
                  <c:v>2013/08e/N25</c:v>
                </c:pt>
                <c:pt idx="41">
                  <c:v>2014/16e/N5</c:v>
                </c:pt>
                <c:pt idx="42">
                  <c:v>2013/03e/N11</c:v>
                </c:pt>
                <c:pt idx="43">
                  <c:v>2012/05e/N32</c:v>
                </c:pt>
                <c:pt idx="44">
                  <c:v>2013/16e/N4</c:v>
                </c:pt>
                <c:pt idx="45">
                  <c:v>2011/06e/N15</c:v>
                </c:pt>
                <c:pt idx="46">
                  <c:v>2013/11e/N4</c:v>
                </c:pt>
                <c:pt idx="47">
                  <c:v>2011/11e/N42</c:v>
                </c:pt>
                <c:pt idx="48">
                  <c:v>2014/03e/N16</c:v>
                </c:pt>
                <c:pt idx="49">
                  <c:v>2014/21e/N8</c:v>
                </c:pt>
                <c:pt idx="50">
                  <c:v>2013/05e/N9</c:v>
                </c:pt>
                <c:pt idx="51">
                  <c:v>2013/18e/N4</c:v>
                </c:pt>
                <c:pt idx="52">
                  <c:v>2011/04e/N23</c:v>
                </c:pt>
              </c:strCache>
            </c:strRef>
          </c:cat>
          <c:val>
            <c:numRef>
              <c:f>Sheet1!$D$1:$D$53</c:f>
              <c:numCache>
                <c:formatCode>General</c:formatCode>
                <c:ptCount val="53"/>
                <c:pt idx="0">
                  <c:v>-8.3000000000000007</c:v>
                </c:pt>
                <c:pt idx="1">
                  <c:v>-6.6</c:v>
                </c:pt>
                <c:pt idx="2">
                  <c:v>-6.5</c:v>
                </c:pt>
                <c:pt idx="3">
                  <c:v>-5.8</c:v>
                </c:pt>
                <c:pt idx="4">
                  <c:v>-5.5556000000000001</c:v>
                </c:pt>
                <c:pt idx="5">
                  <c:v>-4.5</c:v>
                </c:pt>
                <c:pt idx="6">
                  <c:v>-4.4000000000000004</c:v>
                </c:pt>
                <c:pt idx="7">
                  <c:v>-4.3333000000000004</c:v>
                </c:pt>
                <c:pt idx="8">
                  <c:v>-4.0556000000000001</c:v>
                </c:pt>
                <c:pt idx="9">
                  <c:v>-3.9091</c:v>
                </c:pt>
                <c:pt idx="10">
                  <c:v>-3.8717999999999981</c:v>
                </c:pt>
                <c:pt idx="11">
                  <c:v>-3.25</c:v>
                </c:pt>
                <c:pt idx="12">
                  <c:v>-3</c:v>
                </c:pt>
                <c:pt idx="13">
                  <c:v>-2.8332999999999982</c:v>
                </c:pt>
                <c:pt idx="14">
                  <c:v>-2.8</c:v>
                </c:pt>
                <c:pt idx="15">
                  <c:v>-2.52</c:v>
                </c:pt>
                <c:pt idx="16">
                  <c:v>-1.8421099999999999</c:v>
                </c:pt>
                <c:pt idx="17">
                  <c:v>-1.75</c:v>
                </c:pt>
                <c:pt idx="18">
                  <c:v>-1.6111</c:v>
                </c:pt>
                <c:pt idx="19">
                  <c:v>-1.599969999999999</c:v>
                </c:pt>
                <c:pt idx="20">
                  <c:v>-1.4</c:v>
                </c:pt>
                <c:pt idx="21">
                  <c:v>-1.363599999999999</c:v>
                </c:pt>
                <c:pt idx="22">
                  <c:v>-1.2</c:v>
                </c:pt>
                <c:pt idx="23">
                  <c:v>-1</c:v>
                </c:pt>
                <c:pt idx="24">
                  <c:v>-0.8</c:v>
                </c:pt>
                <c:pt idx="25">
                  <c:v>-0.5652199999999995</c:v>
                </c:pt>
                <c:pt idx="26">
                  <c:v>-0.4</c:v>
                </c:pt>
                <c:pt idx="27">
                  <c:v>-0.33330000000000037</c:v>
                </c:pt>
                <c:pt idx="28">
                  <c:v>-0.30000000000000021</c:v>
                </c:pt>
                <c:pt idx="29">
                  <c:v>8.3340000000000025E-2</c:v>
                </c:pt>
                <c:pt idx="30">
                  <c:v>0.125</c:v>
                </c:pt>
                <c:pt idx="31">
                  <c:v>0.23077</c:v>
                </c:pt>
                <c:pt idx="32">
                  <c:v>0.30000000000000021</c:v>
                </c:pt>
                <c:pt idx="33">
                  <c:v>0.57140000000000002</c:v>
                </c:pt>
                <c:pt idx="34">
                  <c:v>0.61110000000000042</c:v>
                </c:pt>
                <c:pt idx="35">
                  <c:v>1</c:v>
                </c:pt>
                <c:pt idx="36">
                  <c:v>1.11111</c:v>
                </c:pt>
                <c:pt idx="37">
                  <c:v>1.2381</c:v>
                </c:pt>
                <c:pt idx="38">
                  <c:v>1.25</c:v>
                </c:pt>
                <c:pt idx="39">
                  <c:v>1.2916699999999992</c:v>
                </c:pt>
                <c:pt idx="40">
                  <c:v>1.4</c:v>
                </c:pt>
                <c:pt idx="41">
                  <c:v>1.4</c:v>
                </c:pt>
                <c:pt idx="42">
                  <c:v>1.45458</c:v>
                </c:pt>
                <c:pt idx="43">
                  <c:v>1.843699999999999</c:v>
                </c:pt>
                <c:pt idx="44">
                  <c:v>2</c:v>
                </c:pt>
                <c:pt idx="45">
                  <c:v>2.5333299999999999</c:v>
                </c:pt>
                <c:pt idx="46">
                  <c:v>2.75</c:v>
                </c:pt>
                <c:pt idx="47">
                  <c:v>2.9285999999999999</c:v>
                </c:pt>
                <c:pt idx="48">
                  <c:v>3.4375</c:v>
                </c:pt>
                <c:pt idx="49">
                  <c:v>3.625</c:v>
                </c:pt>
                <c:pt idx="50">
                  <c:v>4.2222</c:v>
                </c:pt>
                <c:pt idx="51">
                  <c:v>4.6499999999999995</c:v>
                </c:pt>
                <c:pt idx="52">
                  <c:v>5.4783000000000035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617408"/>
        <c:axId val="33618944"/>
      </c:barChart>
      <c:catAx>
        <c:axId val="33617408"/>
        <c:scaling>
          <c:orientation val="minMax"/>
        </c:scaling>
        <c:delete val="0"/>
        <c:axPos val="b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33618944"/>
        <c:crosses val="autoZero"/>
        <c:auto val="1"/>
        <c:lblAlgn val="ctr"/>
        <c:lblOffset val="100"/>
        <c:tickLblSkip val="1"/>
        <c:noMultiLvlLbl val="0"/>
      </c:catAx>
      <c:valAx>
        <c:axId val="336189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6174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Sheet1!$C$1:$C$55</c:f>
              <c:strCache>
                <c:ptCount val="53"/>
                <c:pt idx="0">
                  <c:v>2013/04e/N10</c:v>
                </c:pt>
                <c:pt idx="1">
                  <c:v>2012/03e/N5</c:v>
                </c:pt>
                <c:pt idx="2">
                  <c:v>2013/13e/N8</c:v>
                </c:pt>
                <c:pt idx="3">
                  <c:v>2012/04e/N10</c:v>
                </c:pt>
                <c:pt idx="4">
                  <c:v>2011/07e/N18</c:v>
                </c:pt>
                <c:pt idx="5">
                  <c:v>2013/12e/N5</c:v>
                </c:pt>
                <c:pt idx="6">
                  <c:v>2011/10e/N15</c:v>
                </c:pt>
                <c:pt idx="7">
                  <c:v>2011/02e/N3</c:v>
                </c:pt>
                <c:pt idx="8">
                  <c:v>2013/17e/N18</c:v>
                </c:pt>
                <c:pt idx="9">
                  <c:v>2014/13e/N11</c:v>
                </c:pt>
                <c:pt idx="10">
                  <c:v>2011/09e/N39</c:v>
                </c:pt>
                <c:pt idx="11">
                  <c:v>2013/15e/N4</c:v>
                </c:pt>
                <c:pt idx="12">
                  <c:v>2014/17e/N1</c:v>
                </c:pt>
                <c:pt idx="13">
                  <c:v>2014/10e/N6</c:v>
                </c:pt>
                <c:pt idx="14">
                  <c:v>2012/06e/N25</c:v>
                </c:pt>
                <c:pt idx="15">
                  <c:v>2011/05e/N25</c:v>
                </c:pt>
                <c:pt idx="16">
                  <c:v>2012/07e/N19</c:v>
                </c:pt>
                <c:pt idx="17">
                  <c:v>2014/12e/N4</c:v>
                </c:pt>
                <c:pt idx="18">
                  <c:v>2014/19e/N18</c:v>
                </c:pt>
                <c:pt idx="19">
                  <c:v>2013/06e/N15</c:v>
                </c:pt>
                <c:pt idx="20">
                  <c:v>2013/09e/N6</c:v>
                </c:pt>
                <c:pt idx="21">
                  <c:v>2011/03e/N11</c:v>
                </c:pt>
                <c:pt idx="22">
                  <c:v>2012/16e/N10</c:v>
                </c:pt>
                <c:pt idx="23">
                  <c:v>2012/09e/N9</c:v>
                </c:pt>
                <c:pt idx="24">
                  <c:v>2014/07e/N15</c:v>
                </c:pt>
                <c:pt idx="25">
                  <c:v>2012/08e/N23</c:v>
                </c:pt>
                <c:pt idx="26">
                  <c:v>2013/07e/N20</c:v>
                </c:pt>
                <c:pt idx="27">
                  <c:v>2012/13e/N24</c:v>
                </c:pt>
                <c:pt idx="28">
                  <c:v>2012/17e/N10</c:v>
                </c:pt>
                <c:pt idx="29">
                  <c:v>2012/11e/N12</c:v>
                </c:pt>
                <c:pt idx="30">
                  <c:v>2014/14e/N16</c:v>
                </c:pt>
                <c:pt idx="31">
                  <c:v>2014/08e/N13</c:v>
                </c:pt>
                <c:pt idx="32">
                  <c:v>2014/04e/N20</c:v>
                </c:pt>
                <c:pt idx="33">
                  <c:v>2013/14e/N14</c:v>
                </c:pt>
                <c:pt idx="34">
                  <c:v>2014/15e/N18</c:v>
                </c:pt>
                <c:pt idx="35">
                  <c:v>2014/18e/N16</c:v>
                </c:pt>
                <c:pt idx="36">
                  <c:v>2012/15e/N9</c:v>
                </c:pt>
                <c:pt idx="37">
                  <c:v>2014/01e/N21</c:v>
                </c:pt>
                <c:pt idx="38">
                  <c:v>2012/12e/N12</c:v>
                </c:pt>
                <c:pt idx="39">
                  <c:v>2014/11e/N24</c:v>
                </c:pt>
                <c:pt idx="40">
                  <c:v>2013/08e/N25</c:v>
                </c:pt>
                <c:pt idx="41">
                  <c:v>2014/16e/N5</c:v>
                </c:pt>
                <c:pt idx="42">
                  <c:v>2013/03e/N11</c:v>
                </c:pt>
                <c:pt idx="43">
                  <c:v>2012/05e/N32</c:v>
                </c:pt>
                <c:pt idx="44">
                  <c:v>2013/16e/N4</c:v>
                </c:pt>
                <c:pt idx="45">
                  <c:v>2011/06e/N15</c:v>
                </c:pt>
                <c:pt idx="46">
                  <c:v>2013/11e/N4</c:v>
                </c:pt>
                <c:pt idx="47">
                  <c:v>2011/11e/N42</c:v>
                </c:pt>
                <c:pt idx="48">
                  <c:v>2014/03e/N16</c:v>
                </c:pt>
                <c:pt idx="49">
                  <c:v>2014/21e/N8</c:v>
                </c:pt>
                <c:pt idx="50">
                  <c:v>2013/05e/N9</c:v>
                </c:pt>
                <c:pt idx="51">
                  <c:v>2013/18e/N4</c:v>
                </c:pt>
                <c:pt idx="52">
                  <c:v>2011/04e/N23</c:v>
                </c:pt>
              </c:strCache>
            </c:strRef>
          </c:cat>
          <c:val>
            <c:numRef>
              <c:f>Sheet1!$D$1:$D$55</c:f>
              <c:numCache>
                <c:formatCode>General</c:formatCode>
                <c:ptCount val="55"/>
                <c:pt idx="0">
                  <c:v>-8.3000000000000007</c:v>
                </c:pt>
                <c:pt idx="1">
                  <c:v>-6.6</c:v>
                </c:pt>
                <c:pt idx="2">
                  <c:v>-6.5</c:v>
                </c:pt>
                <c:pt idx="3">
                  <c:v>-5.8</c:v>
                </c:pt>
                <c:pt idx="4">
                  <c:v>-5.5556000000000001</c:v>
                </c:pt>
                <c:pt idx="5">
                  <c:v>-4.5</c:v>
                </c:pt>
                <c:pt idx="6">
                  <c:v>-4.4000000000000004</c:v>
                </c:pt>
                <c:pt idx="7">
                  <c:v>-4.3333000000000004</c:v>
                </c:pt>
                <c:pt idx="8">
                  <c:v>-4.0556000000000001</c:v>
                </c:pt>
                <c:pt idx="9">
                  <c:v>-3.9091</c:v>
                </c:pt>
                <c:pt idx="10">
                  <c:v>-3.8717999999999981</c:v>
                </c:pt>
                <c:pt idx="11">
                  <c:v>-3.25</c:v>
                </c:pt>
                <c:pt idx="12">
                  <c:v>-3</c:v>
                </c:pt>
                <c:pt idx="13">
                  <c:v>-2.8332999999999982</c:v>
                </c:pt>
                <c:pt idx="14">
                  <c:v>-2.8</c:v>
                </c:pt>
                <c:pt idx="15">
                  <c:v>-2.52</c:v>
                </c:pt>
                <c:pt idx="16">
                  <c:v>-1.8421099999999999</c:v>
                </c:pt>
                <c:pt idx="17">
                  <c:v>-1.75</c:v>
                </c:pt>
                <c:pt idx="18">
                  <c:v>-1.6111</c:v>
                </c:pt>
                <c:pt idx="19">
                  <c:v>-1.599969999999999</c:v>
                </c:pt>
                <c:pt idx="20">
                  <c:v>-1.4</c:v>
                </c:pt>
                <c:pt idx="21">
                  <c:v>-1.363599999999999</c:v>
                </c:pt>
                <c:pt idx="22">
                  <c:v>-1.2</c:v>
                </c:pt>
                <c:pt idx="23">
                  <c:v>-1</c:v>
                </c:pt>
                <c:pt idx="24">
                  <c:v>-0.8</c:v>
                </c:pt>
                <c:pt idx="25">
                  <c:v>-0.5652199999999995</c:v>
                </c:pt>
                <c:pt idx="26">
                  <c:v>-0.4</c:v>
                </c:pt>
                <c:pt idx="27">
                  <c:v>-0.33330000000000037</c:v>
                </c:pt>
                <c:pt idx="28">
                  <c:v>-0.30000000000000021</c:v>
                </c:pt>
                <c:pt idx="29">
                  <c:v>8.3340000000000025E-2</c:v>
                </c:pt>
                <c:pt idx="30">
                  <c:v>0.125</c:v>
                </c:pt>
                <c:pt idx="31">
                  <c:v>0.23077</c:v>
                </c:pt>
                <c:pt idx="32">
                  <c:v>0.30000000000000021</c:v>
                </c:pt>
                <c:pt idx="33">
                  <c:v>0.57140000000000002</c:v>
                </c:pt>
                <c:pt idx="34">
                  <c:v>0.61110000000000042</c:v>
                </c:pt>
                <c:pt idx="35">
                  <c:v>1</c:v>
                </c:pt>
                <c:pt idx="36">
                  <c:v>1.11111</c:v>
                </c:pt>
                <c:pt idx="37">
                  <c:v>1.2381</c:v>
                </c:pt>
                <c:pt idx="38">
                  <c:v>1.25</c:v>
                </c:pt>
                <c:pt idx="39">
                  <c:v>1.2916699999999992</c:v>
                </c:pt>
                <c:pt idx="40">
                  <c:v>1.4</c:v>
                </c:pt>
                <c:pt idx="41">
                  <c:v>1.4</c:v>
                </c:pt>
                <c:pt idx="42">
                  <c:v>1.45458</c:v>
                </c:pt>
                <c:pt idx="43">
                  <c:v>1.843699999999999</c:v>
                </c:pt>
                <c:pt idx="44">
                  <c:v>2</c:v>
                </c:pt>
                <c:pt idx="45">
                  <c:v>2.5333299999999999</c:v>
                </c:pt>
                <c:pt idx="46">
                  <c:v>2.75</c:v>
                </c:pt>
                <c:pt idx="47">
                  <c:v>2.9285999999999999</c:v>
                </c:pt>
                <c:pt idx="48">
                  <c:v>3.4375</c:v>
                </c:pt>
                <c:pt idx="49">
                  <c:v>3.625</c:v>
                </c:pt>
                <c:pt idx="50">
                  <c:v>4.2222</c:v>
                </c:pt>
                <c:pt idx="51">
                  <c:v>4.6499999999999995</c:v>
                </c:pt>
                <c:pt idx="52">
                  <c:v>5.4783000000000035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652096"/>
        <c:axId val="33764480"/>
      </c:barChart>
      <c:catAx>
        <c:axId val="33652096"/>
        <c:scaling>
          <c:orientation val="minMax"/>
        </c:scaling>
        <c:delete val="0"/>
        <c:axPos val="b"/>
        <c:majorTickMark val="out"/>
        <c:minorTickMark val="none"/>
        <c:tickLblPos val="low"/>
        <c:crossAx val="33764480"/>
        <c:crosses val="autoZero"/>
        <c:auto val="1"/>
        <c:lblAlgn val="ctr"/>
        <c:lblOffset val="100"/>
        <c:tickLblSkip val="1"/>
        <c:noMultiLvlLbl val="0"/>
      </c:catAx>
      <c:valAx>
        <c:axId val="33764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65209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Sheet1!$E$1:$E$17</c:f>
              <c:strCache>
                <c:ptCount val="17"/>
                <c:pt idx="0">
                  <c:v>2011/18l/N15</c:v>
                </c:pt>
                <c:pt idx="1">
                  <c:v>2011/03l/N3</c:v>
                </c:pt>
                <c:pt idx="2">
                  <c:v>2011/09l/N27</c:v>
                </c:pt>
                <c:pt idx="3">
                  <c:v>2014/01l/N18</c:v>
                </c:pt>
                <c:pt idx="4">
                  <c:v>2011/08l/N6</c:v>
                </c:pt>
                <c:pt idx="5">
                  <c:v>2014/03l/N15</c:v>
                </c:pt>
                <c:pt idx="6">
                  <c:v>2011/06l/N5</c:v>
                </c:pt>
                <c:pt idx="7">
                  <c:v>2011/16l/N40</c:v>
                </c:pt>
                <c:pt idx="8">
                  <c:v>2011/02l/N15</c:v>
                </c:pt>
                <c:pt idx="9">
                  <c:v>2011/12l/N44</c:v>
                </c:pt>
                <c:pt idx="10">
                  <c:v>2011/17l/N52</c:v>
                </c:pt>
                <c:pt idx="11">
                  <c:v>2011/04l/N3</c:v>
                </c:pt>
                <c:pt idx="12">
                  <c:v>2011/14l/N10</c:v>
                </c:pt>
                <c:pt idx="13">
                  <c:v>2011/13l/N13</c:v>
                </c:pt>
                <c:pt idx="14">
                  <c:v>2011/07l/N7</c:v>
                </c:pt>
                <c:pt idx="15">
                  <c:v>2011/15l/N10</c:v>
                </c:pt>
                <c:pt idx="16">
                  <c:v>2011/05l/N10</c:v>
                </c:pt>
              </c:strCache>
            </c:strRef>
          </c:cat>
          <c:val>
            <c:numRef>
              <c:f>Sheet1!$F$1:$F$17</c:f>
              <c:numCache>
                <c:formatCode>General</c:formatCode>
                <c:ptCount val="17"/>
                <c:pt idx="0">
                  <c:v>-4</c:v>
                </c:pt>
                <c:pt idx="1">
                  <c:v>-3.8333300000000001</c:v>
                </c:pt>
                <c:pt idx="2">
                  <c:v>-3.2222</c:v>
                </c:pt>
                <c:pt idx="3">
                  <c:v>-2.7515000000000001</c:v>
                </c:pt>
                <c:pt idx="4">
                  <c:v>-1.285709999999999</c:v>
                </c:pt>
                <c:pt idx="5">
                  <c:v>-1.0666599999999999</c:v>
                </c:pt>
                <c:pt idx="6">
                  <c:v>-1</c:v>
                </c:pt>
                <c:pt idx="7">
                  <c:v>-0.5750000000000004</c:v>
                </c:pt>
                <c:pt idx="8">
                  <c:v>-0.46666000000000002</c:v>
                </c:pt>
                <c:pt idx="9">
                  <c:v>-0.2727</c:v>
                </c:pt>
                <c:pt idx="10">
                  <c:v>-0.23080000000000001</c:v>
                </c:pt>
                <c:pt idx="11">
                  <c:v>0.33333000000000035</c:v>
                </c:pt>
                <c:pt idx="12">
                  <c:v>0.98889000000000005</c:v>
                </c:pt>
                <c:pt idx="13">
                  <c:v>1.3076899999999998</c:v>
                </c:pt>
                <c:pt idx="14">
                  <c:v>5.7142999999999997</c:v>
                </c:pt>
                <c:pt idx="15">
                  <c:v>5.9</c:v>
                </c:pt>
                <c:pt idx="16">
                  <c:v>9.8615000000000048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789440"/>
        <c:axId val="33790976"/>
      </c:barChart>
      <c:catAx>
        <c:axId val="33789440"/>
        <c:scaling>
          <c:orientation val="minMax"/>
        </c:scaling>
        <c:delete val="0"/>
        <c:axPos val="b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33790976"/>
        <c:crosses val="autoZero"/>
        <c:auto val="1"/>
        <c:lblAlgn val="ctr"/>
        <c:lblOffset val="100"/>
        <c:tickLblSkip val="1"/>
        <c:noMultiLvlLbl val="0"/>
      </c:catAx>
      <c:valAx>
        <c:axId val="33790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7894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Sheet1!$G$1:$G$15</c:f>
              <c:strCache>
                <c:ptCount val="15"/>
                <c:pt idx="0">
                  <c:v>2014/12e/N1</c:v>
                </c:pt>
                <c:pt idx="1">
                  <c:v>2011/07e/N18</c:v>
                </c:pt>
                <c:pt idx="2">
                  <c:v>2011/10e/N15</c:v>
                </c:pt>
                <c:pt idx="3">
                  <c:v>2011/02e/N3</c:v>
                </c:pt>
                <c:pt idx="4">
                  <c:v>2011/09e/N39</c:v>
                </c:pt>
                <c:pt idx="5">
                  <c:v>2014/10e/N6</c:v>
                </c:pt>
                <c:pt idx="6">
                  <c:v>2011/05e/N25</c:v>
                </c:pt>
                <c:pt idx="7">
                  <c:v>2011/03e/N11</c:v>
                </c:pt>
                <c:pt idx="8">
                  <c:v>2014/08e/N13</c:v>
                </c:pt>
                <c:pt idx="9">
                  <c:v>2014/04e/N20</c:v>
                </c:pt>
                <c:pt idx="10">
                  <c:v>2014/11e/N24</c:v>
                </c:pt>
                <c:pt idx="11">
                  <c:v>2011/06e/N15</c:v>
                </c:pt>
                <c:pt idx="12">
                  <c:v>2011/11e/N42</c:v>
                </c:pt>
                <c:pt idx="13">
                  <c:v>2014/07e/N4</c:v>
                </c:pt>
                <c:pt idx="14">
                  <c:v>2011/04e/N23</c:v>
                </c:pt>
              </c:strCache>
            </c:strRef>
          </c:cat>
          <c:val>
            <c:numRef>
              <c:f>Sheet1!$H$1:$H$15</c:f>
              <c:numCache>
                <c:formatCode>General</c:formatCode>
                <c:ptCount val="15"/>
                <c:pt idx="0">
                  <c:v>-8</c:v>
                </c:pt>
                <c:pt idx="1">
                  <c:v>-5.5556000000000001</c:v>
                </c:pt>
                <c:pt idx="2">
                  <c:v>-4.4000000000000004</c:v>
                </c:pt>
                <c:pt idx="3">
                  <c:v>-4.3333000000000004</c:v>
                </c:pt>
                <c:pt idx="4">
                  <c:v>-3.8717999999999981</c:v>
                </c:pt>
                <c:pt idx="5">
                  <c:v>-2.8332999999999982</c:v>
                </c:pt>
                <c:pt idx="6">
                  <c:v>-2.52</c:v>
                </c:pt>
                <c:pt idx="7">
                  <c:v>-1.363599999999999</c:v>
                </c:pt>
                <c:pt idx="8">
                  <c:v>0.23077</c:v>
                </c:pt>
                <c:pt idx="9">
                  <c:v>0.30000000000000021</c:v>
                </c:pt>
                <c:pt idx="10">
                  <c:v>1.2916699999999992</c:v>
                </c:pt>
                <c:pt idx="11">
                  <c:v>2.5333299999999999</c:v>
                </c:pt>
                <c:pt idx="12">
                  <c:v>2.9285999999999999</c:v>
                </c:pt>
                <c:pt idx="13">
                  <c:v>3.75</c:v>
                </c:pt>
                <c:pt idx="14">
                  <c:v>5.4783000000000035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877376"/>
        <c:axId val="33879168"/>
      </c:barChart>
      <c:catAx>
        <c:axId val="33877376"/>
        <c:scaling>
          <c:orientation val="minMax"/>
        </c:scaling>
        <c:delete val="0"/>
        <c:axPos val="b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33879168"/>
        <c:crosses val="autoZero"/>
        <c:auto val="1"/>
        <c:lblAlgn val="ctr"/>
        <c:lblOffset val="100"/>
        <c:tickLblSkip val="1"/>
        <c:noMultiLvlLbl val="0"/>
      </c:catAx>
      <c:valAx>
        <c:axId val="33879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8773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Sheet1!$A$1:$A$16</c:f>
              <c:strCache>
                <c:ptCount val="16"/>
                <c:pt idx="0">
                  <c:v>2011/18l/N15</c:v>
                </c:pt>
                <c:pt idx="1">
                  <c:v>2013/10l/N11</c:v>
                </c:pt>
                <c:pt idx="2">
                  <c:v>2011/09l/N27</c:v>
                </c:pt>
                <c:pt idx="3">
                  <c:v>2014/01l/N18</c:v>
                </c:pt>
                <c:pt idx="4">
                  <c:v>2012/18l/N29</c:v>
                </c:pt>
                <c:pt idx="5">
                  <c:v>2012/12l/N43</c:v>
                </c:pt>
                <c:pt idx="6">
                  <c:v>2014/03l/N15</c:v>
                </c:pt>
                <c:pt idx="7">
                  <c:v>2012/17l/N20</c:v>
                </c:pt>
                <c:pt idx="8">
                  <c:v>2011/16l/N40</c:v>
                </c:pt>
                <c:pt idx="9">
                  <c:v>2014/08l/N21</c:v>
                </c:pt>
                <c:pt idx="10">
                  <c:v>2014/04l/N13</c:v>
                </c:pt>
                <c:pt idx="11">
                  <c:v>2013/07l/N28</c:v>
                </c:pt>
                <c:pt idx="12">
                  <c:v>2011/13l/N13</c:v>
                </c:pt>
                <c:pt idx="13">
                  <c:v>2014/06l/N20</c:v>
                </c:pt>
                <c:pt idx="14">
                  <c:v>2012/09l/N29</c:v>
                </c:pt>
                <c:pt idx="15">
                  <c:v>2013/12l/N5</c:v>
                </c:pt>
              </c:strCache>
            </c:strRef>
          </c:cat>
          <c:val>
            <c:numRef>
              <c:f>Sheet1!$B$1:$B$16</c:f>
              <c:numCache>
                <c:formatCode>General</c:formatCode>
                <c:ptCount val="16"/>
                <c:pt idx="0">
                  <c:v>-4</c:v>
                </c:pt>
                <c:pt idx="1">
                  <c:v>-3.2726999999999982</c:v>
                </c:pt>
                <c:pt idx="2">
                  <c:v>-3.2222</c:v>
                </c:pt>
                <c:pt idx="3">
                  <c:v>-2.6111</c:v>
                </c:pt>
                <c:pt idx="4">
                  <c:v>-2.44828</c:v>
                </c:pt>
                <c:pt idx="5">
                  <c:v>-1.441859999999999</c:v>
                </c:pt>
                <c:pt idx="6">
                  <c:v>-1.0666599999999999</c:v>
                </c:pt>
                <c:pt idx="7">
                  <c:v>-1.05</c:v>
                </c:pt>
                <c:pt idx="8">
                  <c:v>-0.5750000000000004</c:v>
                </c:pt>
                <c:pt idx="9">
                  <c:v>0</c:v>
                </c:pt>
                <c:pt idx="10">
                  <c:v>0.25</c:v>
                </c:pt>
                <c:pt idx="11">
                  <c:v>1.1256199999999998</c:v>
                </c:pt>
                <c:pt idx="12">
                  <c:v>1.3076899999999998</c:v>
                </c:pt>
                <c:pt idx="13">
                  <c:v>2.3499999999999988</c:v>
                </c:pt>
                <c:pt idx="14">
                  <c:v>3.6896800000000001</c:v>
                </c:pt>
                <c:pt idx="15">
                  <c:v>20.6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994240"/>
        <c:axId val="33995776"/>
      </c:barChart>
      <c:catAx>
        <c:axId val="33994240"/>
        <c:scaling>
          <c:orientation val="minMax"/>
        </c:scaling>
        <c:delete val="0"/>
        <c:axPos val="b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33995776"/>
        <c:crosses val="autoZero"/>
        <c:auto val="1"/>
        <c:lblAlgn val="ctr"/>
        <c:lblOffset val="100"/>
        <c:tickLblSkip val="1"/>
        <c:noMultiLvlLbl val="0"/>
      </c:catAx>
      <c:valAx>
        <c:axId val="33995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9942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Sheet1!$E$17:$E$45</c:f>
              <c:strCache>
                <c:ptCount val="29"/>
                <c:pt idx="0">
                  <c:v>2011/16l/N26</c:v>
                </c:pt>
                <c:pt idx="1">
                  <c:v>2012/13l/N16</c:v>
                </c:pt>
                <c:pt idx="2">
                  <c:v>2011/12l/N33</c:v>
                </c:pt>
                <c:pt idx="3">
                  <c:v>2014/01l/N2</c:v>
                </c:pt>
                <c:pt idx="4">
                  <c:v>2014/08l/N13</c:v>
                </c:pt>
                <c:pt idx="5">
                  <c:v>2011/17l/N41</c:v>
                </c:pt>
                <c:pt idx="6">
                  <c:v>2013/10l/N2</c:v>
                </c:pt>
                <c:pt idx="7">
                  <c:v>2012/02l/N3</c:v>
                </c:pt>
                <c:pt idx="8">
                  <c:v>2012/08l/N3</c:v>
                </c:pt>
                <c:pt idx="9">
                  <c:v>2013/11l/N3</c:v>
                </c:pt>
                <c:pt idx="10">
                  <c:v>2012/14l/N32</c:v>
                </c:pt>
                <c:pt idx="11">
                  <c:v>2012/12l/N32</c:v>
                </c:pt>
                <c:pt idx="12">
                  <c:v>2013/07l/N10</c:v>
                </c:pt>
                <c:pt idx="13">
                  <c:v>2012/17l/N3</c:v>
                </c:pt>
                <c:pt idx="14">
                  <c:v>2014/04l/N4</c:v>
                </c:pt>
                <c:pt idx="15">
                  <c:v>2011/02l/N3</c:v>
                </c:pt>
                <c:pt idx="16">
                  <c:v>2011/15l/N1</c:v>
                </c:pt>
                <c:pt idx="17">
                  <c:v>2014/03l/N6</c:v>
                </c:pt>
                <c:pt idx="18">
                  <c:v>2014/09l/N1</c:v>
                </c:pt>
                <c:pt idx="19">
                  <c:v>2012/11l/N3</c:v>
                </c:pt>
                <c:pt idx="20">
                  <c:v>2014/06l/N17</c:v>
                </c:pt>
                <c:pt idx="21">
                  <c:v>2012/09l/N29</c:v>
                </c:pt>
                <c:pt idx="22">
                  <c:v>2012/18l/N14</c:v>
                </c:pt>
                <c:pt idx="23">
                  <c:v>2011/05l/N3</c:v>
                </c:pt>
                <c:pt idx="24">
                  <c:v>2011/14l/N10</c:v>
                </c:pt>
                <c:pt idx="25">
                  <c:v>2011/09l/N14</c:v>
                </c:pt>
                <c:pt idx="26">
                  <c:v>2012/05l/N19</c:v>
                </c:pt>
                <c:pt idx="27">
                  <c:v>2013/09l/N20</c:v>
                </c:pt>
                <c:pt idx="28">
                  <c:v>2011/18l/N4</c:v>
                </c:pt>
              </c:strCache>
            </c:strRef>
          </c:cat>
          <c:val>
            <c:numRef>
              <c:f>Sheet1!$F$17:$F$45</c:f>
              <c:numCache>
                <c:formatCode>General</c:formatCode>
                <c:ptCount val="29"/>
                <c:pt idx="0">
                  <c:v>-0.75749299999999997</c:v>
                </c:pt>
                <c:pt idx="1">
                  <c:v>-0.23433200000000001</c:v>
                </c:pt>
                <c:pt idx="2">
                  <c:v>-0.17438699999999999</c:v>
                </c:pt>
                <c:pt idx="3">
                  <c:v>-9.2643100000000006E-2</c:v>
                </c:pt>
                <c:pt idx="4">
                  <c:v>-7.3568700000000001E-2</c:v>
                </c:pt>
                <c:pt idx="5">
                  <c:v>-3.9771100000000011E-2</c:v>
                </c:pt>
                <c:pt idx="6">
                  <c:v>-3.814710000000001E-2</c:v>
                </c:pt>
                <c:pt idx="7">
                  <c:v>-1.6348800000000007E-2</c:v>
                </c:pt>
                <c:pt idx="8">
                  <c:v>-1.6348800000000007E-2</c:v>
                </c:pt>
                <c:pt idx="9">
                  <c:v>-1.3624000000000004E-2</c:v>
                </c:pt>
                <c:pt idx="10">
                  <c:v>-5.4452300000000023E-3</c:v>
                </c:pt>
                <c:pt idx="11">
                  <c:v>-2.7291600000000017E-3</c:v>
                </c:pt>
                <c:pt idx="12">
                  <c:v>1.4986400000000004E-2</c:v>
                </c:pt>
                <c:pt idx="13">
                  <c:v>1.9073500000000007E-2</c:v>
                </c:pt>
                <c:pt idx="14">
                  <c:v>2.543140000000001E-2</c:v>
                </c:pt>
                <c:pt idx="15">
                  <c:v>2.9972700000000001E-2</c:v>
                </c:pt>
                <c:pt idx="16">
                  <c:v>3.814710000000001E-2</c:v>
                </c:pt>
                <c:pt idx="17">
                  <c:v>4.6322599999999998E-2</c:v>
                </c:pt>
                <c:pt idx="18">
                  <c:v>5.7220699999999999E-2</c:v>
                </c:pt>
                <c:pt idx="19">
                  <c:v>6.3351500000000019E-2</c:v>
                </c:pt>
                <c:pt idx="20">
                  <c:v>0.10899100000000003</c:v>
                </c:pt>
                <c:pt idx="21">
                  <c:v>0.12806600000000001</c:v>
                </c:pt>
                <c:pt idx="22">
                  <c:v>0.12806600000000001</c:v>
                </c:pt>
                <c:pt idx="23">
                  <c:v>0.13351499999999999</c:v>
                </c:pt>
                <c:pt idx="24">
                  <c:v>0.13442299999999999</c:v>
                </c:pt>
                <c:pt idx="25">
                  <c:v>0.15803600000000007</c:v>
                </c:pt>
                <c:pt idx="26">
                  <c:v>0.17166300000000001</c:v>
                </c:pt>
                <c:pt idx="27">
                  <c:v>0.23433200000000001</c:v>
                </c:pt>
                <c:pt idx="28">
                  <c:v>0.29972800000000016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179776"/>
        <c:axId val="79181312"/>
      </c:barChart>
      <c:catAx>
        <c:axId val="79179776"/>
        <c:scaling>
          <c:orientation val="minMax"/>
        </c:scaling>
        <c:delete val="0"/>
        <c:axPos val="b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79181312"/>
        <c:crosses val="autoZero"/>
        <c:auto val="1"/>
        <c:lblAlgn val="ctr"/>
        <c:lblOffset val="100"/>
        <c:tickLblSkip val="1"/>
        <c:noMultiLvlLbl val="0"/>
      </c:catAx>
      <c:valAx>
        <c:axId val="79181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91797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0.76106</cdr:x>
      <cdr:y>0.1129</cdr:y>
    </cdr:from>
    <cdr:to>
      <cdr:x>1</cdr:x>
      <cdr:y>0.27419</cdr:y>
    </cdr:to>
    <cdr:sp macro="" textlink="">
      <cdr:nvSpPr>
        <cdr:cNvPr id="2" name="Oval 1"/>
        <cdr:cNvSpPr/>
      </cdr:nvSpPr>
      <cdr:spPr>
        <a:xfrm xmlns:a="http://schemas.openxmlformats.org/drawingml/2006/main">
          <a:off x="6553200" y="533400"/>
          <a:ext cx="2057400" cy="7620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  <a:scene3d xmlns:a="http://schemas.openxmlformats.org/drawingml/2006/main">
          <a:camera prst="orthographicFront">
            <a:rot lat="0" lon="0" rev="1800000"/>
          </a:camera>
          <a:lightRig rig="threePt" dir="t"/>
        </a:scene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</cdr:x>
      <cdr:y>0.18033</cdr:y>
    </cdr:from>
    <cdr:to>
      <cdr:x>1</cdr:x>
      <cdr:y>0.34426</cdr:y>
    </cdr:to>
    <cdr:sp macro="" textlink="">
      <cdr:nvSpPr>
        <cdr:cNvPr id="2" name="Oval 1"/>
        <cdr:cNvSpPr/>
      </cdr:nvSpPr>
      <cdr:spPr>
        <a:xfrm xmlns:a="http://schemas.openxmlformats.org/drawingml/2006/main">
          <a:off x="7315200" y="838200"/>
          <a:ext cx="1828800" cy="7620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  <a:scene3d xmlns:a="http://schemas.openxmlformats.org/drawingml/2006/main">
          <a:camera prst="orthographicFront">
            <a:rot lat="0" lon="0" rev="2400000"/>
          </a:camera>
          <a:lightRig rig="threePt" dir="t"/>
        </a:scene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68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41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5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0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46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80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1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6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7505-7D00-4472-9F6E-30CE9314BE27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43000"/>
            <a:ext cx="8077200" cy="43433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FY15 HWRF </a:t>
            </a:r>
            <a:r>
              <a:rPr lang="en-US" dirty="0" smtClean="0"/>
              <a:t>Baseline Verification and Outlier Analysis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8638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Intensity Bias for EP Storms at individual Year</a:t>
            </a:r>
            <a:endParaRPr lang="en-US" sz="2800" dirty="0"/>
          </a:p>
        </p:txBody>
      </p:sp>
      <p:pic>
        <p:nvPicPr>
          <p:cNvPr id="37890" name="Picture 2" descr="http://www.atmos.umd.edu/~zhang/HWRF/figures_AllIncluded_IndividualYears/EPAL1111/fig_EPAL1111_bia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4267200" cy="3084576"/>
          </a:xfrm>
          <a:prstGeom prst="rect">
            <a:avLst/>
          </a:prstGeom>
          <a:noFill/>
        </p:spPr>
      </p:pic>
      <p:pic>
        <p:nvPicPr>
          <p:cNvPr id="37892" name="Picture 4" descr="http://www.atmos.umd.edu/~zhang/HWRF/figures_AllIncluded_IndividualYears/EPAL1212/fig_EPAL1212_bia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09600"/>
            <a:ext cx="4267200" cy="3084576"/>
          </a:xfrm>
          <a:prstGeom prst="rect">
            <a:avLst/>
          </a:prstGeom>
          <a:noFill/>
        </p:spPr>
      </p:pic>
      <p:pic>
        <p:nvPicPr>
          <p:cNvPr id="37894" name="Picture 6" descr="http://www.atmos.umd.edu/~zhang/HWRF/figures_AllIncluded_IndividualYears/EPAL1313/fig_EPAL1313_bia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773424"/>
            <a:ext cx="4267200" cy="3084576"/>
          </a:xfrm>
          <a:prstGeom prst="rect">
            <a:avLst/>
          </a:prstGeom>
          <a:noFill/>
        </p:spPr>
      </p:pic>
      <p:pic>
        <p:nvPicPr>
          <p:cNvPr id="37896" name="Picture 8" descr="http://www.atmos.umd.edu/~zhang/HWRF/figures_AllIncluded_IndividualYears/EPAL1414/fig_EPAL1414_bia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773425"/>
            <a:ext cx="4267200" cy="30845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00400" y="14478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72400" y="44958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44958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0" y="14478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tmos.umd.edu/~zhang/HWRF/figures_WorstCasesRemoved/ALAL1114/fig_ALAL1114_tk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42743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tmos.umd.edu/~zhang/HWRF/figures_WorstCasesRemoved/EPAL1114/fig_EPAL1114_tk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98" y="1484593"/>
            <a:ext cx="4387702" cy="317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1524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Track Verification </a:t>
            </a:r>
            <a:r>
              <a:rPr lang="en-US" sz="2800" dirty="0" smtClean="0"/>
              <a:t>(Bad </a:t>
            </a:r>
            <a:r>
              <a:rPr lang="en-US" sz="2800" smtClean="0"/>
              <a:t>Storms removed)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8478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092" y="152401"/>
            <a:ext cx="904830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Possible reasons for H15B Track Forecast Degradation</a:t>
            </a:r>
          </a:p>
          <a:p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Because of scripting </a:t>
            </a:r>
            <a:r>
              <a:rPr lang="en-US" sz="2400" dirty="0" smtClean="0">
                <a:solidFill>
                  <a:srgbClr val="FF0000"/>
                </a:solidFill>
              </a:rPr>
              <a:t>errors, early </a:t>
            </a:r>
            <a:r>
              <a:rPr lang="en-US" sz="2400" dirty="0" smtClean="0">
                <a:solidFill>
                  <a:srgbClr val="FF0000"/>
                </a:solidFill>
              </a:rPr>
              <a:t>H15B </a:t>
            </a:r>
            <a:r>
              <a:rPr lang="en-US" sz="2400" dirty="0" smtClean="0">
                <a:solidFill>
                  <a:srgbClr val="FF0000"/>
                </a:solidFill>
              </a:rPr>
              <a:t>runs </a:t>
            </a:r>
            <a:r>
              <a:rPr lang="en-US" sz="2400" dirty="0" smtClean="0">
                <a:solidFill>
                  <a:srgbClr val="FF0000"/>
                </a:solidFill>
              </a:rPr>
              <a:t>used 26 vertical </a:t>
            </a:r>
            <a:r>
              <a:rPr lang="en-US" sz="2400" dirty="0" smtClean="0">
                <a:solidFill>
                  <a:srgbClr val="FF0000"/>
                </a:solidFill>
              </a:rPr>
              <a:t>levels </a:t>
            </a:r>
            <a:r>
              <a:rPr lang="en-US" sz="2400" dirty="0" smtClean="0">
                <a:solidFill>
                  <a:srgbClr val="FF0000"/>
                </a:solidFill>
              </a:rPr>
              <a:t>GFS GRIB files instead of 47 to generate BC. This may cause track degradations at later forecast hours;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Only one INVEST is being cycled in H15B, while all INVEST were being cycled in H214;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Discontinuity at boundary between ghost D2 and D1; </a:t>
            </a:r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New </a:t>
            </a:r>
            <a:r>
              <a:rPr lang="en-US" sz="2400" dirty="0" smtClean="0"/>
              <a:t>GFS Impact;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Physics impact  because of resolution increasing (27/9/3km vs 18/6/2km). Will address this in physics upgrades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No inner core DA in H15B</a:t>
            </a:r>
            <a:r>
              <a:rPr lang="en-US" sz="2400" dirty="0" smtClean="0"/>
              <a:t>;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6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tmos.umd.edu/~zhang/HWRF/figures_H15Z_2011+2014/ALAL1114/fig_ALAL1114_tk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8" y="891983"/>
            <a:ext cx="3898605" cy="281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tmos.umd.edu/~zhang/HWRF/figures_H15Z_2011+2014/ALAL1114/fig_ALAL1114_wi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973" y="869567"/>
            <a:ext cx="3960628" cy="286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atmos.umd.edu/~zhang/HWRF/figures_H15Z_2011+2014/ALAL1114/fig_ALAL1114_bia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3931102" cy="28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1524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Track/Intensity Verification for 2011-2014 AL Storms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953000" y="4343400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Pure new GFS Impact on HWRF:</a:t>
            </a:r>
          </a:p>
          <a:p>
            <a:r>
              <a:rPr lang="en-US" dirty="0" smtClean="0"/>
              <a:t>H15Z vs. H214</a:t>
            </a:r>
          </a:p>
          <a:p>
            <a:endParaRPr lang="en-US" dirty="0"/>
          </a:p>
          <a:p>
            <a:r>
              <a:rPr lang="en-US" dirty="0" smtClean="0"/>
              <a:t>H15Z track is degraded over H214 after day 3, even if new GFS track is better than old GFS.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42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524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Track/Intensity Verification for 2011-2014 EP Storms</a:t>
            </a:r>
            <a:endParaRPr lang="en-US" sz="2800" dirty="0"/>
          </a:p>
        </p:txBody>
      </p:sp>
      <p:pic>
        <p:nvPicPr>
          <p:cNvPr id="2050" name="Picture 2" descr="http://www.atmos.umd.edu/~zhang/HWRF/figures_H15Z_2011+2014/EPAL1114/fig_EPAL1114_tk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84" y="712834"/>
            <a:ext cx="3900356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atmos.umd.edu/~zhang/HWRF/figures_H15Z_2011+2014/EPAL1114/fig_EPAL1114_wi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46" y="712834"/>
            <a:ext cx="4127849" cy="298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atmos.umd.edu/~zhang/HWRF/figures_H15Z_2011+2014/EPAL1114/fig_EPAL1114_bia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96679"/>
            <a:ext cx="3951709" cy="285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53000" y="4343400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Pure new GFS Impact on HWRF:</a:t>
            </a:r>
          </a:p>
          <a:p>
            <a:r>
              <a:rPr lang="en-US" dirty="0" smtClean="0"/>
              <a:t>H15Z vs. H214</a:t>
            </a:r>
          </a:p>
          <a:p>
            <a:endParaRPr lang="en-US" dirty="0"/>
          </a:p>
          <a:p>
            <a:r>
              <a:rPr lang="en-US" dirty="0" smtClean="0"/>
              <a:t>H15Z track is improved over H214 after day 3, while new GFS track is degraded compared to old GFS.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891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04800" y="1219200"/>
          <a:ext cx="86106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2286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 Track Improvement/Degradation at 96h, Weighted by Sample Numbers (H15B </a:t>
            </a:r>
            <a:r>
              <a:rPr lang="en-US" sz="2400" dirty="0" err="1" smtClean="0">
                <a:solidFill>
                  <a:prstClr val="black"/>
                </a:solidFill>
              </a:rPr>
              <a:t>vs</a:t>
            </a:r>
            <a:r>
              <a:rPr lang="en-US" sz="2400" smtClean="0">
                <a:solidFill>
                  <a:prstClr val="black"/>
                </a:solidFill>
              </a:rPr>
              <a:t> H214) </a:t>
            </a:r>
            <a:r>
              <a:rPr lang="en-US" sz="2400" dirty="0" smtClean="0">
                <a:solidFill>
                  <a:prstClr val="black"/>
                </a:solidFill>
              </a:rPr>
              <a:t>for AL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1143000" y="1600200"/>
            <a:ext cx="2743169" cy="14478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H15B-H214</a:t>
            </a:r>
          </a:p>
          <a:p>
            <a:r>
              <a:rPr lang="en-US" sz="2400" dirty="0" smtClean="0"/>
              <a:t>Improvement: &lt;0</a:t>
            </a:r>
          </a:p>
          <a:p>
            <a:r>
              <a:rPr lang="en-US" sz="2400" dirty="0" smtClean="0"/>
              <a:t>Degradation: &gt;0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1600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Storms that need to be improved.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629400" y="2057400"/>
            <a:ext cx="609600" cy="76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atmos.umd.edu/~zhang/HWRF/figures_AllIncluded_IndividualYears/ALAL1114/fig_al092012_ISAAC_tk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3733800" cy="2699004"/>
          </a:xfrm>
          <a:prstGeom prst="rect">
            <a:avLst/>
          </a:prstGeom>
          <a:noFill/>
        </p:spPr>
      </p:pic>
      <p:pic>
        <p:nvPicPr>
          <p:cNvPr id="38916" name="Picture 4" descr="http://www.atmos.umd.edu/~zhang/HWRF/figures_AllIncluded_IndividualYears/ALAL1114/fig_al062014_EDOUARD_tk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838200"/>
            <a:ext cx="3810000" cy="2754087"/>
          </a:xfrm>
          <a:prstGeom prst="rect">
            <a:avLst/>
          </a:prstGeom>
          <a:noFill/>
        </p:spPr>
      </p:pic>
      <p:pic>
        <p:nvPicPr>
          <p:cNvPr id="38918" name="Picture 6" descr="http://www.atmos.umd.edu/~zhang/HWRF/figures_AllIncluded_IndividualYears/ALAL1114/fig_al052012_ERNESTO_tk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810000"/>
            <a:ext cx="3886200" cy="2809167"/>
          </a:xfrm>
          <a:prstGeom prst="rect">
            <a:avLst/>
          </a:prstGeom>
          <a:noFill/>
        </p:spPr>
      </p:pic>
      <p:pic>
        <p:nvPicPr>
          <p:cNvPr id="38920" name="Picture 8" descr="http://www.atmos.umd.edu/~zhang/HWRF/figures_AllIncluded_IndividualYears/ALAL1114/fig_al162011_OPHELIA_tk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886200"/>
            <a:ext cx="3657600" cy="26439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38200" y="8638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Worst Degraded Track Forecast Storms, AL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1828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2012,09L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1752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2014,06L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4724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2012,05L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38800" y="4800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2011,16L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1371600"/>
          <a:ext cx="9144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/>
          <p:cNvSpPr txBox="1"/>
          <p:nvPr/>
        </p:nvSpPr>
        <p:spPr>
          <a:xfrm>
            <a:off x="838200" y="1752600"/>
            <a:ext cx="2743169" cy="14478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H15B-H214</a:t>
            </a:r>
          </a:p>
          <a:p>
            <a:r>
              <a:rPr lang="en-US" sz="2400" dirty="0" smtClean="0"/>
              <a:t>Improvement: &lt;0</a:t>
            </a:r>
          </a:p>
          <a:p>
            <a:r>
              <a:rPr lang="en-US" sz="2400" dirty="0" smtClean="0"/>
              <a:t>Degradation: &gt;0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2286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Track Improvement/Degradation at 96h, Weighted by Sample Numbers  (H15B </a:t>
            </a:r>
            <a:r>
              <a:rPr lang="en-US" sz="2400" dirty="0" err="1" smtClean="0">
                <a:solidFill>
                  <a:prstClr val="black"/>
                </a:solidFill>
              </a:rPr>
              <a:t>vs</a:t>
            </a:r>
            <a:r>
              <a:rPr lang="en-US" sz="2400" dirty="0" smtClean="0">
                <a:solidFill>
                  <a:prstClr val="black"/>
                </a:solidFill>
              </a:rPr>
              <a:t> H214) for EP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18288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Storms that need to be improved.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086600" y="2286000"/>
            <a:ext cx="609600" cy="76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  <a:scene3d>
            <a:camera prst="orthographicFront">
              <a:rot lat="0" lon="0" rev="200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atmos.umd.edu/~zhang/HWRF/figures_AllIncluded_IndividualYears/EPAL1114/fig_ep112011_IRWIN_tk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3720272" cy="2689225"/>
          </a:xfrm>
          <a:prstGeom prst="rect">
            <a:avLst/>
          </a:prstGeom>
          <a:noFill/>
        </p:spPr>
      </p:pic>
      <p:pic>
        <p:nvPicPr>
          <p:cNvPr id="39940" name="Picture 4" descr="http://www.atmos.umd.edu/~zhang/HWRF/figures_AllIncluded_IndividualYears/EPAL1114/fig_ep062013_FLOSSIE_tk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93350"/>
            <a:ext cx="3962400" cy="2864249"/>
          </a:xfrm>
          <a:prstGeom prst="rect">
            <a:avLst/>
          </a:prstGeom>
          <a:noFill/>
        </p:spPr>
      </p:pic>
      <p:pic>
        <p:nvPicPr>
          <p:cNvPr id="39942" name="Picture 6" descr="http://www.atmos.umd.edu/~zhang/HWRF/figures_AllIncluded_IndividualYears/EPAL1114/fig_ep052012_EMILIA_tk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788882"/>
            <a:ext cx="3886200" cy="2809167"/>
          </a:xfrm>
          <a:prstGeom prst="rect">
            <a:avLst/>
          </a:prstGeom>
          <a:noFill/>
        </p:spPr>
      </p:pic>
      <p:pic>
        <p:nvPicPr>
          <p:cNvPr id="39944" name="Picture 8" descr="http://www.atmos.umd.edu/~zhang/HWRF/figures_AllIncluded_IndividualYears/EPAL1114/fig_ep142014_NORBERT_tk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88882"/>
            <a:ext cx="4038600" cy="291933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38200" y="8638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Worst Degraded Track Forecast Storms, EP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16764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2011, 11E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17526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2013,05E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4953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2012,05E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4800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2014, 14E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413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Comparison of Cumulative Distributions between H214 and H15B</a:t>
            </a:r>
            <a:endParaRPr lang="en-US" sz="2400" dirty="0"/>
          </a:p>
        </p:txBody>
      </p:sp>
      <p:pic>
        <p:nvPicPr>
          <p:cNvPr id="11" name="Picture 10" descr="cumulative_H214_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762000"/>
            <a:ext cx="3962400" cy="30618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5000" y="1752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H214 AL</a:t>
            </a:r>
            <a:endParaRPr lang="en-US" dirty="0"/>
          </a:p>
        </p:txBody>
      </p:sp>
      <p:pic>
        <p:nvPicPr>
          <p:cNvPr id="13" name="Picture 12" descr="cumulative_H214_E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762001"/>
            <a:ext cx="4141695" cy="3200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0" y="1828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H214 EP</a:t>
            </a:r>
            <a:endParaRPr lang="en-US" dirty="0"/>
          </a:p>
        </p:txBody>
      </p:sp>
      <p:pic>
        <p:nvPicPr>
          <p:cNvPr id="15" name="Picture 14" descr="cumulative_H15B_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737264"/>
            <a:ext cx="4038600" cy="31207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52600" y="4572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H15B AL</a:t>
            </a:r>
            <a:endParaRPr lang="en-US" dirty="0"/>
          </a:p>
        </p:txBody>
      </p:sp>
      <p:pic>
        <p:nvPicPr>
          <p:cNvPr id="17" name="Picture 16" descr="cumulative_H15B_E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799" y="3733800"/>
            <a:ext cx="4043083" cy="3124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67400" y="4648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H15B 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64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48471"/>
            <a:ext cx="83820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Acronym</a:t>
            </a:r>
          </a:p>
          <a:p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H15B</a:t>
            </a:r>
            <a:r>
              <a:rPr lang="en-US" sz="2400" dirty="0" smtClean="0"/>
              <a:t>: FY15 HWRF baseline, 18/6/2km resolution, L61,  input: T1534L64 GFS (Spectral file for IC, pressure level GRIB2 files for BC</a:t>
            </a:r>
            <a:r>
              <a:rPr lang="en-US" sz="2400" dirty="0" smtClean="0"/>
              <a:t>)</a:t>
            </a:r>
          </a:p>
          <a:p>
            <a:pPr>
              <a:buFont typeface="Wingdings" pitchFamily="2" charset="2"/>
              <a:buChar char="Ø"/>
            </a:pPr>
            <a:endParaRPr lang="en-US" sz="2400" dirty="0"/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</a:rPr>
              <a:t>H214</a:t>
            </a:r>
            <a:r>
              <a:rPr lang="en-US" sz="2400" dirty="0"/>
              <a:t>: 2014 version of operational HWRF, 27/9/3km resolution, L61, input: T574 L64 GFS (Spectral files for both IC and BC</a:t>
            </a:r>
            <a:r>
              <a:rPr lang="en-US" sz="2400" dirty="0" smtClean="0"/>
              <a:t>);</a:t>
            </a:r>
            <a:endParaRPr lang="en-US" sz="2400" dirty="0" smtClean="0"/>
          </a:p>
          <a:p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H14Z</a:t>
            </a:r>
            <a:r>
              <a:rPr lang="en-US" sz="2400" dirty="0" smtClean="0"/>
              <a:t>: 2014 version of HWRF, 27/9/3km resolution using T1534L64 GFS (Spectral files for both IC and BC);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PRD1</a:t>
            </a:r>
            <a:r>
              <a:rPr lang="en-US" sz="2400" dirty="0" smtClean="0"/>
              <a:t>: Operational GFS since 2012, re-run for storms before </a:t>
            </a:r>
            <a:r>
              <a:rPr lang="en-US" sz="2400" dirty="0" smtClean="0"/>
              <a:t>2011;</a:t>
            </a:r>
            <a:endParaRPr lang="en-US" sz="2400" dirty="0" smtClean="0"/>
          </a:p>
          <a:p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GFS2</a:t>
            </a:r>
            <a:r>
              <a:rPr lang="en-US" sz="2400" dirty="0" smtClean="0"/>
              <a:t>:  new GFS </a:t>
            </a:r>
            <a:r>
              <a:rPr lang="en-US" sz="2400" dirty="0" smtClean="0"/>
              <a:t>T1534L64.</a:t>
            </a:r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133600"/>
            <a:ext cx="685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Intensity Outlier Analysis (H15B </a:t>
            </a:r>
            <a:r>
              <a:rPr lang="en-US" sz="4400" dirty="0" err="1" smtClean="0"/>
              <a:t>vs</a:t>
            </a:r>
            <a:r>
              <a:rPr lang="en-US" sz="4400" dirty="0" smtClean="0"/>
              <a:t> H214)</a:t>
            </a:r>
            <a:endParaRPr lang="en-US" sz="4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0600" y="1524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of Cumulative Distributions between H214 and H15B (AL)</a:t>
            </a:r>
            <a:endParaRPr lang="en-US" dirty="0"/>
          </a:p>
        </p:txBody>
      </p:sp>
      <p:pic>
        <p:nvPicPr>
          <p:cNvPr id="15" name="Picture 14" descr="cumulative_h214_h15b_24h_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685800"/>
            <a:ext cx="3810000" cy="29440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14600" y="13716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14400" y="1752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H15B better</a:t>
            </a:r>
            <a:endParaRPr lang="en-US" dirty="0"/>
          </a:p>
        </p:txBody>
      </p:sp>
      <p:pic>
        <p:nvPicPr>
          <p:cNvPr id="18" name="Picture 17" descr="cumulative_h214_h15b_48h_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09600"/>
            <a:ext cx="3980330" cy="307570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57800" y="1752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H15B similar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934200" y="13716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48h</a:t>
            </a:r>
            <a:endParaRPr lang="en-US" dirty="0"/>
          </a:p>
        </p:txBody>
      </p:sp>
      <p:pic>
        <p:nvPicPr>
          <p:cNvPr id="21" name="Picture 20" descr="cumulative_h214_h15b_72h_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855027"/>
            <a:ext cx="3886200" cy="30029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38400" y="46482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72h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90600" y="5029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H15B worse</a:t>
            </a:r>
            <a:endParaRPr lang="en-US" dirty="0"/>
          </a:p>
        </p:txBody>
      </p:sp>
      <p:pic>
        <p:nvPicPr>
          <p:cNvPr id="24" name="Picture 23" descr="cumulative_h214_h15b_96h_a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3792682"/>
            <a:ext cx="3966883" cy="306531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486400" y="5181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H15B worse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934200" y="4495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96h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87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0600" y="1524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of Cumulative Distributions between H214 and H15B (EP)</a:t>
            </a:r>
            <a:endParaRPr lang="en-US" dirty="0"/>
          </a:p>
        </p:txBody>
      </p:sp>
      <p:pic>
        <p:nvPicPr>
          <p:cNvPr id="15" name="Picture 14" descr="cumulative_h214_h15b_24h_e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609600"/>
            <a:ext cx="4191000" cy="3238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43200" y="14478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14400" y="1752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H15B similar</a:t>
            </a:r>
            <a:endParaRPr lang="en-US" dirty="0"/>
          </a:p>
        </p:txBody>
      </p:sp>
      <p:pic>
        <p:nvPicPr>
          <p:cNvPr id="18" name="Picture 17" descr="cumulative_h214_h15b_48h_e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81891"/>
            <a:ext cx="4267200" cy="32973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34000" y="1905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H15B better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086600" y="13716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48h</a:t>
            </a:r>
            <a:endParaRPr lang="en-US" dirty="0"/>
          </a:p>
        </p:txBody>
      </p:sp>
      <p:pic>
        <p:nvPicPr>
          <p:cNvPr id="21" name="Picture 20" descr="cumulative_h214_h15b_72h_e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3733800"/>
            <a:ext cx="4338918" cy="3352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95600" y="44958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72h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66800" y="4876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H15B better</a:t>
            </a:r>
            <a:endParaRPr lang="en-US" dirty="0"/>
          </a:p>
        </p:txBody>
      </p:sp>
      <p:pic>
        <p:nvPicPr>
          <p:cNvPr id="24" name="Picture 23" descr="cumulative_h214_h15b_96h_e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810000"/>
            <a:ext cx="4208930" cy="325235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315200" y="45720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96h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562600" y="4953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H15B better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00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mulative_h14z_h15z_24h_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803564"/>
            <a:ext cx="3962400" cy="3061853"/>
          </a:xfrm>
          <a:prstGeom prst="rect">
            <a:avLst/>
          </a:prstGeom>
        </p:spPr>
      </p:pic>
      <p:pic>
        <p:nvPicPr>
          <p:cNvPr id="3" name="Picture 2" descr="cumulative_h14z_h15z_48h_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762000"/>
            <a:ext cx="4114800" cy="3179618"/>
          </a:xfrm>
          <a:prstGeom prst="rect">
            <a:avLst/>
          </a:prstGeom>
        </p:spPr>
      </p:pic>
      <p:pic>
        <p:nvPicPr>
          <p:cNvPr id="4" name="Picture 3" descr="cumulative_h14z_h15z_72h_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796145"/>
            <a:ext cx="3962400" cy="3061855"/>
          </a:xfrm>
          <a:prstGeom prst="rect">
            <a:avLst/>
          </a:prstGeom>
        </p:spPr>
      </p:pic>
      <p:pic>
        <p:nvPicPr>
          <p:cNvPr id="5" name="Picture 4" descr="cumulative_h14z_h15z_96h_a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3771900"/>
            <a:ext cx="3993777" cy="308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2286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of Cumulative Distributions between H15Band H214 (AL)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-2400000">
            <a:off x="2864267" y="2493721"/>
            <a:ext cx="1524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-2400000">
            <a:off x="7207667" y="2417522"/>
            <a:ext cx="1524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-2400000">
            <a:off x="2864267" y="5313121"/>
            <a:ext cx="1524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-2400000">
            <a:off x="7360068" y="5236923"/>
            <a:ext cx="1524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mulative_h14z_h15z_24h_e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685800"/>
            <a:ext cx="3980330" cy="3075709"/>
          </a:xfrm>
          <a:prstGeom prst="rect">
            <a:avLst/>
          </a:prstGeom>
        </p:spPr>
      </p:pic>
      <p:pic>
        <p:nvPicPr>
          <p:cNvPr id="3" name="Picture 2" descr="cumulative_h14z_h15z_48h_e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668482"/>
            <a:ext cx="4038600" cy="3120736"/>
          </a:xfrm>
          <a:prstGeom prst="rect">
            <a:avLst/>
          </a:prstGeom>
        </p:spPr>
      </p:pic>
      <p:pic>
        <p:nvPicPr>
          <p:cNvPr id="4" name="Picture 3" descr="cumulative_h14z_h15z_72h_e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782291"/>
            <a:ext cx="3980330" cy="3075709"/>
          </a:xfrm>
          <a:prstGeom prst="rect">
            <a:avLst/>
          </a:prstGeom>
        </p:spPr>
      </p:pic>
      <p:pic>
        <p:nvPicPr>
          <p:cNvPr id="5" name="Picture 4" descr="cumulative_h14z_h15z_96h_e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3810000"/>
            <a:ext cx="4338918" cy="335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1524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of Cumulative Distributions between H15B and H14Z (EP)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 rot="-2400000">
            <a:off x="7055267" y="2112721"/>
            <a:ext cx="1524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-2400000">
            <a:off x="2940467" y="5160721"/>
            <a:ext cx="1524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286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Intensity Improvement/Degradation of H15B over H214 for AL</a:t>
            </a:r>
            <a:endParaRPr lang="en-US" sz="2400" dirty="0">
              <a:solidFill>
                <a:prstClr val="black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5796118"/>
              </p:ext>
            </p:extLst>
          </p:nvPr>
        </p:nvGraphicFramePr>
        <p:xfrm>
          <a:off x="0" y="990599"/>
          <a:ext cx="9144000" cy="5867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114800" y="1570072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  <a:r>
              <a:rPr lang="en-US" sz="2400" dirty="0" smtClean="0"/>
              <a:t> identified busted storms, 2011, 17L and 2012 12L and 13L are improved</a:t>
            </a:r>
            <a:endParaRPr lang="en-US" sz="2400" dirty="0"/>
          </a:p>
        </p:txBody>
      </p:sp>
      <p:sp>
        <p:nvSpPr>
          <p:cNvPr id="19" name="TextBox 1"/>
          <p:cNvSpPr txBox="1"/>
          <p:nvPr/>
        </p:nvSpPr>
        <p:spPr>
          <a:xfrm>
            <a:off x="685800" y="1752600"/>
            <a:ext cx="2819370" cy="12954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H15B-H214</a:t>
            </a:r>
          </a:p>
          <a:p>
            <a:r>
              <a:rPr lang="en-US" sz="2400" dirty="0" smtClean="0"/>
              <a:t>Improvement: &lt;0</a:t>
            </a:r>
          </a:p>
          <a:p>
            <a:r>
              <a:rPr lang="en-US" sz="2400" dirty="0" smtClean="0"/>
              <a:t>Degradation: &gt;0</a:t>
            </a:r>
            <a:endParaRPr lang="en-US" sz="24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362200" y="2770401"/>
            <a:ext cx="2133600" cy="30969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514600" y="2770401"/>
            <a:ext cx="1981200" cy="30969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3886200" y="2770401"/>
            <a:ext cx="609600" cy="30969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40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4747599"/>
              </p:ext>
            </p:extLst>
          </p:nvPr>
        </p:nvGraphicFramePr>
        <p:xfrm>
          <a:off x="76200" y="762000"/>
          <a:ext cx="905894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19600"/>
            <a:ext cx="41640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1"/>
          <p:cNvSpPr txBox="1"/>
          <p:nvPr/>
        </p:nvSpPr>
        <p:spPr>
          <a:xfrm>
            <a:off x="838200" y="1714481"/>
            <a:ext cx="2743169" cy="14478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H15B-H214</a:t>
            </a:r>
          </a:p>
          <a:p>
            <a:r>
              <a:rPr lang="en-US" sz="2400" dirty="0" smtClean="0"/>
              <a:t>Improvement: &lt;0</a:t>
            </a:r>
          </a:p>
          <a:p>
            <a:r>
              <a:rPr lang="en-US" sz="2400" dirty="0" smtClean="0"/>
              <a:t>Degradation: &gt;0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2286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Intensity Improvement/Degradation of H15B over H214 for EP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1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286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Intensity Improvement/Degradation of H15B over H214 for EP</a:t>
            </a:r>
            <a:endParaRPr lang="en-US" sz="2400" dirty="0">
              <a:solidFill>
                <a:prstClr val="black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8921866"/>
              </p:ext>
            </p:extLst>
          </p:nvPr>
        </p:nvGraphicFramePr>
        <p:xfrm>
          <a:off x="-42309" y="762000"/>
          <a:ext cx="9186309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19600"/>
            <a:ext cx="41640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"/>
          <p:cNvSpPr txBox="1"/>
          <p:nvPr/>
        </p:nvSpPr>
        <p:spPr>
          <a:xfrm>
            <a:off x="1371600" y="1143000"/>
            <a:ext cx="2743169" cy="14478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H15B-H214</a:t>
            </a:r>
          </a:p>
          <a:p>
            <a:r>
              <a:rPr lang="en-US" sz="2400" dirty="0" smtClean="0"/>
              <a:t>Improvement: &lt;0</a:t>
            </a:r>
          </a:p>
          <a:p>
            <a:r>
              <a:rPr lang="en-US" sz="2400" dirty="0" smtClean="0"/>
              <a:t>Degradation: &gt;0</a:t>
            </a:r>
          </a:p>
        </p:txBody>
      </p:sp>
    </p:spTree>
    <p:extLst>
      <p:ext uri="{BB962C8B-B14F-4D97-AF65-F5344CB8AC3E}">
        <p14:creationId xmlns:p14="http://schemas.microsoft.com/office/powerpoint/2010/main" val="322643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2866576"/>
              </p:ext>
            </p:extLst>
          </p:nvPr>
        </p:nvGraphicFramePr>
        <p:xfrm>
          <a:off x="152400" y="1096963"/>
          <a:ext cx="8991600" cy="5303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400" y="2286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Intensity Improvement/Degradation of H15B over H14Z for AL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1143000" y="1872235"/>
            <a:ext cx="2743169" cy="14478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H15B-H14Z</a:t>
            </a:r>
          </a:p>
          <a:p>
            <a:r>
              <a:rPr lang="en-US" sz="2400" dirty="0" smtClean="0"/>
              <a:t>Improvement: &lt;0</a:t>
            </a:r>
          </a:p>
          <a:p>
            <a:r>
              <a:rPr lang="en-US" sz="2400" dirty="0" smtClean="0"/>
              <a:t>Degradation: &gt;0</a:t>
            </a:r>
          </a:p>
        </p:txBody>
      </p:sp>
    </p:spTree>
    <p:extLst>
      <p:ext uri="{BB962C8B-B14F-4D97-AF65-F5344CB8AC3E}">
        <p14:creationId xmlns:p14="http://schemas.microsoft.com/office/powerpoint/2010/main" val="108284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1371598"/>
              </p:ext>
            </p:extLst>
          </p:nvPr>
        </p:nvGraphicFramePr>
        <p:xfrm>
          <a:off x="76200" y="914400"/>
          <a:ext cx="90678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2286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Intensity Improvement/Degradation of H15B over H14Z for EP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1095137" y="1447800"/>
            <a:ext cx="2743169" cy="14478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H15B-H14Z</a:t>
            </a:r>
          </a:p>
          <a:p>
            <a:r>
              <a:rPr lang="en-US" sz="2400" dirty="0" smtClean="0"/>
              <a:t>Improvement: &lt;0</a:t>
            </a:r>
          </a:p>
          <a:p>
            <a:r>
              <a:rPr lang="en-US" sz="2400" dirty="0" smtClean="0"/>
              <a:t>Degradation: &gt;0</a:t>
            </a:r>
          </a:p>
        </p:txBody>
      </p:sp>
    </p:spTree>
    <p:extLst>
      <p:ext uri="{BB962C8B-B14F-4D97-AF65-F5344CB8AC3E}">
        <p14:creationId xmlns:p14="http://schemas.microsoft.com/office/powerpoint/2010/main" val="89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atmos.umd.edu/~zhang/HWRF/figures_AllIncluded_IndividualYears/ALAL1114/fig_ALAL1114_tk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4114800" cy="29744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38200" y="1524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Track/Intensity Verification for 2011-2014 </a:t>
            </a:r>
            <a:r>
              <a:rPr lang="en-US" sz="2800" dirty="0" err="1" smtClean="0"/>
              <a:t>ALStorms</a:t>
            </a:r>
            <a:endParaRPr lang="en-US" sz="2800" dirty="0"/>
          </a:p>
        </p:txBody>
      </p:sp>
      <p:pic>
        <p:nvPicPr>
          <p:cNvPr id="34820" name="Picture 4" descr="http://www.atmos.umd.edu/~zhang/HWRF/figures_AllIncluded_IndividualYears/ALAL1114/fig_ALAL1114_wi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838200"/>
            <a:ext cx="4195970" cy="3033087"/>
          </a:xfrm>
          <a:prstGeom prst="rect">
            <a:avLst/>
          </a:prstGeom>
          <a:noFill/>
        </p:spPr>
      </p:pic>
      <p:pic>
        <p:nvPicPr>
          <p:cNvPr id="34822" name="Picture 6" descr="http://www.atmos.umd.edu/~zhang/HWRF/figures_AllIncluded_IndividualYears/ALAL1114/fig_ALAL1114_bia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114800"/>
            <a:ext cx="4132570" cy="29872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1005338"/>
              </p:ext>
            </p:extLst>
          </p:nvPr>
        </p:nvGraphicFramePr>
        <p:xfrm>
          <a:off x="42862" y="1219200"/>
          <a:ext cx="9101137" cy="5562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2286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Intensity Improvement/Degradation of H15B over H214 for AL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(TDR Storms Only)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1143000" y="1872235"/>
            <a:ext cx="2743169" cy="14478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H15B-H214</a:t>
            </a:r>
          </a:p>
          <a:p>
            <a:r>
              <a:rPr lang="en-US" sz="2400" dirty="0" smtClean="0"/>
              <a:t>Improvement: &lt;0</a:t>
            </a:r>
          </a:p>
          <a:p>
            <a:r>
              <a:rPr lang="en-US" sz="2400" dirty="0" smtClean="0"/>
              <a:t>Degradation: &gt;0</a:t>
            </a:r>
          </a:p>
        </p:txBody>
      </p:sp>
    </p:spTree>
    <p:extLst>
      <p:ext uri="{BB962C8B-B14F-4D97-AF65-F5344CB8AC3E}">
        <p14:creationId xmlns:p14="http://schemas.microsoft.com/office/powerpoint/2010/main" val="219530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1295400"/>
          <a:ext cx="9144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2286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 Intensity Improvement/Degradation at 96h, Weighted by Sample Numbers  (H15B </a:t>
            </a:r>
            <a:r>
              <a:rPr lang="en-US" sz="2400" dirty="0" err="1" smtClean="0">
                <a:solidFill>
                  <a:prstClr val="black"/>
                </a:solidFill>
              </a:rPr>
              <a:t>vs</a:t>
            </a:r>
            <a:r>
              <a:rPr lang="en-US" sz="2400" dirty="0" smtClean="0">
                <a:solidFill>
                  <a:prstClr val="black"/>
                </a:solidFill>
              </a:rPr>
              <a:t> H214) for AL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4495800" y="3124200"/>
            <a:ext cx="2743169" cy="14478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H15B-H214</a:t>
            </a:r>
          </a:p>
          <a:p>
            <a:r>
              <a:rPr lang="en-US" sz="2400" dirty="0" smtClean="0"/>
              <a:t>Improvement: &lt;0</a:t>
            </a:r>
          </a:p>
          <a:p>
            <a:r>
              <a:rPr lang="en-US" sz="2400" dirty="0" smtClean="0"/>
              <a:t>Degradation: &gt;0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1600200"/>
          <a:ext cx="91440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8600" y="228601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Intensity Improvement/Degradation at 96h, Weighted by Sample Numbers  (H15B </a:t>
            </a:r>
            <a:r>
              <a:rPr lang="en-US" sz="2400" dirty="0" err="1" smtClean="0">
                <a:solidFill>
                  <a:prstClr val="black"/>
                </a:solidFill>
              </a:rPr>
              <a:t>vs</a:t>
            </a:r>
            <a:r>
              <a:rPr lang="en-US" sz="2400" dirty="0" smtClean="0">
                <a:solidFill>
                  <a:prstClr val="black"/>
                </a:solidFill>
              </a:rPr>
              <a:t> H214) for EP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838200" y="1905000"/>
            <a:ext cx="2743169" cy="14478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H15B-H214</a:t>
            </a:r>
          </a:p>
          <a:p>
            <a:r>
              <a:rPr lang="en-US" sz="2400" dirty="0" smtClean="0"/>
              <a:t>Improvement: &lt;0</a:t>
            </a:r>
          </a:p>
          <a:p>
            <a:r>
              <a:rPr lang="en-US" sz="2400" dirty="0" smtClean="0"/>
              <a:t>Degradation: &gt;0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2860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All stats plots for FY15 Baseline (H15B) can be found at:</a:t>
            </a:r>
          </a:p>
          <a:p>
            <a:r>
              <a:rPr lang="en-US" sz="2400" dirty="0" smtClean="0"/>
              <a:t>http</a:t>
            </a:r>
            <a:r>
              <a:rPr lang="en-US" sz="2400" dirty="0"/>
              <a:t>://www.atmos.umd.edu/~zhang/HWRF/</a:t>
            </a:r>
          </a:p>
        </p:txBody>
      </p:sp>
    </p:spTree>
    <p:extLst>
      <p:ext uri="{BB962C8B-B14F-4D97-AF65-F5344CB8AC3E}">
        <p14:creationId xmlns:p14="http://schemas.microsoft.com/office/powerpoint/2010/main" val="406281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tmos.umd.edu/~zhang/HWRF/figures_AllIncluded_IndividualYears/ALAL1111/fig_ALAL1111_tk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762000"/>
            <a:ext cx="3794941" cy="2743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38200" y="1524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Track Verification for AL Storms at individual Year</a:t>
            </a:r>
            <a:endParaRPr lang="en-US" sz="2800" dirty="0"/>
          </a:p>
        </p:txBody>
      </p:sp>
      <p:pic>
        <p:nvPicPr>
          <p:cNvPr id="6" name="Picture 2" descr="http://www.atmos.umd.edu/~zhang/HWRF/figures_AllIncluded_IndividualYears/ALAL1212/fig_ALAL1212_tk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85800"/>
            <a:ext cx="4038600" cy="2919331"/>
          </a:xfrm>
          <a:prstGeom prst="rect">
            <a:avLst/>
          </a:prstGeom>
          <a:noFill/>
        </p:spPr>
      </p:pic>
      <p:pic>
        <p:nvPicPr>
          <p:cNvPr id="7" name="Picture 2" descr="http://www.atmos.umd.edu/~zhang/HWRF/figures_AllIncluded_IndividualYears/ALAL1313/fig_ALAL1313_tk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733800"/>
            <a:ext cx="4038600" cy="2936639"/>
          </a:xfrm>
          <a:prstGeom prst="rect">
            <a:avLst/>
          </a:prstGeom>
          <a:noFill/>
        </p:spPr>
      </p:pic>
      <p:pic>
        <p:nvPicPr>
          <p:cNvPr id="8" name="Picture 2" descr="http://www.atmos.umd.edu/~zhang/HWRF/figures_AllIncluded_IndividualYears/ALAL1414/fig_ALAL1414_tk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733800"/>
            <a:ext cx="3962400" cy="286424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90600" y="17526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17526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14400" y="4724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86400" y="47244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14600" y="567106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improved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://www.atmos.umd.edu/~zhang/HWRF/figures_AllIncluded_IndividualYears/ALAL1212/fig_ALAL1212_wi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609600"/>
            <a:ext cx="4191000" cy="302949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38200" y="762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Intensity Verification for AL Storms at individual Year</a:t>
            </a:r>
            <a:endParaRPr lang="en-US" sz="2800" dirty="0"/>
          </a:p>
        </p:txBody>
      </p:sp>
      <p:pic>
        <p:nvPicPr>
          <p:cNvPr id="8" name="Picture 4" descr="http://www.atmos.umd.edu/~zhang/HWRF/figures_AllIncluded_IndividualYears/ALAL1414/fig_ALAL1414_wi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773424"/>
            <a:ext cx="4267200" cy="3084576"/>
          </a:xfrm>
          <a:prstGeom prst="rect">
            <a:avLst/>
          </a:prstGeom>
          <a:noFill/>
        </p:spPr>
      </p:pic>
      <p:pic>
        <p:nvPicPr>
          <p:cNvPr id="9" name="Picture 4" descr="http://www.atmos.umd.edu/~zhang/HWRF/figures_AllIncluded_IndividualYears/ALAL1111/fig_ALAL1111_wi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685800"/>
            <a:ext cx="4038600" cy="2919331"/>
          </a:xfrm>
          <a:prstGeom prst="rect">
            <a:avLst/>
          </a:prstGeom>
          <a:noFill/>
        </p:spPr>
      </p:pic>
      <p:pic>
        <p:nvPicPr>
          <p:cNvPr id="10" name="Picture 4" descr="http://www.atmos.umd.edu/~zhang/HWRF/figures_AllIncluded_IndividualYears/ALAL1313/fig_ALAL1313_win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810000"/>
            <a:ext cx="4216601" cy="304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90600" y="17526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924800" y="44196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90600" y="48006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62600" y="16002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05000" y="4795284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degraded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http://www.atmos.umd.edu/~zhang/HWRF/figures_AllIncluded_IndividualYears/ALAL1313/fig_ALAL1313_bia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733800"/>
            <a:ext cx="4038600" cy="2919331"/>
          </a:xfrm>
          <a:prstGeom prst="rect">
            <a:avLst/>
          </a:prstGeom>
          <a:noFill/>
        </p:spPr>
      </p:pic>
      <p:pic>
        <p:nvPicPr>
          <p:cNvPr id="6" name="Picture 6" descr="http://www.atmos.umd.edu/~zhang/HWRF/figures_AllIncluded_IndividualYears/ALAL1212/fig_ALAL1212_bia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09600"/>
            <a:ext cx="4038600" cy="291933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0" y="1524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Intensity Bias for AL Storms at individual Year</a:t>
            </a:r>
            <a:endParaRPr lang="en-US" sz="2800" dirty="0"/>
          </a:p>
        </p:txBody>
      </p:sp>
      <p:pic>
        <p:nvPicPr>
          <p:cNvPr id="8" name="Picture 7" descr="http://www.atmos.umd.edu/~zhang/HWRF/figures_AllIncluded_IndividualYears/ALAL1111/fig_ALAL1111_bia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843" y="685800"/>
            <a:ext cx="4005772" cy="2895600"/>
          </a:xfrm>
          <a:prstGeom prst="rect">
            <a:avLst/>
          </a:prstGeom>
          <a:noFill/>
        </p:spPr>
      </p:pic>
      <p:pic>
        <p:nvPicPr>
          <p:cNvPr id="9" name="Picture 6" descr="http://www.atmos.umd.edu/~zhang/HWRF/figures_AllIncluded_IndividualYears/ALAL1414/fig_ALAL1414_bia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733800"/>
            <a:ext cx="4114800" cy="297441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00400" y="13716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46482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00" y="55626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72400" y="12954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0" y="2667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tronger storms in H15B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762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Track/Intensity Verification for 2011-2014 EP Storms</a:t>
            </a:r>
            <a:endParaRPr lang="en-US" sz="2800" dirty="0"/>
          </a:p>
        </p:txBody>
      </p:sp>
      <p:pic>
        <p:nvPicPr>
          <p:cNvPr id="33800" name="Picture 8" descr="http://www.atmos.umd.edu/~zhang/HWRF/figures_AllIncluded_IndividualYears/EPAL1114/fig_EPAL1114_tk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4419600" cy="3194739"/>
          </a:xfrm>
          <a:prstGeom prst="rect">
            <a:avLst/>
          </a:prstGeom>
          <a:noFill/>
        </p:spPr>
      </p:pic>
      <p:pic>
        <p:nvPicPr>
          <p:cNvPr id="33802" name="Picture 10" descr="http://www.atmos.umd.edu/~zhang/HWRF/figures_AllIncluded_IndividualYears/EPAL1114/fig_EPAL1114_wi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85800"/>
            <a:ext cx="4249430" cy="3071731"/>
          </a:xfrm>
          <a:prstGeom prst="rect">
            <a:avLst/>
          </a:prstGeom>
          <a:noFill/>
        </p:spPr>
      </p:pic>
      <p:pic>
        <p:nvPicPr>
          <p:cNvPr id="33804" name="Picture 12" descr="http://www.atmos.umd.edu/~zhang/HWRF/figures_AllIncluded_IndividualYears/EPAL1114/fig_EPAL1114_bia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962400"/>
            <a:ext cx="4419600" cy="31947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atmos.umd.edu/~zhang/HWRF/figures_AllIncluded_IndividualYears/EPAL1111/fig_EPAL1111_tk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4267200" cy="30845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38200" y="762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Track Verification for EP Storms at individual Year</a:t>
            </a:r>
            <a:endParaRPr lang="en-US" sz="2800" dirty="0"/>
          </a:p>
        </p:txBody>
      </p:sp>
      <p:pic>
        <p:nvPicPr>
          <p:cNvPr id="35844" name="Picture 4" descr="http://www.atmos.umd.edu/~zhang/HWRF/figures_AllIncluded_IndividualYears/EPAL1212/fig_EPAL1212_tk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09600"/>
            <a:ext cx="4267200" cy="3084576"/>
          </a:xfrm>
          <a:prstGeom prst="rect">
            <a:avLst/>
          </a:prstGeom>
          <a:noFill/>
        </p:spPr>
      </p:pic>
      <p:pic>
        <p:nvPicPr>
          <p:cNvPr id="35846" name="Picture 6" descr="http://www.atmos.umd.edu/~zhang/HWRF/figures_AllIncluded_IndividualYears/EPAL1313/fig_EPAL1313_tk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1" y="3733800"/>
            <a:ext cx="4267200" cy="3084575"/>
          </a:xfrm>
          <a:prstGeom prst="rect">
            <a:avLst/>
          </a:prstGeom>
          <a:noFill/>
        </p:spPr>
      </p:pic>
      <p:pic>
        <p:nvPicPr>
          <p:cNvPr id="35848" name="Picture 8" descr="http://www.atmos.umd.edu/~zhang/HWRF/figures_AllIncluded_IndividualYears/EPAL1414/fig_EPAL1414_tk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883587"/>
            <a:ext cx="4114800" cy="29744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90600" y="17526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49530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50292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38800" y="16764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324600" y="1676401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GFS degraded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40712" y="4648200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GFS degraded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8638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Intensity Verification for EP Storms at individual Year</a:t>
            </a:r>
            <a:endParaRPr lang="en-US" sz="2800" dirty="0"/>
          </a:p>
        </p:txBody>
      </p:sp>
      <p:pic>
        <p:nvPicPr>
          <p:cNvPr id="36866" name="Picture 2" descr="http://www.atmos.umd.edu/~zhang/HWRF/figures_AllIncluded_IndividualYears/EPAL1111/fig_EPAL1111_wi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4114800" cy="2974412"/>
          </a:xfrm>
          <a:prstGeom prst="rect">
            <a:avLst/>
          </a:prstGeom>
          <a:noFill/>
        </p:spPr>
      </p:pic>
      <p:pic>
        <p:nvPicPr>
          <p:cNvPr id="36868" name="Picture 4" descr="http://www.atmos.umd.edu/~zhang/HWRF/figures_AllIncluded_IndividualYears/EPAL1212/fig_EPAL1212_wi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762000"/>
            <a:ext cx="4198831" cy="3035155"/>
          </a:xfrm>
          <a:prstGeom prst="rect">
            <a:avLst/>
          </a:prstGeom>
          <a:noFill/>
        </p:spPr>
      </p:pic>
      <p:pic>
        <p:nvPicPr>
          <p:cNvPr id="36870" name="Picture 6" descr="http://www.atmos.umd.edu/~zhang/HWRF/figures_AllIncluded_IndividualYears/EPAL1313/fig_EPAL1313_wi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773424"/>
            <a:ext cx="4267200" cy="3084576"/>
          </a:xfrm>
          <a:prstGeom prst="rect">
            <a:avLst/>
          </a:prstGeom>
          <a:noFill/>
        </p:spPr>
      </p:pic>
      <p:pic>
        <p:nvPicPr>
          <p:cNvPr id="36872" name="Picture 8" descr="http://www.atmos.umd.edu/~zhang/HWRF/figures_AllIncluded_IndividualYears/EPAL1414/fig_EPAL1414_win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886200"/>
            <a:ext cx="4111186" cy="2971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924800" y="46482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0400" y="46482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48600" y="15240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67000" y="28956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744</Words>
  <Application>Microsoft Office PowerPoint</Application>
  <PresentationFormat>On-screen Show (4:3)</PresentationFormat>
  <Paragraphs>155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     FY15 HWRF Baseline Verification and Outlier Analysis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 Z. Zhang</dc:creator>
  <cp:lastModifiedBy>Zhan Z. Zhang</cp:lastModifiedBy>
  <cp:revision>63</cp:revision>
  <cp:lastPrinted>2015-01-07T15:17:06Z</cp:lastPrinted>
  <dcterms:created xsi:type="dcterms:W3CDTF">2015-01-02T16:09:30Z</dcterms:created>
  <dcterms:modified xsi:type="dcterms:W3CDTF">2015-01-15T16:25:38Z</dcterms:modified>
</cp:coreProperties>
</file>