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9" r:id="rId2"/>
    <p:sldId id="306" r:id="rId3"/>
    <p:sldId id="315" r:id="rId4"/>
    <p:sldId id="316" r:id="rId5"/>
    <p:sldId id="309" r:id="rId6"/>
    <p:sldId id="310" r:id="rId7"/>
    <p:sldId id="311" r:id="rId8"/>
    <p:sldId id="312" r:id="rId9"/>
    <p:sldId id="313" r:id="rId10"/>
    <p:sldId id="314" r:id="rId11"/>
    <p:sldId id="317" r:id="rId12"/>
    <p:sldId id="318" r:id="rId13"/>
    <p:sldId id="319" r:id="rId14"/>
    <p:sldId id="320" r:id="rId15"/>
    <p:sldId id="322" r:id="rId16"/>
    <p:sldId id="321" r:id="rId17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22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602484-CFB6-4E72-86AE-327B78D36680}" type="datetimeFigureOut">
              <a:rPr lang="en-US" smtClean="0"/>
              <a:t>2/19/2015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D210E-FC69-4C1A-A905-D98B71E94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617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CD210E-FC69-4C1A-A905-D98B71E947F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729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7505-7D00-4472-9F6E-30CE9314BE27}" type="datetimeFigureOut">
              <a:rPr lang="en-US" smtClean="0"/>
              <a:pPr/>
              <a:t>2/19/2015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4578-7824-4D68-BF6B-D3351EF6A1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068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7505-7D00-4472-9F6E-30CE9314BE27}" type="datetimeFigureOut">
              <a:rPr lang="en-US" smtClean="0"/>
              <a:pPr/>
              <a:t>2/19/2015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4578-7824-4D68-BF6B-D3351EF6A1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41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7505-7D00-4472-9F6E-30CE9314BE27}" type="datetimeFigureOut">
              <a:rPr lang="en-US" smtClean="0"/>
              <a:pPr/>
              <a:t>2/19/2015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4578-7824-4D68-BF6B-D3351EF6A1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351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7505-7D00-4472-9F6E-30CE9314BE27}" type="datetimeFigureOut">
              <a:rPr lang="en-US" smtClean="0"/>
              <a:pPr/>
              <a:t>2/19/2015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4578-7824-4D68-BF6B-D3351EF6A1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308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7505-7D00-4472-9F6E-30CE9314BE27}" type="datetimeFigureOut">
              <a:rPr lang="en-US" smtClean="0"/>
              <a:pPr/>
              <a:t>2/19/2015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4578-7824-4D68-BF6B-D3351EF6A1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03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7505-7D00-4472-9F6E-30CE9314BE27}" type="datetimeFigureOut">
              <a:rPr lang="en-US" smtClean="0"/>
              <a:pPr/>
              <a:t>2/19/2015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4578-7824-4D68-BF6B-D3351EF6A1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246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7505-7D00-4472-9F6E-30CE9314BE27}" type="datetimeFigureOut">
              <a:rPr lang="en-US" smtClean="0"/>
              <a:pPr/>
              <a:t>2/19/2015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4578-7824-4D68-BF6B-D3351EF6A1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480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7505-7D00-4472-9F6E-30CE9314BE27}" type="datetimeFigureOut">
              <a:rPr lang="en-US" smtClean="0"/>
              <a:pPr/>
              <a:t>2/19/2015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4578-7824-4D68-BF6B-D3351EF6A1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73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7505-7D00-4472-9F6E-30CE9314BE27}" type="datetimeFigureOut">
              <a:rPr lang="en-US" smtClean="0"/>
              <a:pPr/>
              <a:t>2/19/2015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4578-7824-4D68-BF6B-D3351EF6A1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10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7505-7D00-4472-9F6E-30CE9314BE27}" type="datetimeFigureOut">
              <a:rPr lang="en-US" smtClean="0"/>
              <a:pPr/>
              <a:t>2/19/2015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4578-7824-4D68-BF6B-D3351EF6A1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96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17505-7D00-4472-9F6E-30CE9314BE27}" type="datetimeFigureOut">
              <a:rPr lang="en-US" smtClean="0"/>
              <a:pPr/>
              <a:t>2/19/2015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A4578-7824-4D68-BF6B-D3351EF6A1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80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17505-7D00-4472-9F6E-30CE9314BE27}" type="datetimeFigureOut">
              <a:rPr lang="en-US" smtClean="0"/>
              <a:pPr/>
              <a:t>2/19/2015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A4578-7824-4D68-BF6B-D3351EF6A15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42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143000"/>
            <a:ext cx="8077200" cy="43433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FY15 HWRF Baseline/Physics Verification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7177" y="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Impact of Physics Upgrades, EP 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795977" y="4004151"/>
            <a:ext cx="2133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Track: greatly improved;</a:t>
            </a:r>
          </a:p>
          <a:p>
            <a:r>
              <a:rPr lang="en-US" dirty="0" smtClean="0"/>
              <a:t>Intensity: neutral/improved</a:t>
            </a:r>
          </a:p>
          <a:p>
            <a:r>
              <a:rPr lang="en-US" dirty="0" smtClean="0"/>
              <a:t>Bias: neutral</a:t>
            </a:r>
            <a:endParaRPr lang="en-US" dirty="0"/>
          </a:p>
        </p:txBody>
      </p:sp>
      <p:pic>
        <p:nvPicPr>
          <p:cNvPr id="4098" name="Picture 2" descr="ftp://metosrv6.umd.edu/pub/srb/HWRF/figures_H15EV/EPAL1114/fig_EPAL1114_tk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1" y="1007733"/>
            <a:ext cx="2959883" cy="213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tp://metosrv6.umd.edu/pub/srb/HWRF/figures_H15EV/EPAL1114/fig_EPAL1114_wi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074" y="1007733"/>
            <a:ext cx="3000838" cy="216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tp://metosrv6.umd.edu/pub/srb/HWRF/figures_H15EV/EPAL1114/fig_EPAL1114_bia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662" y="1007733"/>
            <a:ext cx="2959882" cy="213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tp://metosrv6.umd.edu/pub/srb/HWRF/figures_H15EV/EPAL1114/fig_EPAL1114_st0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5" y="3664903"/>
            <a:ext cx="2982367" cy="215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ftp://metosrv6.umd.edu/pub/srb/HWRF/figures_H15EV/EPAL1114/fig_EPAL1114_si0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074" y="3588702"/>
            <a:ext cx="3193197" cy="230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98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7177" y="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Impact of GFS/HWRF Resolution Increase, AL 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7010400" y="4582633"/>
            <a:ext cx="1905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Track: neutral,</a:t>
            </a:r>
          </a:p>
          <a:p>
            <a:r>
              <a:rPr lang="en-US" dirty="0" smtClean="0"/>
              <a:t>Intensity: neutral</a:t>
            </a:r>
          </a:p>
          <a:p>
            <a:r>
              <a:rPr lang="en-US" dirty="0" smtClean="0"/>
              <a:t>Bias: over-intensify at later hours</a:t>
            </a:r>
            <a:endParaRPr lang="en-US" dirty="0"/>
          </a:p>
        </p:txBody>
      </p:sp>
      <p:pic>
        <p:nvPicPr>
          <p:cNvPr id="5122" name="Picture 2" descr="ftp://metosrv6.umd.edu/pub/srb/HWRF/figures_H15E/ALAL1114/fig_ALAL1114_tk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60890"/>
            <a:ext cx="2740792" cy="198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ftp://metosrv6.umd.edu/pub/srb/HWRF/figures_H15E/ALAL1114/fig_ALAL1114_wi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468" y="1214545"/>
            <a:ext cx="2869018" cy="207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ftp://metosrv6.umd.edu/pub/srb/HWRF/figures_H15E/ALAL1114/fig_ALAL1114_bia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582" y="1197630"/>
            <a:ext cx="2892418" cy="209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tp://metosrv6.umd.edu/pub/srb/HWRF/figures_H15E/ALAL1114/fig_ALAL1114_si0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138" y="3905908"/>
            <a:ext cx="2982367" cy="215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tp://metosrv6.umd.edu/pub/srb/HWRF/figures_H15E/ALAL1114/fig_ALAL1114_st0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9" y="3904136"/>
            <a:ext cx="2982367" cy="215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22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7177" y="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Impact of GFS/HWRF Resolution Increase, EP 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705600" y="4343400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Track: Improved,</a:t>
            </a:r>
          </a:p>
          <a:p>
            <a:r>
              <a:rPr lang="en-US" dirty="0" smtClean="0"/>
              <a:t>Intensity: improved</a:t>
            </a:r>
          </a:p>
          <a:p>
            <a:r>
              <a:rPr lang="en-US" dirty="0" smtClean="0"/>
              <a:t>Bias: Improved</a:t>
            </a:r>
            <a:endParaRPr lang="en-US" dirty="0"/>
          </a:p>
        </p:txBody>
      </p:sp>
      <p:pic>
        <p:nvPicPr>
          <p:cNvPr id="6146" name="Picture 2" descr="ftp://metosrv6.umd.edu/pub/srb/HWRF/figures_H15E/EPAL1114/fig_EPAL1114_tk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" y="1284304"/>
            <a:ext cx="3006596" cy="217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tp://metosrv6.umd.edu/pub/srb/HWRF/figures_H15E/EPAL1114/fig_EPAL1114_wi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898" y="1252924"/>
            <a:ext cx="3050007" cy="220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tp://metosrv6.umd.edu/pub/srb/HWRF/figures_H15E/EPAL1114/fig_EPAL1114_bia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956" y="1291392"/>
            <a:ext cx="3043498" cy="220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tp://metosrv6.umd.edu/pub/srb/HWRF/figures_H15E/EPAL1114/fig_EPAL1114_st0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0"/>
            <a:ext cx="3133448" cy="226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ftp://metosrv6.umd.edu/pub/srb/HWRF/figures_H15E/EPAL1114/fig_EPAL1114_si0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741" y="4191000"/>
            <a:ext cx="3133448" cy="226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1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7177" y="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Impact of DA, AL 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872177" y="4724400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Track: Improved</a:t>
            </a:r>
          </a:p>
          <a:p>
            <a:r>
              <a:rPr lang="en-US" dirty="0" smtClean="0"/>
              <a:t>Intensity: neutral</a:t>
            </a:r>
          </a:p>
          <a:p>
            <a:r>
              <a:rPr lang="en-US" dirty="0" smtClean="0"/>
              <a:t>Bias: Improved</a:t>
            </a:r>
            <a:endParaRPr lang="en-US" dirty="0"/>
          </a:p>
        </p:txBody>
      </p:sp>
      <p:pic>
        <p:nvPicPr>
          <p:cNvPr id="7170" name="Picture 2" descr="ftp://metosrv6.umd.edu/pub/srb/HWRF/figures_H15ET/ALAL1114/fig_ALAL1114_tk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1" y="1042009"/>
            <a:ext cx="3030279" cy="219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tp://metosrv6.umd.edu/pub/srb/HWRF/figures_H15ET/ALAL1114/fig_ALAL1114_wi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743" y="1047325"/>
            <a:ext cx="3118467" cy="225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ftp://metosrv6.umd.edu/pub/srb/HWRF/figures_H15ET/ALAL1114/fig_ALAL1114_bia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720" y="1116388"/>
            <a:ext cx="3030280" cy="219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tp://metosrv6.umd.edu/pub/srb/HWRF/figures_H15ET/ALAL1114/fig_ALAL1114_st0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2" y="4114800"/>
            <a:ext cx="3133448" cy="226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ftp://metosrv6.umd.edu/pub/srb/HWRF/figures_H15ET/ALAL1114/fig_ALAL1114_si0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357" y="4070052"/>
            <a:ext cx="3087782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83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7177" y="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Impact of DA, EP 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872177" y="4572000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Track: neutral</a:t>
            </a:r>
          </a:p>
          <a:p>
            <a:r>
              <a:rPr lang="en-US" dirty="0" smtClean="0"/>
              <a:t>Intensity: neutral</a:t>
            </a:r>
          </a:p>
          <a:p>
            <a:r>
              <a:rPr lang="en-US" dirty="0" smtClean="0"/>
              <a:t>Bias: neutral</a:t>
            </a:r>
            <a:endParaRPr lang="en-US" dirty="0"/>
          </a:p>
        </p:txBody>
      </p:sp>
      <p:pic>
        <p:nvPicPr>
          <p:cNvPr id="8194" name="Picture 2" descr="ftp://metosrv6.umd.edu/pub/srb/HWRF/figures_H15ET/EPAL1114/fig_EPAL1114_tk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" y="1066800"/>
            <a:ext cx="3163065" cy="228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tp://metosrv6.umd.edu/pub/srb/HWRF/figures_H15ET/EPAL1114/fig_EPAL1114_wi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293" y="1066800"/>
            <a:ext cx="3050416" cy="220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ftp://metosrv6.umd.edu/pub/srb/HWRF/figures_H15ET/EPAL1114/fig_EPAL1114_bia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120775"/>
            <a:ext cx="2876952" cy="207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tp://metosrv6.umd.edu/pub/srb/HWRF/figures_H15ET/EPAL1114/fig_EPAL1114_si0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06860"/>
            <a:ext cx="3038011" cy="21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ftp://metosrv6.umd.edu/pub/srb/HWRF/figures_H15ET/EPAL1114/fig_EPAL1114_st0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0" y="4038600"/>
            <a:ext cx="3038010" cy="219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19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1905000"/>
            <a:ext cx="6781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There are not many samples for H15U (new Cd old </a:t>
            </a:r>
            <a:r>
              <a:rPr lang="en-US" sz="2800" dirty="0" err="1" smtClean="0"/>
              <a:t>Ch</a:t>
            </a:r>
            <a:r>
              <a:rPr lang="en-US" sz="2800" dirty="0" smtClean="0"/>
              <a:t>), but initial analysis indicates that H15V (old Cd/</a:t>
            </a:r>
            <a:r>
              <a:rPr lang="en-US" sz="2800" dirty="0" err="1" smtClean="0"/>
              <a:t>Ch</a:t>
            </a:r>
            <a:r>
              <a:rPr lang="en-US" sz="2800" dirty="0" smtClean="0"/>
              <a:t>) is expected to be better than H15V. Strong positive bias at later forecast hours is </a:t>
            </a:r>
            <a:r>
              <a:rPr lang="en-US" sz="2800" smtClean="0"/>
              <a:t>much reduced.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297455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905000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New look of </a:t>
            </a:r>
            <a:r>
              <a:rPr lang="en-US" sz="2000" smtClean="0"/>
              <a:t>HWRF Webpage:</a:t>
            </a:r>
          </a:p>
          <a:p>
            <a:r>
              <a:rPr lang="en-US" sz="2000" dirty="0" smtClean="0"/>
              <a:t>http</a:t>
            </a:r>
            <a:r>
              <a:rPr lang="en-US" sz="2000" dirty="0"/>
              <a:t>://www.emc.ncep.noaa.gov/gc_wmb/vxt/HWRF_new10_edit</a:t>
            </a:r>
          </a:p>
        </p:txBody>
      </p:sp>
    </p:spTree>
    <p:extLst>
      <p:ext uri="{BB962C8B-B14F-4D97-AF65-F5344CB8AC3E}">
        <p14:creationId xmlns:p14="http://schemas.microsoft.com/office/powerpoint/2010/main" val="207676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28600"/>
            <a:ext cx="85344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</a:rPr>
              <a:t>Acronym</a:t>
            </a:r>
          </a:p>
          <a:p>
            <a:endParaRPr lang="en-US" sz="2400" dirty="0" smtClean="0">
              <a:solidFill>
                <a:prstClr val="black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FF0000"/>
                </a:solidFill>
              </a:rPr>
              <a:t>H15B3/H15E</a:t>
            </a:r>
            <a:r>
              <a:rPr lang="en-US" sz="2000" dirty="0" smtClean="0">
                <a:solidFill>
                  <a:prstClr val="black"/>
                </a:solidFill>
              </a:rPr>
              <a:t>: FY15 HWRF baseline, 18/6/2km resolution, L61,  input: T1534L64 GFS (Spectral file for both IC and BC)</a:t>
            </a:r>
          </a:p>
          <a:p>
            <a:endParaRPr lang="en-US" sz="2000" dirty="0">
              <a:solidFill>
                <a:prstClr val="black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000" dirty="0">
                <a:solidFill>
                  <a:srgbClr val="FF0000"/>
                </a:solidFill>
              </a:rPr>
              <a:t>H214</a:t>
            </a:r>
            <a:r>
              <a:rPr lang="en-US" sz="2000" dirty="0">
                <a:solidFill>
                  <a:prstClr val="black"/>
                </a:solidFill>
              </a:rPr>
              <a:t>: 2014 version of operational HWRF, 27/9/3km resolution, L61, input: T574 L64 GFS (Spectral files for both IC and BC</a:t>
            </a:r>
            <a:r>
              <a:rPr lang="en-US" sz="2000" dirty="0" smtClean="0">
                <a:solidFill>
                  <a:prstClr val="black"/>
                </a:solidFill>
              </a:rPr>
              <a:t>);</a:t>
            </a:r>
          </a:p>
          <a:p>
            <a:pPr>
              <a:buFont typeface="Wingdings" pitchFamily="2" charset="2"/>
              <a:buChar char="Ø"/>
            </a:pPr>
            <a:endParaRPr lang="en-US" sz="2000" dirty="0">
              <a:solidFill>
                <a:prstClr val="black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FF0000"/>
                </a:solidFill>
              </a:rPr>
              <a:t>H15Z</a:t>
            </a:r>
            <a:r>
              <a:rPr lang="en-US" sz="2000" dirty="0" smtClean="0">
                <a:solidFill>
                  <a:prstClr val="black"/>
                </a:solidFill>
              </a:rPr>
              <a:t>: H214 driven by New GFS (Only 2011/2014 samples available)</a:t>
            </a:r>
          </a:p>
          <a:p>
            <a:endParaRPr lang="en-US" sz="2000" dirty="0" smtClean="0">
              <a:solidFill>
                <a:prstClr val="black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FF0000"/>
                </a:solidFill>
              </a:rPr>
              <a:t>H15W</a:t>
            </a:r>
            <a:r>
              <a:rPr lang="en-US" sz="2000" dirty="0" smtClean="0">
                <a:solidFill>
                  <a:prstClr val="black"/>
                </a:solidFill>
              </a:rPr>
              <a:t>: H15E + all physics upgrades;</a:t>
            </a:r>
          </a:p>
          <a:p>
            <a:pPr>
              <a:buFont typeface="Wingdings" pitchFamily="2" charset="2"/>
              <a:buChar char="Ø"/>
            </a:pPr>
            <a:endParaRPr lang="en-US" sz="2000" dirty="0">
              <a:solidFill>
                <a:prstClr val="black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FF0000"/>
                </a:solidFill>
              </a:rPr>
              <a:t>H15V</a:t>
            </a:r>
            <a:r>
              <a:rPr lang="en-US" sz="2000" dirty="0" smtClean="0">
                <a:solidFill>
                  <a:prstClr val="black"/>
                </a:solidFill>
              </a:rPr>
              <a:t>: H15W + rolled back Cd/</a:t>
            </a:r>
            <a:r>
              <a:rPr lang="en-US" sz="2000" smtClean="0">
                <a:solidFill>
                  <a:prstClr val="black"/>
                </a:solidFill>
              </a:rPr>
              <a:t>Ch;</a:t>
            </a:r>
            <a:endParaRPr lang="en-US" sz="2000" dirty="0" smtClean="0">
              <a:solidFill>
                <a:prstClr val="black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2000" dirty="0">
              <a:solidFill>
                <a:prstClr val="black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FF0000"/>
                </a:solidFill>
              </a:rPr>
              <a:t>H15U</a:t>
            </a:r>
            <a:r>
              <a:rPr lang="en-US" sz="2000" dirty="0" smtClean="0">
                <a:solidFill>
                  <a:prstClr val="black"/>
                </a:solidFill>
              </a:rPr>
              <a:t>: </a:t>
            </a:r>
            <a:r>
              <a:rPr lang="en-US" sz="2000" dirty="0">
                <a:solidFill>
                  <a:prstClr val="black"/>
                </a:solidFill>
              </a:rPr>
              <a:t>H15W + </a:t>
            </a:r>
            <a:r>
              <a:rPr lang="en-US" sz="2000" dirty="0" smtClean="0">
                <a:solidFill>
                  <a:prstClr val="black"/>
                </a:solidFill>
              </a:rPr>
              <a:t>new Cd with old </a:t>
            </a:r>
            <a:r>
              <a:rPr lang="en-US" sz="2000" dirty="0" err="1" smtClean="0">
                <a:solidFill>
                  <a:prstClr val="black"/>
                </a:solidFill>
              </a:rPr>
              <a:t>Ch</a:t>
            </a:r>
            <a:r>
              <a:rPr lang="en-US" sz="2000" dirty="0" smtClean="0">
                <a:solidFill>
                  <a:prstClr val="black"/>
                </a:solidFill>
              </a:rPr>
              <a:t>;</a:t>
            </a:r>
          </a:p>
          <a:p>
            <a:pPr>
              <a:buFont typeface="Wingdings" pitchFamily="2" charset="2"/>
              <a:buChar char="Ø"/>
            </a:pPr>
            <a:endParaRPr lang="en-US" sz="2000" dirty="0" smtClean="0">
              <a:solidFill>
                <a:prstClr val="black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FF0000"/>
                </a:solidFill>
              </a:rPr>
              <a:t>H15T</a:t>
            </a:r>
            <a:r>
              <a:rPr lang="en-US" sz="2000" dirty="0" smtClean="0">
                <a:solidFill>
                  <a:prstClr val="black"/>
                </a:solidFill>
              </a:rPr>
              <a:t>: H15E + upgraded Data Assimilation procedure.</a:t>
            </a:r>
          </a:p>
          <a:p>
            <a:endParaRPr lang="en-US" sz="2000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72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zhan.z.zhang\Downloads\H214_Wind_bias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533400"/>
            <a:ext cx="4114800" cy="317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zhan.z.zhang\Downloads\H15B_Wind_bias (1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0488"/>
            <a:ext cx="4190999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zhan.z.zhang\Downloads\H15W_Wind_bia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42" y="3469758"/>
            <a:ext cx="4338918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zhan.z.zhang\Downloads\H15V_Wind_bia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534" y="3544186"/>
            <a:ext cx="4288465" cy="331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64760" y="348734"/>
            <a:ext cx="586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Intensity Bias as Predicted Wind Speed 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66800" y="12954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H214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443200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H15V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9712" y="44196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H15W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62600" y="138149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H15B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048000" y="4038600"/>
            <a:ext cx="685800" cy="1295400"/>
          </a:xfrm>
          <a:prstGeom prst="ellipse">
            <a:avLst/>
          </a:prstGeom>
          <a:noFill/>
          <a:scene3d>
            <a:camera prst="orthographicFront">
              <a:rot lat="0" lon="0" rev="191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148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tp.emc.ncep.noaa.gov/mmb/wd20ww/cp-tmp/compare_cdc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083" y="762000"/>
            <a:ext cx="6586870" cy="856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71848" y="115761"/>
            <a:ext cx="586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Comparisons of new/old Cd/</a:t>
            </a:r>
            <a:r>
              <a:rPr lang="en-US" sz="2400" dirty="0" err="1" smtClean="0">
                <a:solidFill>
                  <a:prstClr val="black"/>
                </a:solidFill>
              </a:rPr>
              <a:t>Ch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91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7177" y="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Impact of New GFS, AL 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6762491" y="4648200"/>
            <a:ext cx="1905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Track: degraded, </a:t>
            </a:r>
          </a:p>
          <a:p>
            <a:r>
              <a:rPr lang="en-US" dirty="0" smtClean="0"/>
              <a:t>Intensity: neutral,</a:t>
            </a:r>
          </a:p>
          <a:p>
            <a:r>
              <a:rPr lang="en-US" dirty="0" smtClean="0"/>
              <a:t>Bias: strong at later times??</a:t>
            </a:r>
            <a:endParaRPr lang="en-US" dirty="0"/>
          </a:p>
        </p:txBody>
      </p:sp>
      <p:pic>
        <p:nvPicPr>
          <p:cNvPr id="1026" name="Picture 2" descr="ftp://metosrv6.umd.edu/pub/srb/HWRF/figures_H15Z/ALAL1114/fig_ALAL1114_si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920" y="4232468"/>
            <a:ext cx="3061371" cy="221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tp://metosrv6.umd.edu/pub/srb/HWRF/figures_H15Z/ALAL1114/fig_ALAL1114_st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4" y="4209431"/>
            <a:ext cx="2948598" cy="213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tp://metosrv6.umd.edu/pub/srb/HWRF/figures_H15Z/ALAL1114/fig_ALAL1114_tk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2" y="1333712"/>
            <a:ext cx="3110104" cy="224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tp://metosrv6.umd.edu/pub/srb/HWRF/figures_H15Z/ALAL1114/fig_ALAL1114_win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956" y="1356749"/>
            <a:ext cx="3121424" cy="225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ftp://metosrv6.umd.edu/pub/srb/HWRF/figures_H15Z/ALAL1114/fig_ALAL1114_bia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291" y="1428855"/>
            <a:ext cx="2978484" cy="215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20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7177" y="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Impact of New GFS, EP 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705600" y="4343400"/>
            <a:ext cx="175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Track: neutral,</a:t>
            </a:r>
          </a:p>
          <a:p>
            <a:r>
              <a:rPr lang="en-US" dirty="0" smtClean="0"/>
              <a:t>Intensity: improved</a:t>
            </a:r>
          </a:p>
          <a:p>
            <a:r>
              <a:rPr lang="en-US" dirty="0" smtClean="0"/>
              <a:t>Bias: Improved </a:t>
            </a:r>
            <a:endParaRPr lang="en-US" dirty="0"/>
          </a:p>
        </p:txBody>
      </p:sp>
      <p:pic>
        <p:nvPicPr>
          <p:cNvPr id="2050" name="Picture 2" descr="ftp://metosrv6.umd.edu/pub/srb/HWRF/figures_H15Z/EPAL1114/fig_EPAL1114_bia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80513"/>
            <a:ext cx="3060405" cy="221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tp://metosrv6.umd.edu/pub/srb/HWRF/figures_H15Z/EPAL1114/fig_EPAL1114_tk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" y="1152160"/>
            <a:ext cx="3009335" cy="217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tp://metosrv6.umd.edu/pub/srb/HWRF/figures_H15Z/EPAL1114/fig_EPAL1114_win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9" y="1161424"/>
            <a:ext cx="2983701" cy="2156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tp://metosrv6.umd.edu/pub/srb/HWRF/figures_H15Z/EPAL1114/fig_EPAL1114_si0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010" y="3961529"/>
            <a:ext cx="3136100" cy="226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tp://metosrv6.umd.edu/pub/srb/HWRF/figures_H15Z/EPAL1114/fig_EPAL1114_st0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4" y="4038600"/>
            <a:ext cx="3029480" cy="218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842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7177" y="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Impact of Resolution, AL 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415468" y="4038600"/>
            <a:ext cx="23729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Track: neutral,</a:t>
            </a:r>
          </a:p>
          <a:p>
            <a:r>
              <a:rPr lang="en-US" dirty="0" smtClean="0"/>
              <a:t>Intensity: neutral</a:t>
            </a:r>
          </a:p>
          <a:p>
            <a:r>
              <a:rPr lang="en-US" dirty="0" smtClean="0"/>
              <a:t>Bias: too strong</a:t>
            </a:r>
            <a:endParaRPr lang="en-US" dirty="0"/>
          </a:p>
        </p:txBody>
      </p:sp>
      <p:pic>
        <p:nvPicPr>
          <p:cNvPr id="1026" name="Picture 2" descr="ftp://metosrv6.umd.edu/pub/srb/HWRF/figures_H15EZ/ALAL1114/fig_ALAL1114_tk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66800"/>
            <a:ext cx="2846206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tp://metosrv6.umd.edu/pub/srb/HWRF/figures_H15EZ/ALAL1114/fig_ALAL1114_wi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1061903"/>
            <a:ext cx="2958396" cy="213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tp://metosrv6.umd.edu/pub/srb/HWRF/figures_H15EZ/ALAL1114/fig_ALAL1114_bia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734" y="1006921"/>
            <a:ext cx="3034457" cy="219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tp://metosrv6.umd.edu/pub/srb/HWRF/figures_H15EZ/ALAL1114/fig_ALAL1114_si0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581" y="3635375"/>
            <a:ext cx="2982367" cy="215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ftp://metosrv6.umd.edu/pub/srb/HWRF/figures_H15EZ/ALAL1114/fig_ALAL1114_st0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" y="3684710"/>
            <a:ext cx="2914117" cy="210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94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7177" y="23878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Impact of Resolution, EP 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7017753" y="4724400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Track: improved,</a:t>
            </a:r>
          </a:p>
          <a:p>
            <a:r>
              <a:rPr lang="en-US" dirty="0" smtClean="0"/>
              <a:t>Intensity: </a:t>
            </a:r>
            <a:r>
              <a:rPr lang="en-US" dirty="0"/>
              <a:t>i</a:t>
            </a:r>
            <a:r>
              <a:rPr lang="en-US" dirty="0" smtClean="0"/>
              <a:t>mproved</a:t>
            </a:r>
          </a:p>
          <a:p>
            <a:r>
              <a:rPr lang="en-US" dirty="0" smtClean="0"/>
              <a:t>Bias: Improved</a:t>
            </a:r>
            <a:endParaRPr lang="en-US" dirty="0"/>
          </a:p>
        </p:txBody>
      </p:sp>
      <p:pic>
        <p:nvPicPr>
          <p:cNvPr id="2050" name="Picture 2" descr="ftp://metosrv6.umd.edu/pub/srb/HWRF/figures_H15EZ/EPAL1114/fig_EPAL1114_tk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75451"/>
            <a:ext cx="2881033" cy="208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tp://metosrv6.umd.edu/pub/srb/HWRF/figures_H15EZ/EPAL1114/fig_EPAL1114_win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081347"/>
            <a:ext cx="2946091" cy="212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tp://metosrv6.umd.edu/pub/srb/HWRF/figures_H15EZ/EPAL1114/fig_EPAL1114_bia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277" y="1081347"/>
            <a:ext cx="2872876" cy="207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tp://metosrv6.umd.edu/pub/srb/HWRF/figures_H15EZ/EPAL1114/fig_EPAL1114_st0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733800"/>
            <a:ext cx="2896562" cy="209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ftp://metosrv6.umd.edu/pub/srb/HWRF/figures_H15EZ/EPAL1114/fig_EPAL1114_si0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874" y="3733800"/>
            <a:ext cx="3026742" cy="218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6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57177" y="0"/>
            <a:ext cx="670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Impact of Physics Upgrades, AL </a:t>
            </a:r>
            <a:endParaRPr lang="en-US" sz="2800" dirty="0"/>
          </a:p>
        </p:txBody>
      </p:sp>
      <p:sp>
        <p:nvSpPr>
          <p:cNvPr id="2" name="AutoShape 8" descr="ftp://metosrv6.umd.edu/pub/srb/HWRF/figures_H15EW/ALAL1114/fig_ALAL1114_bias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10" descr="ftp://metosrv6.umd.edu/pub/srb/HWRF/figures_H15EW/ALAL1114/fig_ALAL1114_bias.p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2" descr="ftp://metosrv6.umd.edu/pub/srb/HWRF/figures_H15EW/ALAL1114/fig_ALAL1114_bias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719777" y="4191000"/>
            <a:ext cx="198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Track: neutral,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Intensity: neutral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Bias: Improved, Still have large bias</a:t>
            </a:r>
            <a:endParaRPr lang="en-US" sz="1400" b="1" dirty="0">
              <a:solidFill>
                <a:srgbClr val="FF0000"/>
              </a:solidFill>
            </a:endParaRPr>
          </a:p>
        </p:txBody>
      </p:sp>
      <p:pic>
        <p:nvPicPr>
          <p:cNvPr id="3076" name="Picture 4" descr="ftp://metosrv6.umd.edu/pub/srb/HWRF/figures_H15EV/ALAL1114/fig_ALAL1114_tke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85" y="962490"/>
            <a:ext cx="2774356" cy="200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tp://metosrv6.umd.edu/pub/srb/HWRF/figures_H15EV/ALAL1114/fig_ALAL1114_win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960" y="948313"/>
            <a:ext cx="2832034" cy="204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tp://metosrv6.umd.edu/pub/srb/HWRF/figures_H15EV/ALAL1114/fig_ALAL1114_bia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041" y="914400"/>
            <a:ext cx="2824567" cy="2041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tp://metosrv6.umd.edu/pub/srb/HWRF/figures_H15EV/ALAL1114/fig_ALAL1114_si0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960" y="3697539"/>
            <a:ext cx="2925840" cy="211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ftp://metosrv6.umd.edu/pub/srb/HWRF/figures_H15EV/ALAL1114/fig_ALAL1114_st0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28" y="3769482"/>
            <a:ext cx="2826314" cy="204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88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1319</TotalTime>
  <Words>337</Words>
  <Application>Microsoft Office PowerPoint</Application>
  <PresentationFormat>On-screen Show (4:3)</PresentationFormat>
  <Paragraphs>66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     FY15 HWRF Baseline/Physics Verification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Zhan Z. Zhang</dc:creator>
  <cp:lastModifiedBy>Zhan Z. Zhang</cp:lastModifiedBy>
  <cp:revision>106</cp:revision>
  <cp:lastPrinted>2015-01-07T15:17:06Z</cp:lastPrinted>
  <dcterms:created xsi:type="dcterms:W3CDTF">2015-01-02T16:09:30Z</dcterms:created>
  <dcterms:modified xsi:type="dcterms:W3CDTF">2015-02-19T15:35:01Z</dcterms:modified>
</cp:coreProperties>
</file>