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95" r:id="rId4"/>
    <p:sldId id="306" r:id="rId5"/>
    <p:sldId id="293" r:id="rId6"/>
    <p:sldId id="294" r:id="rId7"/>
    <p:sldId id="296" r:id="rId8"/>
    <p:sldId id="297" r:id="rId9"/>
    <p:sldId id="298" r:id="rId10"/>
    <p:sldId id="299" r:id="rId11"/>
    <p:sldId id="301" r:id="rId12"/>
    <p:sldId id="300" r:id="rId13"/>
    <p:sldId id="302" r:id="rId14"/>
    <p:sldId id="303" r:id="rId15"/>
    <p:sldId id="305" r:id="rId1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Sheet1!$A$1:$A$19</c:f>
              <c:strCache>
                <c:ptCount val="19"/>
                <c:pt idx="0">
                  <c:v>2012/05l/N11</c:v>
                </c:pt>
                <c:pt idx="1">
                  <c:v>2011/15l/N5</c:v>
                </c:pt>
                <c:pt idx="2">
                  <c:v>2012/13l/N5</c:v>
                </c:pt>
                <c:pt idx="3">
                  <c:v>2011/17l/N6</c:v>
                </c:pt>
                <c:pt idx="4">
                  <c:v>2013/05l/N3</c:v>
                </c:pt>
                <c:pt idx="5">
                  <c:v>2012/08l/N4</c:v>
                </c:pt>
                <c:pt idx="6">
                  <c:v>2012/02l/N3</c:v>
                </c:pt>
                <c:pt idx="7">
                  <c:v>2011/14l/N5</c:v>
                </c:pt>
                <c:pt idx="8">
                  <c:v>2012/14l/N1</c:v>
                </c:pt>
                <c:pt idx="9">
                  <c:v>2011/16l/N6</c:v>
                </c:pt>
                <c:pt idx="10">
                  <c:v>2013/10l/N4</c:v>
                </c:pt>
                <c:pt idx="11">
                  <c:v>2011/02l/N6</c:v>
                </c:pt>
                <c:pt idx="12">
                  <c:v>2011/08l/N2</c:v>
                </c:pt>
                <c:pt idx="13">
                  <c:v>2012/18l/N6</c:v>
                </c:pt>
                <c:pt idx="14">
                  <c:v>2013/04l/N2</c:v>
                </c:pt>
                <c:pt idx="15">
                  <c:v>2011/18l/N6</c:v>
                </c:pt>
                <c:pt idx="16">
                  <c:v>2011/12l/N13</c:v>
                </c:pt>
                <c:pt idx="17">
                  <c:v>2014/06l/N12</c:v>
                </c:pt>
                <c:pt idx="18">
                  <c:v>2012/09l/N2</c:v>
                </c:pt>
              </c:strCache>
            </c:strRef>
          </c:cat>
          <c:val>
            <c:numRef>
              <c:f>Sheet1!$B$1:$B$19</c:f>
              <c:numCache>
                <c:formatCode>General</c:formatCode>
                <c:ptCount val="19"/>
                <c:pt idx="0">
                  <c:v>-27.343499999999995</c:v>
                </c:pt>
                <c:pt idx="1">
                  <c:v>-24.604800000000004</c:v>
                </c:pt>
                <c:pt idx="2">
                  <c:v>-24.330400000000001</c:v>
                </c:pt>
                <c:pt idx="3">
                  <c:v>-16.519400000000001</c:v>
                </c:pt>
                <c:pt idx="4">
                  <c:v>-15.372200000000003</c:v>
                </c:pt>
                <c:pt idx="5">
                  <c:v>-9.938460000000001</c:v>
                </c:pt>
                <c:pt idx="6">
                  <c:v>-5.6981799999999989</c:v>
                </c:pt>
                <c:pt idx="7">
                  <c:v>-3.3896899999999994</c:v>
                </c:pt>
                <c:pt idx="8">
                  <c:v>-2.1263700000000001</c:v>
                </c:pt>
                <c:pt idx="9">
                  <c:v>-1.3430800000000001</c:v>
                </c:pt>
                <c:pt idx="10">
                  <c:v>-0.32184600000000008</c:v>
                </c:pt>
                <c:pt idx="11">
                  <c:v>4.3513799999999998</c:v>
                </c:pt>
                <c:pt idx="12">
                  <c:v>4.419690000000001</c:v>
                </c:pt>
                <c:pt idx="13">
                  <c:v>9.2636300000000009</c:v>
                </c:pt>
                <c:pt idx="14">
                  <c:v>11.699300000000001</c:v>
                </c:pt>
                <c:pt idx="15">
                  <c:v>16.126200000000001</c:v>
                </c:pt>
                <c:pt idx="16">
                  <c:v>20.620200000000001</c:v>
                </c:pt>
                <c:pt idx="17">
                  <c:v>28.910799999999991</c:v>
                </c:pt>
                <c:pt idx="18">
                  <c:v>37.545200000000001</c:v>
                </c:pt>
              </c:numCache>
            </c:numRef>
          </c:val>
        </c:ser>
        <c:dLbls>
          <c:showLegendKey val="0"/>
          <c:showVal val="0"/>
          <c:showCatName val="0"/>
          <c:showSerName val="0"/>
          <c:showPercent val="0"/>
          <c:showBubbleSize val="0"/>
        </c:dLbls>
        <c:gapWidth val="150"/>
        <c:axId val="33900416"/>
        <c:axId val="33901952"/>
      </c:barChart>
      <c:catAx>
        <c:axId val="33900416"/>
        <c:scaling>
          <c:orientation val="minMax"/>
        </c:scaling>
        <c:delete val="0"/>
        <c:axPos val="b"/>
        <c:majorTickMark val="out"/>
        <c:minorTickMark val="none"/>
        <c:tickLblPos val="low"/>
        <c:txPr>
          <a:bodyPr rot="-5400000" vert="horz"/>
          <a:lstStyle/>
          <a:p>
            <a:pPr>
              <a:defRPr/>
            </a:pPr>
            <a:endParaRPr lang="en-US"/>
          </a:p>
        </c:txPr>
        <c:crossAx val="33901952"/>
        <c:crosses val="autoZero"/>
        <c:auto val="1"/>
        <c:lblAlgn val="ctr"/>
        <c:lblOffset val="100"/>
        <c:tickLblSkip val="1"/>
        <c:noMultiLvlLbl val="0"/>
      </c:catAx>
      <c:valAx>
        <c:axId val="33901952"/>
        <c:scaling>
          <c:orientation val="minMax"/>
        </c:scaling>
        <c:delete val="0"/>
        <c:axPos val="l"/>
        <c:majorGridlines/>
        <c:numFmt formatCode="General" sourceLinked="1"/>
        <c:majorTickMark val="out"/>
        <c:minorTickMark val="none"/>
        <c:tickLblPos val="nextTo"/>
        <c:crossAx val="33900416"/>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Sheet1!$C$1:$C$19</c:f>
              <c:strCache>
                <c:ptCount val="19"/>
                <c:pt idx="0">
                  <c:v>2012/13l/N5</c:v>
                </c:pt>
                <c:pt idx="1">
                  <c:v>2013/10l/N4</c:v>
                </c:pt>
                <c:pt idx="2">
                  <c:v>2011/17l/N6</c:v>
                </c:pt>
                <c:pt idx="3">
                  <c:v>2014/06l/N12</c:v>
                </c:pt>
                <c:pt idx="4">
                  <c:v>2011/16l/N6</c:v>
                </c:pt>
                <c:pt idx="5">
                  <c:v>2011/02l/N6</c:v>
                </c:pt>
                <c:pt idx="6">
                  <c:v>2012/14l/N1</c:v>
                </c:pt>
                <c:pt idx="7">
                  <c:v>2011/18l/N6</c:v>
                </c:pt>
                <c:pt idx="8">
                  <c:v>2013/04l/N2</c:v>
                </c:pt>
                <c:pt idx="9">
                  <c:v>2012/08l/N4</c:v>
                </c:pt>
                <c:pt idx="10">
                  <c:v>2011/08l/N2</c:v>
                </c:pt>
                <c:pt idx="11">
                  <c:v>2012/18l/N6</c:v>
                </c:pt>
                <c:pt idx="12">
                  <c:v>2013/05l/N3</c:v>
                </c:pt>
                <c:pt idx="13">
                  <c:v>2012/02l/N3</c:v>
                </c:pt>
                <c:pt idx="14">
                  <c:v>2011/14l/N5</c:v>
                </c:pt>
                <c:pt idx="15">
                  <c:v>2012/09l/N2</c:v>
                </c:pt>
                <c:pt idx="16">
                  <c:v>2011/12l/N13</c:v>
                </c:pt>
                <c:pt idx="17">
                  <c:v>2011/15l/N5</c:v>
                </c:pt>
                <c:pt idx="18">
                  <c:v>2012/05l/N11</c:v>
                </c:pt>
              </c:strCache>
            </c:strRef>
          </c:cat>
          <c:val>
            <c:numRef>
              <c:f>Sheet1!$D$1:$D$19</c:f>
              <c:numCache>
                <c:formatCode>General</c:formatCode>
                <c:ptCount val="19"/>
                <c:pt idx="0">
                  <c:v>-3.38462</c:v>
                </c:pt>
                <c:pt idx="1">
                  <c:v>-2.7692299999999999</c:v>
                </c:pt>
                <c:pt idx="2">
                  <c:v>-2.6153900000000001</c:v>
                </c:pt>
                <c:pt idx="3">
                  <c:v>-1.4615099999999999</c:v>
                </c:pt>
                <c:pt idx="4">
                  <c:v>-1.15385</c:v>
                </c:pt>
                <c:pt idx="5">
                  <c:v>-0.76922800000000013</c:v>
                </c:pt>
                <c:pt idx="6">
                  <c:v>-0.69230800000000003</c:v>
                </c:pt>
                <c:pt idx="7">
                  <c:v>-0.61536900000000005</c:v>
                </c:pt>
                <c:pt idx="8">
                  <c:v>-0.3846150000000001</c:v>
                </c:pt>
                <c:pt idx="9">
                  <c:v>-0.23076900000000003</c:v>
                </c:pt>
                <c:pt idx="10">
                  <c:v>7.6923099999999994E-2</c:v>
                </c:pt>
                <c:pt idx="11">
                  <c:v>0.15383100000000002</c:v>
                </c:pt>
                <c:pt idx="12">
                  <c:v>0.461538</c:v>
                </c:pt>
                <c:pt idx="13">
                  <c:v>0.69230100000000017</c:v>
                </c:pt>
                <c:pt idx="14">
                  <c:v>0.82050000000000001</c:v>
                </c:pt>
                <c:pt idx="15">
                  <c:v>0.84615399999999996</c:v>
                </c:pt>
                <c:pt idx="16">
                  <c:v>2.0768999999999997</c:v>
                </c:pt>
                <c:pt idx="17">
                  <c:v>2.38462</c:v>
                </c:pt>
                <c:pt idx="18">
                  <c:v>4.5384799999999998</c:v>
                </c:pt>
              </c:numCache>
            </c:numRef>
          </c:val>
        </c:ser>
        <c:dLbls>
          <c:showLegendKey val="0"/>
          <c:showVal val="0"/>
          <c:showCatName val="0"/>
          <c:showSerName val="0"/>
          <c:showPercent val="0"/>
          <c:showBubbleSize val="0"/>
        </c:dLbls>
        <c:gapWidth val="150"/>
        <c:axId val="33632640"/>
        <c:axId val="33634176"/>
      </c:barChart>
      <c:catAx>
        <c:axId val="33632640"/>
        <c:scaling>
          <c:orientation val="minMax"/>
        </c:scaling>
        <c:delete val="0"/>
        <c:axPos val="b"/>
        <c:majorTickMark val="out"/>
        <c:minorTickMark val="none"/>
        <c:tickLblPos val="low"/>
        <c:txPr>
          <a:bodyPr rot="-5400000" vert="horz"/>
          <a:lstStyle/>
          <a:p>
            <a:pPr>
              <a:defRPr/>
            </a:pPr>
            <a:endParaRPr lang="en-US"/>
          </a:p>
        </c:txPr>
        <c:crossAx val="33634176"/>
        <c:crosses val="autoZero"/>
        <c:auto val="1"/>
        <c:lblAlgn val="ctr"/>
        <c:lblOffset val="100"/>
        <c:tickLblSkip val="1"/>
        <c:noMultiLvlLbl val="0"/>
      </c:catAx>
      <c:valAx>
        <c:axId val="33634176"/>
        <c:scaling>
          <c:orientation val="minMax"/>
        </c:scaling>
        <c:delete val="0"/>
        <c:axPos val="l"/>
        <c:majorGridlines/>
        <c:numFmt formatCode="General" sourceLinked="1"/>
        <c:majorTickMark val="out"/>
        <c:minorTickMark val="none"/>
        <c:tickLblPos val="nextTo"/>
        <c:crossAx val="3363264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Sheet1!$E$1:$E$14</c:f>
              <c:strCache>
                <c:ptCount val="14"/>
                <c:pt idx="0">
                  <c:v>2011/01e/N4</c:v>
                </c:pt>
                <c:pt idx="1">
                  <c:v>2011/05e/N4</c:v>
                </c:pt>
                <c:pt idx="2">
                  <c:v>2014/01e/N16</c:v>
                </c:pt>
                <c:pt idx="3">
                  <c:v>2011/10e/N15</c:v>
                </c:pt>
                <c:pt idx="4">
                  <c:v>2014/03e/N11</c:v>
                </c:pt>
                <c:pt idx="5">
                  <c:v>2011/04e/N14</c:v>
                </c:pt>
                <c:pt idx="6">
                  <c:v>2011/11e/N1</c:v>
                </c:pt>
                <c:pt idx="7">
                  <c:v>2011/06e/N4</c:v>
                </c:pt>
                <c:pt idx="8">
                  <c:v>2014/04e/N9</c:v>
                </c:pt>
                <c:pt idx="9">
                  <c:v>2011/07e/N7</c:v>
                </c:pt>
                <c:pt idx="10">
                  <c:v>2011/09e/N20</c:v>
                </c:pt>
                <c:pt idx="11">
                  <c:v>2012/05e/N11</c:v>
                </c:pt>
                <c:pt idx="12">
                  <c:v>2014/14e/N11</c:v>
                </c:pt>
                <c:pt idx="13">
                  <c:v>2013/06e/N9</c:v>
                </c:pt>
              </c:strCache>
            </c:strRef>
          </c:cat>
          <c:val>
            <c:numRef>
              <c:f>Sheet1!$F$1:$F$14</c:f>
              <c:numCache>
                <c:formatCode>General</c:formatCode>
                <c:ptCount val="14"/>
                <c:pt idx="0">
                  <c:v>-29.092300000000002</c:v>
                </c:pt>
                <c:pt idx="1">
                  <c:v>-28.260699999999996</c:v>
                </c:pt>
                <c:pt idx="2">
                  <c:v>-18.1675</c:v>
                </c:pt>
                <c:pt idx="3">
                  <c:v>-16.7989</c:v>
                </c:pt>
                <c:pt idx="4">
                  <c:v>-5.1638599999999988</c:v>
                </c:pt>
                <c:pt idx="5">
                  <c:v>-0.30940000000000006</c:v>
                </c:pt>
                <c:pt idx="6">
                  <c:v>1.8972800000000001</c:v>
                </c:pt>
                <c:pt idx="7">
                  <c:v>10.696</c:v>
                </c:pt>
                <c:pt idx="8">
                  <c:v>18.301500000000001</c:v>
                </c:pt>
                <c:pt idx="9">
                  <c:v>18.333600000000001</c:v>
                </c:pt>
                <c:pt idx="10">
                  <c:v>22.430800000000001</c:v>
                </c:pt>
                <c:pt idx="11">
                  <c:v>22.963399999999996</c:v>
                </c:pt>
                <c:pt idx="12">
                  <c:v>42.461100000000002</c:v>
                </c:pt>
                <c:pt idx="13">
                  <c:v>46.161000000000001</c:v>
                </c:pt>
              </c:numCache>
            </c:numRef>
          </c:val>
        </c:ser>
        <c:dLbls>
          <c:showLegendKey val="0"/>
          <c:showVal val="0"/>
          <c:showCatName val="0"/>
          <c:showSerName val="0"/>
          <c:showPercent val="0"/>
          <c:showBubbleSize val="0"/>
        </c:dLbls>
        <c:gapWidth val="150"/>
        <c:axId val="33696384"/>
        <c:axId val="33726848"/>
      </c:barChart>
      <c:catAx>
        <c:axId val="33696384"/>
        <c:scaling>
          <c:orientation val="minMax"/>
        </c:scaling>
        <c:delete val="0"/>
        <c:axPos val="b"/>
        <c:majorTickMark val="out"/>
        <c:minorTickMark val="none"/>
        <c:tickLblPos val="low"/>
        <c:txPr>
          <a:bodyPr rot="-5400000" vert="horz"/>
          <a:lstStyle/>
          <a:p>
            <a:pPr>
              <a:defRPr/>
            </a:pPr>
            <a:endParaRPr lang="en-US"/>
          </a:p>
        </c:txPr>
        <c:crossAx val="33726848"/>
        <c:crosses val="autoZero"/>
        <c:auto val="1"/>
        <c:lblAlgn val="ctr"/>
        <c:lblOffset val="100"/>
        <c:tickLblSkip val="1"/>
        <c:noMultiLvlLbl val="0"/>
      </c:catAx>
      <c:valAx>
        <c:axId val="33726848"/>
        <c:scaling>
          <c:orientation val="minMax"/>
        </c:scaling>
        <c:delete val="0"/>
        <c:axPos val="l"/>
        <c:majorGridlines/>
        <c:numFmt formatCode="General" sourceLinked="1"/>
        <c:majorTickMark val="out"/>
        <c:minorTickMark val="none"/>
        <c:tickLblPos val="nextTo"/>
        <c:crossAx val="3369638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Sheet1!$G$1:$G$14</c:f>
              <c:strCache>
                <c:ptCount val="14"/>
                <c:pt idx="0">
                  <c:v>2011/09e/N20</c:v>
                </c:pt>
                <c:pt idx="1">
                  <c:v>2011/10e/N15</c:v>
                </c:pt>
                <c:pt idx="2">
                  <c:v>2014/01e/N16</c:v>
                </c:pt>
                <c:pt idx="3">
                  <c:v>2013/06e/N9</c:v>
                </c:pt>
                <c:pt idx="4">
                  <c:v>2014/04e/N9</c:v>
                </c:pt>
                <c:pt idx="5">
                  <c:v>2014/03e/N11</c:v>
                </c:pt>
                <c:pt idx="6">
                  <c:v>2011/05e/N4</c:v>
                </c:pt>
                <c:pt idx="7">
                  <c:v>2012/05e/N11</c:v>
                </c:pt>
                <c:pt idx="8">
                  <c:v>2011/06e/N4</c:v>
                </c:pt>
                <c:pt idx="9">
                  <c:v>2014/14e/N11</c:v>
                </c:pt>
                <c:pt idx="10">
                  <c:v>2011/01e/N4</c:v>
                </c:pt>
                <c:pt idx="11">
                  <c:v>2011/11e/N1</c:v>
                </c:pt>
                <c:pt idx="12">
                  <c:v>2011/04e/N14</c:v>
                </c:pt>
                <c:pt idx="13">
                  <c:v>2011/07e/N7</c:v>
                </c:pt>
              </c:strCache>
            </c:strRef>
          </c:cat>
          <c:val>
            <c:numRef>
              <c:f>Sheet1!$H$1:$H$14</c:f>
              <c:numCache>
                <c:formatCode>General</c:formatCode>
                <c:ptCount val="14"/>
                <c:pt idx="0">
                  <c:v>-18.916699999999995</c:v>
                </c:pt>
                <c:pt idx="1">
                  <c:v>-8.5</c:v>
                </c:pt>
                <c:pt idx="2">
                  <c:v>-8.4166700000000034</c:v>
                </c:pt>
                <c:pt idx="3">
                  <c:v>-2.4999699999999994</c:v>
                </c:pt>
                <c:pt idx="4">
                  <c:v>-2.416669999999999</c:v>
                </c:pt>
                <c:pt idx="5">
                  <c:v>-1.5833599999999999</c:v>
                </c:pt>
                <c:pt idx="6">
                  <c:v>-1.5833299999999997</c:v>
                </c:pt>
                <c:pt idx="7">
                  <c:v>-1.4999399999999998</c:v>
                </c:pt>
                <c:pt idx="8">
                  <c:v>-1.0833299999999997</c:v>
                </c:pt>
                <c:pt idx="9">
                  <c:v>-0.91666700000000001</c:v>
                </c:pt>
                <c:pt idx="10">
                  <c:v>-0.25</c:v>
                </c:pt>
                <c:pt idx="11">
                  <c:v>-8.3333300000000027E-2</c:v>
                </c:pt>
                <c:pt idx="12">
                  <c:v>3.7500200000000001</c:v>
                </c:pt>
                <c:pt idx="13">
                  <c:v>4.1666699999999999</c:v>
                </c:pt>
              </c:numCache>
            </c:numRef>
          </c:val>
        </c:ser>
        <c:dLbls>
          <c:showLegendKey val="0"/>
          <c:showVal val="0"/>
          <c:showCatName val="0"/>
          <c:showSerName val="0"/>
          <c:showPercent val="0"/>
          <c:showBubbleSize val="0"/>
        </c:dLbls>
        <c:gapWidth val="150"/>
        <c:axId val="34287616"/>
        <c:axId val="34289152"/>
      </c:barChart>
      <c:catAx>
        <c:axId val="34287616"/>
        <c:scaling>
          <c:orientation val="minMax"/>
        </c:scaling>
        <c:delete val="0"/>
        <c:axPos val="b"/>
        <c:majorTickMark val="out"/>
        <c:minorTickMark val="none"/>
        <c:tickLblPos val="low"/>
        <c:txPr>
          <a:bodyPr rot="-5400000" vert="horz"/>
          <a:lstStyle/>
          <a:p>
            <a:pPr>
              <a:defRPr/>
            </a:pPr>
            <a:endParaRPr lang="en-US"/>
          </a:p>
        </c:txPr>
        <c:crossAx val="34289152"/>
        <c:crosses val="autoZero"/>
        <c:auto val="1"/>
        <c:lblAlgn val="ctr"/>
        <c:lblOffset val="100"/>
        <c:tickLblSkip val="1"/>
        <c:noMultiLvlLbl val="0"/>
      </c:catAx>
      <c:valAx>
        <c:axId val="34289152"/>
        <c:scaling>
          <c:orientation val="minMax"/>
        </c:scaling>
        <c:delete val="0"/>
        <c:axPos val="l"/>
        <c:majorGridlines/>
        <c:numFmt formatCode="General" sourceLinked="1"/>
        <c:majorTickMark val="out"/>
        <c:minorTickMark val="none"/>
        <c:tickLblPos val="nextTo"/>
        <c:txPr>
          <a:bodyPr rot="-5400000" vert="horz"/>
          <a:lstStyle/>
          <a:p>
            <a:pPr>
              <a:defRPr/>
            </a:pPr>
            <a:endParaRPr lang="en-US"/>
          </a:p>
        </c:txPr>
        <c:crossAx val="34287616"/>
        <c:crosses val="autoZero"/>
        <c:crossBetween val="between"/>
      </c:valAx>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0.52632</cdr:x>
      <cdr:y>0.58571</cdr:y>
    </cdr:from>
    <cdr:to>
      <cdr:x>0.92632</cdr:x>
      <cdr:y>0.8</cdr:y>
    </cdr:to>
    <cdr:sp macro="" textlink="">
      <cdr:nvSpPr>
        <cdr:cNvPr id="2" name="TextBox 1"/>
        <cdr:cNvSpPr txBox="1"/>
      </cdr:nvSpPr>
      <cdr:spPr>
        <a:xfrm xmlns:a="http://schemas.openxmlformats.org/drawingml/2006/main">
          <a:off x="3810000" y="3124200"/>
          <a:ext cx="28956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rgbClr val="FF0000"/>
              </a:solidFill>
            </a:rPr>
            <a:t>More number of storms improved than degraded</a:t>
          </a:r>
          <a:endParaRPr lang="en-US" sz="2000" dirty="0">
            <a:solidFill>
              <a:srgbClr val="FF0000"/>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17505-7D00-4472-9F6E-30CE9314BE27}"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405406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505-7D00-4472-9F6E-30CE9314BE27}"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185364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505-7D00-4472-9F6E-30CE9314BE27}"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264235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A0FCB-3143-49E1-B89E-5A86163920C6}" type="datetime1">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9DB4B3-6701-44B5-83A1-C6A0EF9B1B54}" type="datetime1">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32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70873-F3AC-4B7D-BB07-36B43E0FF885}" type="datetime1">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9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CD319F-14A4-4BB7-9819-C48693F2A780}" type="datetime1">
              <a:rPr lang="en-US" smtClean="0">
                <a:solidFill>
                  <a:prstClr val="black">
                    <a:tint val="75000"/>
                  </a:prstClr>
                </a:solidFill>
              </a:rPr>
              <a:pPr/>
              <a:t>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07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6C2C4-3059-4369-87BC-5EC98960580B}" type="datetime1">
              <a:rPr lang="en-US" smtClean="0">
                <a:solidFill>
                  <a:prstClr val="black">
                    <a:tint val="75000"/>
                  </a:prstClr>
                </a:solidFill>
              </a:rPr>
              <a:pPr/>
              <a:t>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53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7E8E5-CAF3-4839-BB12-8A81FC080C70}" type="datetime1">
              <a:rPr lang="en-US" smtClean="0">
                <a:solidFill>
                  <a:prstClr val="black">
                    <a:tint val="75000"/>
                  </a:prstClr>
                </a:solidFill>
              </a:rPr>
              <a:pPr/>
              <a:t>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777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6D07F-0D0D-4AEA-8451-D3C13F57F4AE}" type="datetime1">
              <a:rPr lang="en-US" smtClean="0">
                <a:solidFill>
                  <a:prstClr val="black">
                    <a:tint val="75000"/>
                  </a:prstClr>
                </a:solidFill>
              </a:rPr>
              <a:pPr/>
              <a:t>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61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A7AD3-FB6F-484D-9B85-1979024FB546}" type="datetime1">
              <a:rPr lang="en-US" smtClean="0">
                <a:solidFill>
                  <a:prstClr val="black">
                    <a:tint val="75000"/>
                  </a:prstClr>
                </a:solidFill>
              </a:rPr>
              <a:pPr/>
              <a:t>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13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17505-7D00-4472-9F6E-30CE9314BE27}"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2942308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4822D-C122-4A07-BCB1-85ADA7582186}" type="datetime1">
              <a:rPr lang="en-US" smtClean="0">
                <a:solidFill>
                  <a:prstClr val="black">
                    <a:tint val="75000"/>
                  </a:prstClr>
                </a:solidFill>
              </a:rPr>
              <a:pPr/>
              <a:t>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714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065DF-7264-4BC5-AA16-BF3F902C0CC8}" type="datetime1">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96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7A5FB-7E40-4F4A-8886-15CBC80908C7}" type="datetime1">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5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17505-7D00-4472-9F6E-30CE9314BE27}" type="datetimeFigureOut">
              <a:rPr lang="en-US" smtClean="0"/>
              <a:pPr/>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22680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17505-7D00-4472-9F6E-30CE9314BE27}"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424724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17505-7D00-4472-9F6E-30CE9314BE27}" type="datetimeFigureOut">
              <a:rPr lang="en-US" smtClean="0"/>
              <a:pPr/>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72448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17505-7D00-4472-9F6E-30CE9314BE27}" type="datetimeFigureOut">
              <a:rPr lang="en-US" smtClean="0"/>
              <a:pPr/>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35047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17505-7D00-4472-9F6E-30CE9314BE27}" type="datetimeFigureOut">
              <a:rPr lang="en-US" smtClean="0"/>
              <a:pPr/>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303441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505-7D00-4472-9F6E-30CE9314BE27}"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40709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17505-7D00-4472-9F6E-30CE9314BE27}" type="datetimeFigureOut">
              <a:rPr lang="en-US" smtClean="0"/>
              <a:pPr/>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A4578-7824-4D68-BF6B-D3351EF6A15D}" type="slidenum">
              <a:rPr lang="en-US" smtClean="0"/>
              <a:pPr/>
              <a:t>‹#›</a:t>
            </a:fld>
            <a:endParaRPr lang="en-US"/>
          </a:p>
        </p:txBody>
      </p:sp>
    </p:spTree>
    <p:extLst>
      <p:ext uri="{BB962C8B-B14F-4D97-AF65-F5344CB8AC3E}">
        <p14:creationId xmlns:p14="http://schemas.microsoft.com/office/powerpoint/2010/main" val="358018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17505-7D00-4472-9F6E-30CE9314BE27}" type="datetimeFigureOut">
              <a:rPr lang="en-US" smtClean="0"/>
              <a:pPr/>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A4578-7824-4D68-BF6B-D3351EF6A15D}" type="slidenum">
              <a:rPr lang="en-US" smtClean="0"/>
              <a:pPr/>
              <a:t>‹#›</a:t>
            </a:fld>
            <a:endParaRPr lang="en-US"/>
          </a:p>
        </p:txBody>
      </p:sp>
    </p:spTree>
    <p:extLst>
      <p:ext uri="{BB962C8B-B14F-4D97-AF65-F5344CB8AC3E}">
        <p14:creationId xmlns:p14="http://schemas.microsoft.com/office/powerpoint/2010/main" val="26014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6095A-C6E5-4957-9E98-E9EC720EF998}" type="datetime1">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81558-129F-4680-8B8B-8498508A59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29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8077200" cy="4343399"/>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FY15 HWRF Baseline Verification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2935814"/>
              </p:ext>
            </p:extLst>
          </p:nvPr>
        </p:nvGraphicFramePr>
        <p:xfrm>
          <a:off x="101885" y="676968"/>
          <a:ext cx="9010022" cy="5209436"/>
        </p:xfrm>
        <a:graphic>
          <a:graphicData uri="http://schemas.openxmlformats.org/drawingml/2006/table">
            <a:tbl>
              <a:tblPr firstRow="1" firstCol="1" bandRow="1">
                <a:tableStyleId>{5C22544A-7EE6-4342-B048-85BDC9FD1C3A}</a:tableStyleId>
              </a:tblPr>
              <a:tblGrid>
                <a:gridCol w="1403766"/>
                <a:gridCol w="1586456"/>
                <a:gridCol w="1125946"/>
                <a:gridCol w="1160054"/>
                <a:gridCol w="1175093"/>
                <a:gridCol w="1143000"/>
                <a:gridCol w="1415707"/>
              </a:tblGrid>
              <a:tr h="746132">
                <a:tc rowSpan="2">
                  <a:txBody>
                    <a:bodyPr/>
                    <a:lstStyle/>
                    <a:p>
                      <a:pPr marL="0" marR="0">
                        <a:lnSpc>
                          <a:spcPct val="115000"/>
                        </a:lnSpc>
                        <a:spcBef>
                          <a:spcPts val="0"/>
                        </a:spcBef>
                        <a:spcAft>
                          <a:spcPts val="0"/>
                        </a:spcAft>
                      </a:pPr>
                      <a:r>
                        <a:rPr lang="en-US" sz="2100" b="1" dirty="0">
                          <a:effectLst/>
                        </a:rPr>
                        <a:t> </a:t>
                      </a:r>
                      <a:endParaRPr lang="en-US" sz="2100" b="1" dirty="0">
                        <a:effectLst/>
                        <a:latin typeface="Calibri"/>
                        <a:ea typeface="MS Mincho"/>
                        <a:cs typeface="Times New Roman"/>
                      </a:endParaRPr>
                    </a:p>
                  </a:txBody>
                  <a:tcPr marL="55036" marR="55036" marT="0" marB="0" anchor="ctr"/>
                </a:tc>
                <a:tc>
                  <a:txBody>
                    <a:bodyPr/>
                    <a:lstStyle/>
                    <a:p>
                      <a:pPr marL="0" marR="0" algn="ctr">
                        <a:lnSpc>
                          <a:spcPct val="115000"/>
                        </a:lnSpc>
                        <a:spcBef>
                          <a:spcPts val="0"/>
                        </a:spcBef>
                        <a:spcAft>
                          <a:spcPts val="0"/>
                        </a:spcAft>
                      </a:pPr>
                      <a:r>
                        <a:rPr lang="en-US" sz="2100" b="1" dirty="0" smtClean="0">
                          <a:solidFill>
                            <a:srgbClr val="FF0000"/>
                          </a:solidFill>
                          <a:effectLst/>
                        </a:rPr>
                        <a:t>Model </a:t>
                      </a:r>
                      <a:r>
                        <a:rPr lang="en-US" sz="2100" b="1" baseline="0" dirty="0" smtClean="0">
                          <a:solidFill>
                            <a:srgbClr val="FF0000"/>
                          </a:solidFill>
                          <a:effectLst/>
                        </a:rPr>
                        <a:t>upgrades</a:t>
                      </a:r>
                      <a:endParaRPr lang="en-US" sz="2100" b="1" dirty="0">
                        <a:solidFill>
                          <a:srgbClr val="FF0000"/>
                        </a:solidFill>
                        <a:effectLst/>
                      </a:endParaRPr>
                    </a:p>
                  </a:txBody>
                  <a:tcPr marL="55036" marR="55036" marT="0" marB="0" anchor="ctr"/>
                </a:tc>
                <a:tc gridSpan="4">
                  <a:txBody>
                    <a:bodyPr/>
                    <a:lstStyle/>
                    <a:p>
                      <a:pPr marL="0" marR="0" algn="ctr">
                        <a:lnSpc>
                          <a:spcPct val="115000"/>
                        </a:lnSpc>
                        <a:spcBef>
                          <a:spcPts val="0"/>
                        </a:spcBef>
                        <a:spcAft>
                          <a:spcPts val="0"/>
                        </a:spcAft>
                      </a:pPr>
                      <a:r>
                        <a:rPr lang="en-US" sz="2100" b="1" dirty="0">
                          <a:solidFill>
                            <a:srgbClr val="FF0000"/>
                          </a:solidFill>
                          <a:effectLst/>
                        </a:rPr>
                        <a:t>Physics </a:t>
                      </a:r>
                      <a:r>
                        <a:rPr lang="en-US" sz="2100" b="1" smtClean="0">
                          <a:solidFill>
                            <a:srgbClr val="FF0000"/>
                          </a:solidFill>
                          <a:effectLst/>
                        </a:rPr>
                        <a:t>and</a:t>
                      </a:r>
                      <a:r>
                        <a:rPr lang="en-US" sz="2100" b="1" baseline="0" smtClean="0">
                          <a:solidFill>
                            <a:srgbClr val="FF0000"/>
                          </a:solidFill>
                          <a:effectLst/>
                        </a:rPr>
                        <a:t> DA </a:t>
                      </a:r>
                      <a:r>
                        <a:rPr lang="en-US" sz="2100" b="1" smtClean="0">
                          <a:solidFill>
                            <a:srgbClr val="FF0000"/>
                          </a:solidFill>
                          <a:effectLst/>
                        </a:rPr>
                        <a:t>upgrades</a:t>
                      </a:r>
                      <a:endParaRPr lang="en-US" sz="2100" b="1" dirty="0">
                        <a:solidFill>
                          <a:srgbClr val="FF0000"/>
                        </a:solidFill>
                        <a:effectLst/>
                        <a:latin typeface="Calibri"/>
                        <a:ea typeface="MS Mincho"/>
                        <a:cs typeface="Times New Roman"/>
                      </a:endParaRPr>
                    </a:p>
                  </a:txBody>
                  <a:tcPr marL="55036" marR="5503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100" b="1" dirty="0" smtClean="0">
                          <a:solidFill>
                            <a:srgbClr val="FF0000"/>
                          </a:solidFill>
                          <a:effectLst/>
                        </a:rPr>
                        <a:t>Combined</a:t>
                      </a:r>
                      <a:endParaRPr lang="en-US" sz="2100" b="1" dirty="0">
                        <a:solidFill>
                          <a:srgbClr val="FF0000"/>
                        </a:solidFill>
                        <a:effectLst/>
                      </a:endParaRPr>
                    </a:p>
                  </a:txBody>
                  <a:tcPr marL="55036" marR="55036" marT="0" marB="0" anchor="ctr"/>
                </a:tc>
              </a:tr>
              <a:tr h="970384">
                <a:tc vMerge="1">
                  <a:txBody>
                    <a:bodyPr/>
                    <a:lstStyle/>
                    <a:p>
                      <a:endParaRPr lang="en-US"/>
                    </a:p>
                  </a:txBody>
                  <a:tcPr/>
                </a:tc>
                <a:tc>
                  <a:txBody>
                    <a:bodyPr/>
                    <a:lstStyle/>
                    <a:p>
                      <a:pPr marL="0" marR="0" algn="ctr">
                        <a:lnSpc>
                          <a:spcPct val="115000"/>
                        </a:lnSpc>
                        <a:spcBef>
                          <a:spcPts val="0"/>
                        </a:spcBef>
                        <a:spcAft>
                          <a:spcPts val="0"/>
                        </a:spcAft>
                      </a:pPr>
                      <a:r>
                        <a:rPr lang="en-US" sz="1600" b="1" dirty="0" smtClean="0">
                          <a:effectLst/>
                          <a:latin typeface="Times New Roman" panose="02020603050405020304" pitchFamily="18" charset="0"/>
                          <a:ea typeface="MS Mincho"/>
                          <a:cs typeface="Times New Roman" panose="02020603050405020304" pitchFamily="18" charset="0"/>
                        </a:rPr>
                        <a:t>Baseline</a:t>
                      </a:r>
                    </a:p>
                    <a:p>
                      <a:pPr marL="0" marR="0" algn="ctr">
                        <a:lnSpc>
                          <a:spcPct val="115000"/>
                        </a:lnSpc>
                        <a:spcBef>
                          <a:spcPts val="0"/>
                        </a:spcBef>
                        <a:spcAft>
                          <a:spcPts val="0"/>
                        </a:spcAft>
                      </a:pPr>
                      <a:r>
                        <a:rPr lang="en-US" sz="1600" b="1" dirty="0" smtClean="0">
                          <a:effectLst/>
                          <a:latin typeface="Times New Roman" panose="02020603050405020304" pitchFamily="18" charset="0"/>
                          <a:ea typeface="MS Mincho"/>
                          <a:cs typeface="Times New Roman" panose="02020603050405020304" pitchFamily="18" charset="0"/>
                        </a:rPr>
                        <a:t>(H15B)</a:t>
                      </a:r>
                      <a:endParaRPr lang="en-US" sz="1600" b="1"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cs typeface="Times New Roman" panose="02020603050405020304" pitchFamily="18" charset="0"/>
                        </a:rPr>
                        <a:t>NOAH LSM (H15W)</a:t>
                      </a:r>
                      <a:endParaRPr lang="en-US" sz="1400" b="1"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cs typeface="Times New Roman" panose="02020603050405020304" pitchFamily="18" charset="0"/>
                        </a:rPr>
                        <a:t>Upgraded Ferrier </a:t>
                      </a:r>
                      <a:r>
                        <a:rPr lang="en-US" sz="1400" b="1" dirty="0">
                          <a:effectLst/>
                          <a:latin typeface="Times New Roman" panose="02020603050405020304" pitchFamily="18" charset="0"/>
                          <a:cs typeface="Times New Roman" panose="02020603050405020304" pitchFamily="18" charset="0"/>
                        </a:rPr>
                        <a:t>(</a:t>
                      </a:r>
                      <a:r>
                        <a:rPr lang="en-US" sz="1400" b="1" dirty="0" smtClean="0">
                          <a:effectLst/>
                          <a:latin typeface="Times New Roman" panose="02020603050405020304" pitchFamily="18" charset="0"/>
                          <a:cs typeface="Times New Roman" panose="02020603050405020304" pitchFamily="18" charset="0"/>
                        </a:rPr>
                        <a:t>H15W)</a:t>
                      </a:r>
                      <a:endParaRPr lang="en-US" sz="1400" b="1"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cs typeface="Times New Roman" panose="02020603050405020304" pitchFamily="18" charset="0"/>
                        </a:rPr>
                        <a:t>RRTMG/ PBL/</a:t>
                      </a:r>
                    </a:p>
                    <a:p>
                      <a:pPr marL="0" marR="0" algn="ctr">
                        <a:lnSpc>
                          <a:spcPct val="115000"/>
                        </a:lnSpc>
                        <a:spcBef>
                          <a:spcPts val="0"/>
                        </a:spcBef>
                        <a:spcAft>
                          <a:spcPts val="0"/>
                        </a:spcAft>
                      </a:pPr>
                      <a:r>
                        <a:rPr lang="en-US" sz="1400" b="1" dirty="0" smtClean="0">
                          <a:effectLst/>
                          <a:latin typeface="Times New Roman" panose="02020603050405020304" pitchFamily="18" charset="0"/>
                          <a:cs typeface="Times New Roman" panose="02020603050405020304" pitchFamily="18" charset="0"/>
                        </a:rPr>
                        <a:t>Surface Physics (H15W)</a:t>
                      </a:r>
                      <a:endParaRPr lang="en-US" sz="1400" b="1"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cs typeface="Times New Roman" panose="02020603050405020304" pitchFamily="18" charset="0"/>
                        </a:rPr>
                        <a:t>Data</a:t>
                      </a:r>
                      <a:r>
                        <a:rPr lang="en-US" sz="1400" b="1" baseline="0" dirty="0" smtClean="0">
                          <a:effectLst/>
                          <a:latin typeface="Times New Roman" panose="02020603050405020304" pitchFamily="18" charset="0"/>
                          <a:cs typeface="Times New Roman" panose="02020603050405020304" pitchFamily="18" charset="0"/>
                        </a:rPr>
                        <a:t> Assimilation*</a:t>
                      </a:r>
                    </a:p>
                    <a:p>
                      <a:pPr marL="0" marR="0" algn="ctr">
                        <a:lnSpc>
                          <a:spcPct val="115000"/>
                        </a:lnSpc>
                        <a:spcBef>
                          <a:spcPts val="0"/>
                        </a:spcBef>
                        <a:spcAft>
                          <a:spcPts val="0"/>
                        </a:spcAft>
                      </a:pPr>
                      <a:r>
                        <a:rPr lang="en-US" sz="1400" b="1" baseline="0" smtClean="0">
                          <a:effectLst/>
                          <a:latin typeface="Times New Roman" panose="02020603050405020304" pitchFamily="18" charset="0"/>
                          <a:cs typeface="Times New Roman" panose="02020603050405020304" pitchFamily="18" charset="0"/>
                        </a:rPr>
                        <a:t>(H15T)</a:t>
                      </a:r>
                      <a:endParaRPr lang="en-US" sz="1400" b="1" baseline="0" dirty="0" smtClean="0">
                        <a:effectLst/>
                        <a:latin typeface="Times New Roman" panose="02020603050405020304" pitchFamily="18" charset="0"/>
                        <a:cs typeface="Times New Roman" panose="02020603050405020304" pitchFamily="18" charset="0"/>
                      </a:endParaRPr>
                    </a:p>
                  </a:txBody>
                  <a:tcPr marL="55036" marR="55036" marT="0" marB="0" anchor="ctr"/>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r>
                        <a:rPr lang="en-US" sz="1400" b="1" dirty="0" smtClean="0">
                          <a:effectLst/>
                          <a:latin typeface="Times New Roman" panose="02020603050405020304" pitchFamily="18" charset="0"/>
                          <a:cs typeface="Times New Roman" panose="02020603050405020304" pitchFamily="18" charset="0"/>
                        </a:rPr>
                        <a:t>H215</a:t>
                      </a:r>
                      <a:endParaRPr lang="en-US" sz="1400" b="1" dirty="0">
                        <a:effectLst/>
                        <a:latin typeface="Times New Roman" panose="02020603050405020304" pitchFamily="18" charset="0"/>
                        <a:ea typeface="MS Mincho"/>
                        <a:cs typeface="Times New Roman" panose="02020603050405020304" pitchFamily="18" charset="0"/>
                      </a:endParaRPr>
                    </a:p>
                  </a:txBody>
                  <a:tcPr marL="55036" marR="55036" marT="0" marB="0" anchor="ctr"/>
                </a:tc>
              </a:tr>
              <a:tr h="1604777">
                <a:tc>
                  <a:txBody>
                    <a:bodyPr/>
                    <a:lstStyle/>
                    <a:p>
                      <a:pPr marL="0" marR="0">
                        <a:lnSpc>
                          <a:spcPct val="115000"/>
                        </a:lnSpc>
                        <a:spcBef>
                          <a:spcPts val="0"/>
                        </a:spcBef>
                        <a:spcAft>
                          <a:spcPts val="0"/>
                        </a:spcAft>
                      </a:pPr>
                      <a:r>
                        <a:rPr lang="en-US" sz="1600" dirty="0" smtClean="0">
                          <a:solidFill>
                            <a:srgbClr val="FF0000"/>
                          </a:solidFill>
                          <a:effectLst/>
                          <a:latin typeface="Times New Roman" panose="02020603050405020304" pitchFamily="18" charset="0"/>
                          <a:cs typeface="Times New Roman" panose="02020603050405020304" pitchFamily="18" charset="0"/>
                        </a:rPr>
                        <a:t>Descriptions</a:t>
                      </a:r>
                      <a:endParaRPr lang="en-US" sz="1600" dirty="0">
                        <a:solidFill>
                          <a:srgbClr val="FF0000"/>
                        </a:solidFill>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indent="0">
                        <a:lnSpc>
                          <a:spcPct val="115000"/>
                        </a:lnSpc>
                        <a:spcBef>
                          <a:spcPts val="0"/>
                        </a:spcBef>
                        <a:spcAft>
                          <a:spcPts val="0"/>
                        </a:spcAft>
                        <a:buNone/>
                      </a:pPr>
                      <a:r>
                        <a:rPr lang="en-US" sz="1200" b="0" dirty="0" smtClean="0">
                          <a:solidFill>
                            <a:schemeClr val="tx1"/>
                          </a:solidFill>
                          <a:effectLst/>
                          <a:latin typeface="Times New Roman" panose="02020603050405020304" pitchFamily="18" charset="0"/>
                          <a:ea typeface="MS Mincho"/>
                          <a:cs typeface="Times New Roman" panose="02020603050405020304" pitchFamily="18" charset="0"/>
                        </a:rPr>
                        <a:t>1.Resolution</a:t>
                      </a:r>
                      <a:r>
                        <a:rPr lang="en-US" sz="1200" b="0" baseline="0" dirty="0" smtClean="0">
                          <a:solidFill>
                            <a:schemeClr val="tx1"/>
                          </a:solidFill>
                          <a:effectLst/>
                          <a:latin typeface="Times New Roman" panose="02020603050405020304" pitchFamily="18" charset="0"/>
                          <a:ea typeface="MS Mincho"/>
                          <a:cs typeface="Times New Roman" panose="02020603050405020304" pitchFamily="18" charset="0"/>
                        </a:rPr>
                        <a:t> increase: 18/6/2km w/ same domain size;</a:t>
                      </a:r>
                      <a:endParaRPr lang="en-US" sz="1200" b="0" dirty="0" smtClean="0">
                        <a:solidFill>
                          <a:schemeClr val="tx1"/>
                        </a:solidFill>
                        <a:effectLst/>
                        <a:latin typeface="Times New Roman" panose="02020603050405020304" pitchFamily="18" charset="0"/>
                        <a:ea typeface="MS Mincho"/>
                        <a:cs typeface="Times New Roman" panose="02020603050405020304" pitchFamily="18" charset="0"/>
                      </a:endParaRPr>
                    </a:p>
                    <a:p>
                      <a:pPr marL="0" marR="0">
                        <a:lnSpc>
                          <a:spcPct val="115000"/>
                        </a:lnSpc>
                        <a:spcBef>
                          <a:spcPts val="0"/>
                        </a:spcBef>
                        <a:spcAft>
                          <a:spcPts val="0"/>
                        </a:spcAft>
                      </a:pPr>
                      <a:r>
                        <a:rPr lang="en-US" sz="1200" b="0" baseline="0" dirty="0" smtClean="0">
                          <a:solidFill>
                            <a:schemeClr val="tx1"/>
                          </a:solidFill>
                          <a:effectLst/>
                          <a:latin typeface="Times New Roman" panose="02020603050405020304" pitchFamily="18" charset="0"/>
                          <a:ea typeface="MS Mincho"/>
                          <a:cs typeface="Times New Roman" panose="02020603050405020304" pitchFamily="18" charset="0"/>
                        </a:rPr>
                        <a:t>2. Python scripts</a:t>
                      </a:r>
                    </a:p>
                    <a:p>
                      <a:pPr marL="0" marR="0">
                        <a:lnSpc>
                          <a:spcPct val="115000"/>
                        </a:lnSpc>
                        <a:spcBef>
                          <a:spcPts val="0"/>
                        </a:spcBef>
                        <a:spcAft>
                          <a:spcPts val="0"/>
                        </a:spcAft>
                      </a:pPr>
                      <a:r>
                        <a:rPr lang="en-US" sz="1200" b="0" baseline="0" dirty="0" smtClean="0">
                          <a:solidFill>
                            <a:schemeClr val="tx1"/>
                          </a:solidFill>
                          <a:effectLst/>
                          <a:latin typeface="Times New Roman" panose="02020603050405020304" pitchFamily="18" charset="0"/>
                          <a:ea typeface="MS Mincho"/>
                          <a:cs typeface="Times New Roman" panose="02020603050405020304" pitchFamily="18" charset="0"/>
                        </a:rPr>
                        <a:t>3. New GFS T1534</a:t>
                      </a:r>
                    </a:p>
                    <a:p>
                      <a:pPr marL="0" marR="0">
                        <a:lnSpc>
                          <a:spcPct val="115000"/>
                        </a:lnSpc>
                        <a:spcBef>
                          <a:spcPts val="0"/>
                        </a:spcBef>
                        <a:spcAft>
                          <a:spcPts val="0"/>
                        </a:spcAft>
                      </a:pPr>
                      <a:r>
                        <a:rPr lang="en-US" sz="1200" b="0" baseline="0" dirty="0" smtClean="0">
                          <a:solidFill>
                            <a:schemeClr val="tx1"/>
                          </a:solidFill>
                          <a:effectLst/>
                          <a:latin typeface="Times New Roman" panose="02020603050405020304" pitchFamily="18" charset="0"/>
                          <a:ea typeface="MS Mincho"/>
                          <a:cs typeface="Times New Roman" panose="02020603050405020304" pitchFamily="18" charset="0"/>
                        </a:rPr>
                        <a:t>4. Init improvement, GFS vortex filter</a:t>
                      </a:r>
                    </a:p>
                  </a:txBody>
                  <a:tcPr marL="55036" marR="55036" marT="0" marB="0" anchor="ctr"/>
                </a:tc>
                <a:tc>
                  <a:txBody>
                    <a:bodyPr/>
                    <a:lstStyle/>
                    <a:p>
                      <a:pPr marL="0" marR="0">
                        <a:lnSpc>
                          <a:spcPct val="115000"/>
                        </a:lnSpc>
                        <a:spcBef>
                          <a:spcPts val="0"/>
                        </a:spcBef>
                        <a:spcAft>
                          <a:spcPts val="0"/>
                        </a:spcAft>
                      </a:pPr>
                      <a:r>
                        <a:rPr lang="en-US" sz="1200" baseline="0" dirty="0" smtClean="0">
                          <a:effectLst/>
                          <a:latin typeface="Times New Roman" panose="02020603050405020304" pitchFamily="18" charset="0"/>
                          <a:cs typeface="Times New Roman" panose="02020603050405020304" pitchFamily="18" charset="0"/>
                        </a:rPr>
                        <a:t>NOAH LSM</a:t>
                      </a:r>
                    </a:p>
                    <a:p>
                      <a:pPr marL="0" marR="0">
                        <a:lnSpc>
                          <a:spcPct val="115000"/>
                        </a:lnSpc>
                        <a:spcBef>
                          <a:spcPts val="0"/>
                        </a:spcBef>
                        <a:spcAft>
                          <a:spcPts val="0"/>
                        </a:spcAft>
                      </a:pPr>
                      <a:r>
                        <a:rPr lang="en-US" sz="1200" baseline="0" dirty="0" smtClean="0">
                          <a:effectLst/>
                          <a:latin typeface="Times New Roman" panose="02020603050405020304" pitchFamily="18" charset="0"/>
                          <a:ea typeface="MS Mincho"/>
                          <a:cs typeface="Times New Roman" panose="02020603050405020304" pitchFamily="18" charset="0"/>
                        </a:rPr>
                        <a:t>(w/ </a:t>
                      </a:r>
                      <a:r>
                        <a:rPr lang="en-US" sz="1200" baseline="0" dirty="0" err="1" smtClean="0">
                          <a:effectLst/>
                          <a:latin typeface="Times New Roman" panose="02020603050405020304" pitchFamily="18" charset="0"/>
                          <a:ea typeface="MS Mincho"/>
                          <a:cs typeface="Times New Roman" panose="02020603050405020304" pitchFamily="18" charset="0"/>
                        </a:rPr>
                        <a:t>Ch</a:t>
                      </a:r>
                      <a:r>
                        <a:rPr lang="en-US" sz="1200" baseline="0" dirty="0" smtClean="0">
                          <a:effectLst/>
                          <a:latin typeface="Times New Roman" panose="02020603050405020304" pitchFamily="18" charset="0"/>
                          <a:ea typeface="MS Mincho"/>
                          <a:cs typeface="Times New Roman" panose="02020603050405020304" pitchFamily="18" charset="0"/>
                        </a:rPr>
                        <a:t> cap over land)</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ea typeface="MS Mincho"/>
                          <a:cs typeface="Times New Roman" panose="02020603050405020304" pitchFamily="18" charset="0"/>
                        </a:rPr>
                        <a:t>Separate</a:t>
                      </a:r>
                      <a:r>
                        <a:rPr lang="en-US" sz="1200" baseline="0" dirty="0" smtClean="0">
                          <a:effectLst/>
                          <a:latin typeface="Times New Roman" panose="02020603050405020304" pitchFamily="18" charset="0"/>
                          <a:ea typeface="MS Mincho"/>
                          <a:cs typeface="Times New Roman" panose="02020603050405020304" pitchFamily="18" charset="0"/>
                        </a:rPr>
                        <a:t> species, w/o advection </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228600" marR="0" indent="-228600">
                        <a:lnSpc>
                          <a:spcPct val="115000"/>
                        </a:lnSpc>
                        <a:spcBef>
                          <a:spcPts val="0"/>
                        </a:spcBef>
                        <a:spcAft>
                          <a:spcPts val="0"/>
                        </a:spcAft>
                        <a:buNone/>
                      </a:pPr>
                      <a:r>
                        <a:rPr lang="en-US" sz="1200" dirty="0" smtClean="0">
                          <a:effectLst/>
                          <a:latin typeface="Times New Roman" panose="02020603050405020304" pitchFamily="18" charset="0"/>
                          <a:cs typeface="Times New Roman" panose="02020603050405020304" pitchFamily="18" charset="0"/>
                        </a:rPr>
                        <a:t>1.Radiation</a:t>
                      </a:r>
                    </a:p>
                    <a:p>
                      <a:pPr marL="228600" marR="0" indent="-228600">
                        <a:lnSpc>
                          <a:spcPct val="115000"/>
                        </a:lnSpc>
                        <a:spcBef>
                          <a:spcPts val="0"/>
                        </a:spcBef>
                        <a:spcAft>
                          <a:spcPts val="0"/>
                        </a:spcAft>
                        <a:buNone/>
                      </a:pPr>
                      <a:r>
                        <a:rPr lang="en-US" sz="1200" baseline="0" dirty="0" smtClean="0">
                          <a:effectLst/>
                          <a:latin typeface="Times New Roman" panose="02020603050405020304" pitchFamily="18" charset="0"/>
                          <a:ea typeface="MS Mincho"/>
                          <a:cs typeface="Times New Roman" panose="02020603050405020304" pitchFamily="18" charset="0"/>
                        </a:rPr>
                        <a:t>2.Variable </a:t>
                      </a:r>
                      <a:r>
                        <a:rPr lang="el-GR" sz="1200" baseline="0" dirty="0" smtClean="0">
                          <a:effectLst/>
                          <a:latin typeface="Times New Roman" panose="02020603050405020304" pitchFamily="18" charset="0"/>
                          <a:ea typeface="MS Mincho"/>
                          <a:cs typeface="Times New Roman" panose="02020603050405020304" pitchFamily="18" charset="0"/>
                        </a:rPr>
                        <a:t>α</a:t>
                      </a:r>
                      <a:endParaRPr lang="en-US" sz="1200" baseline="0" dirty="0" smtClean="0">
                        <a:effectLst/>
                        <a:latin typeface="Times New Roman" panose="02020603050405020304" pitchFamily="18" charset="0"/>
                        <a:ea typeface="MS Mincho"/>
                        <a:cs typeface="Times New Roman" panose="02020603050405020304" pitchFamily="18" charset="0"/>
                      </a:endParaRPr>
                    </a:p>
                    <a:p>
                      <a:pPr marL="228600" marR="0" indent="-228600">
                        <a:lnSpc>
                          <a:spcPct val="115000"/>
                        </a:lnSpc>
                        <a:spcBef>
                          <a:spcPts val="0"/>
                        </a:spcBef>
                        <a:spcAft>
                          <a:spcPts val="0"/>
                        </a:spcAft>
                        <a:buNone/>
                      </a:pPr>
                      <a:r>
                        <a:rPr lang="en-US" sz="1200" baseline="0" dirty="0" smtClean="0">
                          <a:effectLst/>
                          <a:latin typeface="Times New Roman" panose="02020603050405020304" pitchFamily="18" charset="0"/>
                          <a:ea typeface="MS Mincho"/>
                          <a:cs typeface="Times New Roman" panose="02020603050405020304" pitchFamily="18" charset="0"/>
                        </a:rPr>
                        <a:t>3.Scale-aware</a:t>
                      </a:r>
                    </a:p>
                    <a:p>
                      <a:pPr marL="228600" marR="0" indent="-228600">
                        <a:lnSpc>
                          <a:spcPct val="115000"/>
                        </a:lnSpc>
                        <a:spcBef>
                          <a:spcPts val="0"/>
                        </a:spcBef>
                        <a:spcAft>
                          <a:spcPts val="0"/>
                        </a:spcAft>
                        <a:buNone/>
                      </a:pPr>
                      <a:r>
                        <a:rPr lang="en-US" sz="1200" baseline="0" dirty="0" smtClean="0">
                          <a:effectLst/>
                          <a:latin typeface="Times New Roman" panose="02020603050405020304" pitchFamily="18" charset="0"/>
                          <a:ea typeface="MS Mincho"/>
                          <a:cs typeface="Times New Roman" panose="02020603050405020304" pitchFamily="18" charset="0"/>
                        </a:rPr>
                        <a:t>partial </a:t>
                      </a:r>
                      <a:r>
                        <a:rPr lang="en-US" sz="1200" baseline="0" dirty="0" err="1" smtClean="0">
                          <a:effectLst/>
                          <a:latin typeface="Times New Roman" panose="02020603050405020304" pitchFamily="18" charset="0"/>
                          <a:ea typeface="MS Mincho"/>
                          <a:cs typeface="Times New Roman" panose="02020603050405020304" pitchFamily="18" charset="0"/>
                        </a:rPr>
                        <a:t>cloudness</a:t>
                      </a:r>
                      <a:r>
                        <a:rPr lang="en-US" sz="1200" baseline="0" dirty="0" smtClean="0">
                          <a:effectLst/>
                          <a:latin typeface="Times New Roman" panose="02020603050405020304" pitchFamily="18" charset="0"/>
                          <a:ea typeface="MS Mincho"/>
                          <a:cs typeface="Times New Roman" panose="02020603050405020304" pitchFamily="18" charset="0"/>
                        </a:rPr>
                        <a:t> scheme</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gn="l">
                        <a:lnSpc>
                          <a:spcPct val="115000"/>
                        </a:lnSpc>
                        <a:spcBef>
                          <a:spcPts val="0"/>
                        </a:spcBef>
                        <a:spcAft>
                          <a:spcPts val="0"/>
                        </a:spcAft>
                      </a:pPr>
                      <a:endParaRPr lang="en-US" sz="1200" baseline="0" dirty="0" smtClean="0">
                        <a:effectLst/>
                        <a:latin typeface="Times New Roman" panose="02020603050405020304" pitchFamily="18" charset="0"/>
                        <a:ea typeface="+mn-ea"/>
                        <a:cs typeface="Times New Roman" panose="02020603050405020304" pitchFamily="18" charset="0"/>
                      </a:endParaRPr>
                    </a:p>
                    <a:p>
                      <a:pPr marL="0" marR="0" algn="l">
                        <a:lnSpc>
                          <a:spcPct val="115000"/>
                        </a:lnSpc>
                        <a:spcBef>
                          <a:spcPts val="0"/>
                        </a:spcBef>
                        <a:spcAft>
                          <a:spcPts val="0"/>
                        </a:spcAft>
                      </a:pPr>
                      <a:r>
                        <a:rPr lang="en-US" sz="1200" baseline="0" dirty="0" smtClean="0">
                          <a:effectLst/>
                          <a:latin typeface="Times New Roman" panose="02020603050405020304" pitchFamily="18" charset="0"/>
                          <a:ea typeface="+mn-ea"/>
                          <a:cs typeface="Times New Roman" panose="02020603050405020304" pitchFamily="18" charset="0"/>
                        </a:rPr>
                        <a:t>Hybrid GSI/HWRF-EPS based DA</a:t>
                      </a:r>
                    </a:p>
                  </a:txBody>
                  <a:tcPr marL="55036" marR="55036" marT="0" marB="0" anchor="ctr"/>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Baseline + NOAH/LSM +</a:t>
                      </a:r>
                      <a:r>
                        <a:rPr lang="en-US" sz="1200" dirty="0" err="1" smtClean="0">
                          <a:effectLst/>
                          <a:latin typeface="Times New Roman" panose="02020603050405020304" pitchFamily="18" charset="0"/>
                          <a:cs typeface="Times New Roman" panose="02020603050405020304" pitchFamily="18" charset="0"/>
                        </a:rPr>
                        <a:t>newMP+RRTMG</a:t>
                      </a:r>
                      <a:endParaRPr lang="en-US" sz="1200" dirty="0" smtClean="0">
                        <a:effectLst/>
                        <a:latin typeface="Times New Roman" panose="02020603050405020304" pitchFamily="18" charset="0"/>
                        <a:cs typeface="Times New Roman" panose="02020603050405020304" pitchFamily="18" charset="0"/>
                      </a:endParaRPr>
                    </a:p>
                  </a:txBody>
                  <a:tcPr marL="55036" marR="55036" marT="0" marB="0" anchor="ctr"/>
                </a:tc>
              </a:tr>
              <a:tr h="1243554">
                <a:tc>
                  <a:txBody>
                    <a:bodyPr/>
                    <a:lstStyle/>
                    <a:p>
                      <a:pPr marL="0" marR="0">
                        <a:lnSpc>
                          <a:spcPct val="115000"/>
                        </a:lnSpc>
                        <a:spcBef>
                          <a:spcPts val="0"/>
                        </a:spcBef>
                        <a:spcAft>
                          <a:spcPts val="0"/>
                        </a:spcAft>
                      </a:pPr>
                      <a:r>
                        <a:rPr lang="en-US" sz="1600" dirty="0">
                          <a:solidFill>
                            <a:srgbClr val="FF0000"/>
                          </a:solidFill>
                          <a:effectLst/>
                          <a:latin typeface="Times New Roman" panose="02020603050405020304" pitchFamily="18" charset="0"/>
                          <a:cs typeface="Times New Roman" panose="02020603050405020304" pitchFamily="18" charset="0"/>
                        </a:rPr>
                        <a:t>Cases</a:t>
                      </a:r>
                      <a:endParaRPr lang="en-US" sz="1600" dirty="0">
                        <a:solidFill>
                          <a:srgbClr val="FF0000"/>
                        </a:solidFill>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indent="0" algn="l" defTabSz="999643" rtl="0" eaLnBrk="1" fontAlgn="auto" latinLnBrk="0" hangingPunct="1">
                        <a:lnSpc>
                          <a:spcPct val="115000"/>
                        </a:lnSpc>
                        <a:spcBef>
                          <a:spcPts val="0"/>
                        </a:spcBef>
                        <a:spcAft>
                          <a:spcPts val="0"/>
                        </a:spcAft>
                        <a:buClrTx/>
                        <a:buSzTx/>
                        <a:buFontTx/>
                        <a:buNone/>
                        <a:tabLst/>
                        <a:defRPr/>
                      </a:pPr>
                      <a:r>
                        <a:rPr lang="en-US" sz="1200" b="0" kern="1200" dirty="0" smtClean="0">
                          <a:solidFill>
                            <a:schemeClr val="tx1"/>
                          </a:solidFill>
                          <a:effectLst/>
                          <a:latin typeface="Times New Roman" panose="02020603050405020304" pitchFamily="18" charset="0"/>
                          <a:ea typeface="+mn-ea"/>
                          <a:cs typeface="Times New Roman" panose="02020603050405020304" pitchFamily="18" charset="0"/>
                        </a:rPr>
                        <a:t>Four-season 2011-2014 </a:t>
                      </a:r>
                      <a:r>
                        <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rPr>
                        <a:t> simulations in ATL/EPAC, cases (~3000)</a:t>
                      </a:r>
                      <a:endParaRPr lang="en-US" sz="1200" kern="1200" dirty="0" smtClean="0">
                        <a:solidFill>
                          <a:schemeClr val="dk1"/>
                        </a:solidFill>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Priority cases</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Priority cases</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Priority cases</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Only TDR cases </a:t>
                      </a:r>
                      <a:r>
                        <a:rPr lang="en-US" sz="1200" kern="1200" baseline="0" dirty="0" smtClean="0">
                          <a:solidFill>
                            <a:schemeClr val="dk1"/>
                          </a:solidFill>
                          <a:effectLst/>
                          <a:latin typeface="Times New Roman" panose="02020603050405020304" pitchFamily="18" charset="0"/>
                          <a:ea typeface="MS Mincho"/>
                          <a:cs typeface="Times New Roman" panose="02020603050405020304" pitchFamily="18" charset="0"/>
                        </a:rPr>
                        <a:t>for 2011-2014</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200" b="0" dirty="0" smtClean="0">
                          <a:solidFill>
                            <a:schemeClr val="tx1"/>
                          </a:solidFill>
                          <a:effectLst/>
                          <a:latin typeface="Times New Roman" panose="02020603050405020304" pitchFamily="18" charset="0"/>
                          <a:cs typeface="Times New Roman" panose="02020603050405020304" pitchFamily="18" charset="0"/>
                        </a:rPr>
                        <a:t>Four 2011-2014 retrospectives</a:t>
                      </a:r>
                      <a:r>
                        <a:rPr lang="en-US" sz="1200" b="0" baseline="0" dirty="0" smtClean="0">
                          <a:solidFill>
                            <a:schemeClr val="tx1"/>
                          </a:solidFill>
                          <a:effectLst/>
                          <a:latin typeface="Times New Roman" panose="02020603050405020304" pitchFamily="18" charset="0"/>
                          <a:cs typeface="Times New Roman" panose="02020603050405020304" pitchFamily="18" charset="0"/>
                        </a:rPr>
                        <a:t> </a:t>
                      </a:r>
                      <a:r>
                        <a:rPr lang="en-US" sz="1200" b="0" kern="1200" baseline="0" dirty="0" smtClean="0">
                          <a:solidFill>
                            <a:schemeClr val="tx1"/>
                          </a:solidFill>
                          <a:effectLst/>
                          <a:latin typeface="Times New Roman" panose="02020603050405020304" pitchFamily="18" charset="0"/>
                          <a:ea typeface="+mn-ea"/>
                          <a:cs typeface="Times New Roman" panose="02020603050405020304" pitchFamily="18" charset="0"/>
                        </a:rPr>
                        <a:t>~3000 simulations in ATL/EPAC</a:t>
                      </a:r>
                      <a:endParaRPr lang="en-US" sz="1200" dirty="0">
                        <a:effectLst/>
                        <a:latin typeface="Times New Roman" panose="02020603050405020304" pitchFamily="18" charset="0"/>
                        <a:ea typeface="MS Mincho"/>
                        <a:cs typeface="Times New Roman" panose="02020603050405020304" pitchFamily="18" charset="0"/>
                      </a:endParaRPr>
                    </a:p>
                  </a:txBody>
                  <a:tcPr marL="55036" marR="55036" marT="0" marB="0" anchor="ctr"/>
                </a:tc>
              </a:tr>
              <a:tr h="388153">
                <a:tc>
                  <a:txBody>
                    <a:bodyPr/>
                    <a:lstStyle/>
                    <a:p>
                      <a:pPr marL="0" marR="0">
                        <a:lnSpc>
                          <a:spcPct val="115000"/>
                        </a:lnSpc>
                        <a:spcBef>
                          <a:spcPts val="0"/>
                        </a:spcBef>
                        <a:spcAft>
                          <a:spcPts val="0"/>
                        </a:spcAft>
                      </a:pPr>
                      <a:r>
                        <a:rPr lang="en-US" sz="1600" dirty="0" smtClean="0">
                          <a:solidFill>
                            <a:srgbClr val="FF0000"/>
                          </a:solidFill>
                          <a:effectLst/>
                          <a:latin typeface="Times New Roman" panose="02020603050405020304" pitchFamily="18" charset="0"/>
                          <a:ea typeface="+mn-ea"/>
                          <a:cs typeface="Times New Roman" panose="02020603050405020304" pitchFamily="18" charset="0"/>
                        </a:rPr>
                        <a:t>Platforms</a:t>
                      </a:r>
                      <a:endParaRPr lang="en-US" sz="1600" dirty="0">
                        <a:solidFill>
                          <a:srgbClr val="FF0000"/>
                        </a:solidFill>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Jet</a:t>
                      </a:r>
                      <a:endParaRPr lang="en-US" sz="14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WCOSS</a:t>
                      </a:r>
                      <a:endParaRPr lang="en-US" sz="14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Jet</a:t>
                      </a:r>
                      <a:endParaRPr lang="en-US" sz="14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Jet/Zeus</a:t>
                      </a:r>
                      <a:endParaRPr lang="en-US" sz="14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Jet</a:t>
                      </a:r>
                      <a:endParaRPr lang="en-US" sz="1400" dirty="0">
                        <a:effectLst/>
                        <a:latin typeface="Times New Roman" panose="02020603050405020304" pitchFamily="18" charset="0"/>
                        <a:ea typeface="MS Mincho"/>
                        <a:cs typeface="Times New Roman" panose="02020603050405020304" pitchFamily="18" charset="0"/>
                      </a:endParaRPr>
                    </a:p>
                  </a:txBody>
                  <a:tcPr marL="55036" marR="55036" marT="0" marB="0" anchor="ctr"/>
                </a:tc>
                <a:tc>
                  <a:txBody>
                    <a:bodyPr/>
                    <a:lstStyle/>
                    <a:p>
                      <a:pPr marL="0" marR="0">
                        <a:lnSpc>
                          <a:spcPct val="115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Jet/WCOSS/Zeus</a:t>
                      </a:r>
                      <a:endParaRPr lang="en-US" sz="1400" dirty="0">
                        <a:effectLst/>
                        <a:latin typeface="Times New Roman" panose="02020603050405020304" pitchFamily="18" charset="0"/>
                        <a:ea typeface="MS Mincho"/>
                        <a:cs typeface="Times New Roman" panose="02020603050405020304" pitchFamily="18" charset="0"/>
                      </a:endParaRPr>
                    </a:p>
                  </a:txBody>
                  <a:tcPr marL="55036" marR="55036" marT="0" marB="0" anchor="ctr"/>
                </a:tc>
              </a:tr>
            </a:tbl>
          </a:graphicData>
        </a:graphic>
      </p:graphicFrame>
      <p:sp>
        <p:nvSpPr>
          <p:cNvPr id="3" name="Rectangle 2"/>
          <p:cNvSpPr/>
          <p:nvPr/>
        </p:nvSpPr>
        <p:spPr>
          <a:xfrm>
            <a:off x="1196945" y="76200"/>
            <a:ext cx="6819901" cy="600768"/>
          </a:xfrm>
          <a:prstGeom prst="rect">
            <a:avLst/>
          </a:prstGeom>
        </p:spPr>
        <p:txBody>
          <a:bodyPr wrap="square">
            <a:spAutoFit/>
          </a:bodyPr>
          <a:lstStyle/>
          <a:p>
            <a:pPr algn="ctr"/>
            <a:r>
              <a:rPr lang="en-US" b="1" dirty="0" smtClean="0">
                <a:solidFill>
                  <a:srgbClr val="002060"/>
                </a:solidFill>
                <a:effectLst>
                  <a:outerShdw blurRad="38100" dist="38100" dir="2700000" algn="tl">
                    <a:srgbClr val="C0C0C0"/>
                  </a:outerShdw>
                </a:effectLst>
              </a:rPr>
              <a:t>HWRF Upgrade Plan for 2015 Implementation </a:t>
            </a:r>
          </a:p>
          <a:p>
            <a:pPr algn="ctr"/>
            <a:r>
              <a:rPr lang="en-US" sz="1400" b="1" i="1" dirty="0" smtClean="0">
                <a:solidFill>
                  <a:srgbClr val="002060"/>
                </a:solidFill>
                <a:effectLst>
                  <a:outerShdw blurRad="38100" dist="38100" dir="2700000" algn="tl">
                    <a:srgbClr val="C0C0C0"/>
                  </a:outerShdw>
                </a:effectLst>
              </a:rPr>
              <a:t>Multi-season Pre-Implementation T&amp;E</a:t>
            </a:r>
            <a:endParaRPr lang="en-US" sz="1400" b="1" i="1" dirty="0">
              <a:solidFill>
                <a:srgbClr val="002060"/>
              </a:solidFill>
              <a:effectLst>
                <a:outerShdw blurRad="38100" dist="38100" dir="2700000" algn="tl">
                  <a:srgbClr val="C0C0C0"/>
                </a:outerShdw>
              </a:effectLst>
            </a:endParaRPr>
          </a:p>
        </p:txBody>
      </p:sp>
      <p:sp>
        <p:nvSpPr>
          <p:cNvPr id="6" name="TextBox 5"/>
          <p:cNvSpPr txBox="1"/>
          <p:nvPr/>
        </p:nvSpPr>
        <p:spPr>
          <a:xfrm>
            <a:off x="220420" y="6019800"/>
            <a:ext cx="8769409" cy="738664"/>
          </a:xfrm>
          <a:prstGeom prst="rect">
            <a:avLst/>
          </a:prstGeom>
          <a:noFill/>
        </p:spPr>
        <p:txBody>
          <a:bodyPr wrap="square" rtlCol="0">
            <a:spAutoFit/>
          </a:bodyPr>
          <a:lstStyle/>
          <a:p>
            <a:r>
              <a:rPr lang="en-US" sz="1400" b="1" i="1" dirty="0" smtClean="0">
                <a:solidFill>
                  <a:srgbClr val="000099"/>
                </a:solidFill>
              </a:rPr>
              <a:t>The plan is based on the assumption that 2015 operational HWRF system will have 3x computer resources as current system on WCOSS within HWRF operational time windows. </a:t>
            </a:r>
          </a:p>
          <a:p>
            <a:r>
              <a:rPr lang="en-US" sz="1400" b="1" i="1" dirty="0" smtClean="0">
                <a:solidFill>
                  <a:srgbClr val="000099"/>
                </a:solidFill>
              </a:rPr>
              <a:t>* DA experiment requires additional computer resources outside current operational time window.</a:t>
            </a:r>
            <a:endParaRPr lang="en-US" sz="1400" b="1" i="1" dirty="0">
              <a:solidFill>
                <a:srgbClr val="000099"/>
              </a:solidFill>
            </a:endParaRPr>
          </a:p>
        </p:txBody>
      </p:sp>
      <p:sp>
        <p:nvSpPr>
          <p:cNvPr id="7" name="Slide Number Placeholder 1"/>
          <p:cNvSpPr>
            <a:spLocks noGrp="1"/>
          </p:cNvSpPr>
          <p:nvPr>
            <p:ph type="sldNum" sz="quarter" idx="12"/>
          </p:nvPr>
        </p:nvSpPr>
        <p:spPr>
          <a:xfrm>
            <a:off x="8625840" y="0"/>
            <a:ext cx="518160" cy="476251"/>
          </a:xfrm>
        </p:spPr>
        <p:txBody>
          <a:bodyPr/>
          <a:lstStyle/>
          <a:p>
            <a:pPr>
              <a:defRPr/>
            </a:pPr>
            <a:fld id="{9746E004-F12B-4F5D-8BC2-F72E133A53DC}" type="slidenum">
              <a:rPr lang="en-US" sz="1600" smtClean="0">
                <a:solidFill>
                  <a:prstClr val="black">
                    <a:tint val="75000"/>
                  </a:prstClr>
                </a:solidFill>
              </a:rPr>
              <a:pPr>
                <a:defRPr/>
              </a:pPr>
              <a:t>10</a:t>
            </a:fld>
            <a:endParaRPr lang="en-US" sz="1600" dirty="0">
              <a:solidFill>
                <a:prstClr val="black">
                  <a:tint val="75000"/>
                </a:prstClr>
              </a:solidFill>
            </a:endParaRPr>
          </a:p>
        </p:txBody>
      </p:sp>
    </p:spTree>
    <p:extLst>
      <p:ext uri="{BB962C8B-B14F-4D97-AF65-F5344CB8AC3E}">
        <p14:creationId xmlns:p14="http://schemas.microsoft.com/office/powerpoint/2010/main" val="2027848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c.ncep.noaa.gov/gc_wmb/vxt/zack/temp1/fig_ALAL1114_t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479" y="685800"/>
            <a:ext cx="411118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emc.ncep.noaa.gov/gc_wmb/vxt/zack/temp1/fig_ALAL1114_wi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685800"/>
            <a:ext cx="4141932" cy="299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mc.ncep.noaa.gov/gc_wmb/vxt/zack/temp1/fig_ALAL1114_bi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679825"/>
            <a:ext cx="4187825" cy="3027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76200"/>
            <a:ext cx="5562600" cy="523220"/>
          </a:xfrm>
          <a:prstGeom prst="rect">
            <a:avLst/>
          </a:prstGeom>
          <a:noFill/>
        </p:spPr>
        <p:txBody>
          <a:bodyPr wrap="square" rtlCol="0">
            <a:spAutoFit/>
          </a:bodyPr>
          <a:lstStyle/>
          <a:p>
            <a:pPr algn="ctr"/>
            <a:r>
              <a:rPr lang="en-US" sz="2800" dirty="0" smtClean="0">
                <a:solidFill>
                  <a:prstClr val="black"/>
                </a:solidFill>
              </a:rPr>
              <a:t>H15B3 vs H15W AL</a:t>
            </a:r>
            <a:endParaRPr lang="en-US" sz="2800" dirty="0">
              <a:solidFill>
                <a:prstClr val="black"/>
              </a:solidFill>
            </a:endParaRPr>
          </a:p>
        </p:txBody>
      </p:sp>
      <p:sp>
        <p:nvSpPr>
          <p:cNvPr id="3" name="TextBox 2"/>
          <p:cNvSpPr txBox="1"/>
          <p:nvPr/>
        </p:nvSpPr>
        <p:spPr>
          <a:xfrm>
            <a:off x="4971882" y="4777925"/>
            <a:ext cx="3505200" cy="830997"/>
          </a:xfrm>
          <a:prstGeom prst="rect">
            <a:avLst/>
          </a:prstGeom>
          <a:noFill/>
        </p:spPr>
        <p:txBody>
          <a:bodyPr wrap="square" rtlCol="0">
            <a:spAutoFit/>
          </a:bodyPr>
          <a:lstStyle/>
          <a:p>
            <a:r>
              <a:rPr lang="en-US" sz="2400" dirty="0" smtClean="0"/>
              <a:t>More tunings in physics </a:t>
            </a:r>
            <a:r>
              <a:rPr lang="en-US" sz="2400" dirty="0"/>
              <a:t>upgrades </a:t>
            </a:r>
            <a:r>
              <a:rPr lang="en-US" sz="2400" dirty="0" smtClean="0"/>
              <a:t>needed.</a:t>
            </a:r>
            <a:endParaRPr lang="en-US" sz="2400" dirty="0"/>
          </a:p>
        </p:txBody>
      </p:sp>
    </p:spTree>
    <p:extLst>
      <p:ext uri="{BB962C8B-B14F-4D97-AF65-F5344CB8AC3E}">
        <p14:creationId xmlns:p14="http://schemas.microsoft.com/office/powerpoint/2010/main" val="427607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c.ncep.noaa.gov/gc_wmb/vxt/zack/temp1/fig_EPAL1114_t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4094025" cy="29593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c.ncep.noaa.gov/gc_wmb/vxt/zack/temp1/fig_EPAL1114_wi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03570"/>
            <a:ext cx="4036517" cy="2917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mc.ncep.noaa.gov/gc_wmb/vxt/zack/temp1/fig_EPAL1114_bi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12" y="3818378"/>
            <a:ext cx="3888766" cy="2811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76200"/>
            <a:ext cx="5562600" cy="523220"/>
          </a:xfrm>
          <a:prstGeom prst="rect">
            <a:avLst/>
          </a:prstGeom>
          <a:noFill/>
        </p:spPr>
        <p:txBody>
          <a:bodyPr wrap="square" rtlCol="0">
            <a:spAutoFit/>
          </a:bodyPr>
          <a:lstStyle/>
          <a:p>
            <a:pPr algn="ctr"/>
            <a:r>
              <a:rPr lang="en-US" sz="2800" dirty="0" smtClean="0">
                <a:solidFill>
                  <a:prstClr val="black"/>
                </a:solidFill>
              </a:rPr>
              <a:t>H15B3 vs H15W EP</a:t>
            </a:r>
            <a:endParaRPr lang="en-US" sz="2800" dirty="0">
              <a:solidFill>
                <a:prstClr val="black"/>
              </a:solidFill>
            </a:endParaRPr>
          </a:p>
        </p:txBody>
      </p:sp>
      <p:sp>
        <p:nvSpPr>
          <p:cNvPr id="2" name="TextBox 1"/>
          <p:cNvSpPr txBox="1"/>
          <p:nvPr/>
        </p:nvSpPr>
        <p:spPr>
          <a:xfrm>
            <a:off x="4876800" y="4800600"/>
            <a:ext cx="3962400" cy="830997"/>
          </a:xfrm>
          <a:prstGeom prst="rect">
            <a:avLst/>
          </a:prstGeom>
          <a:noFill/>
        </p:spPr>
        <p:txBody>
          <a:bodyPr wrap="square" rtlCol="0">
            <a:spAutoFit/>
          </a:bodyPr>
          <a:lstStyle/>
          <a:p>
            <a:r>
              <a:rPr lang="en-US" sz="2400" dirty="0" smtClean="0">
                <a:solidFill>
                  <a:srgbClr val="FF0000"/>
                </a:solidFill>
              </a:rPr>
              <a:t>Both track and intensity forecasts are improved.</a:t>
            </a:r>
            <a:endParaRPr lang="en-US" sz="2400" dirty="0">
              <a:solidFill>
                <a:srgbClr val="FF0000"/>
              </a:solidFill>
            </a:endParaRPr>
          </a:p>
        </p:txBody>
      </p:sp>
    </p:spTree>
    <p:extLst>
      <p:ext uri="{BB962C8B-B14F-4D97-AF65-F5344CB8AC3E}">
        <p14:creationId xmlns:p14="http://schemas.microsoft.com/office/powerpoint/2010/main" val="370353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mc.ncep.noaa.gov/gc_wmb/vxt/zack/temp1/figures_H15T/fig_ALAL1114_t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0"/>
            <a:ext cx="411118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emc.ncep.noaa.gov/gc_wmb/vxt/zack/temp1/figures_H15T/fig_ALAL1114_wi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85800"/>
            <a:ext cx="4341227" cy="31380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emc.ncep.noaa.gov/gc_wmb/vxt/zack/temp1/figures_H15T/fig_ALAL1114_bi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657600"/>
            <a:ext cx="4247347" cy="307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76200"/>
            <a:ext cx="5562600" cy="523220"/>
          </a:xfrm>
          <a:prstGeom prst="rect">
            <a:avLst/>
          </a:prstGeom>
          <a:noFill/>
        </p:spPr>
        <p:txBody>
          <a:bodyPr wrap="square" rtlCol="0">
            <a:spAutoFit/>
          </a:bodyPr>
          <a:lstStyle/>
          <a:p>
            <a:pPr algn="ctr"/>
            <a:r>
              <a:rPr lang="en-US" sz="2800" dirty="0" smtClean="0">
                <a:solidFill>
                  <a:prstClr val="black"/>
                </a:solidFill>
              </a:rPr>
              <a:t>H15T vs H214 AL</a:t>
            </a:r>
            <a:endParaRPr lang="en-US" sz="2800" dirty="0">
              <a:solidFill>
                <a:prstClr val="black"/>
              </a:solidFill>
            </a:endParaRPr>
          </a:p>
        </p:txBody>
      </p:sp>
      <p:cxnSp>
        <p:nvCxnSpPr>
          <p:cNvPr id="3" name="Straight Arrow Connector 2"/>
          <p:cNvCxnSpPr/>
          <p:nvPr/>
        </p:nvCxnSpPr>
        <p:spPr>
          <a:xfrm>
            <a:off x="1981200" y="2300177"/>
            <a:ext cx="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5800" y="1752601"/>
            <a:ext cx="3276600" cy="369332"/>
          </a:xfrm>
          <a:prstGeom prst="rect">
            <a:avLst/>
          </a:prstGeom>
          <a:noFill/>
        </p:spPr>
        <p:txBody>
          <a:bodyPr wrap="square" rtlCol="0">
            <a:spAutoFit/>
          </a:bodyPr>
          <a:lstStyle/>
          <a:p>
            <a:r>
              <a:rPr lang="en-US" dirty="0" smtClean="0">
                <a:solidFill>
                  <a:srgbClr val="FF0000"/>
                </a:solidFill>
              </a:rPr>
              <a:t>Improved at all time levels</a:t>
            </a:r>
            <a:endParaRPr lang="en-US" dirty="0">
              <a:solidFill>
                <a:srgbClr val="FF0000"/>
              </a:solidFill>
            </a:endParaRPr>
          </a:p>
        </p:txBody>
      </p:sp>
      <p:sp>
        <p:nvSpPr>
          <p:cNvPr id="6" name="TextBox 5"/>
          <p:cNvSpPr txBox="1"/>
          <p:nvPr/>
        </p:nvSpPr>
        <p:spPr>
          <a:xfrm>
            <a:off x="4495800" y="3962401"/>
            <a:ext cx="4724400" cy="2339102"/>
          </a:xfrm>
          <a:prstGeom prst="rect">
            <a:avLst/>
          </a:prstGeom>
          <a:noFill/>
        </p:spPr>
        <p:txBody>
          <a:bodyPr wrap="square" rtlCol="0">
            <a:spAutoFit/>
          </a:bodyPr>
          <a:lstStyle/>
          <a:p>
            <a:r>
              <a:rPr lang="en-US" dirty="0" smtClean="0"/>
              <a:t>DA experiment:</a:t>
            </a:r>
          </a:p>
          <a:p>
            <a:r>
              <a:rPr lang="en-US" sz="1600" dirty="0" smtClean="0"/>
              <a:t>1. address </a:t>
            </a:r>
            <a:r>
              <a:rPr lang="en-US" sz="1600" dirty="0"/>
              <a:t>discontinuity in the initial condition between forecast domains</a:t>
            </a:r>
          </a:p>
          <a:p>
            <a:r>
              <a:rPr lang="en-US" sz="1600" dirty="0"/>
              <a:t>2</a:t>
            </a:r>
            <a:r>
              <a:rPr lang="en-US" sz="1600" dirty="0" smtClean="0"/>
              <a:t>. </a:t>
            </a:r>
            <a:r>
              <a:rPr lang="en-US" sz="1600" dirty="0"/>
              <a:t>Run GSI on d2 analysis domain and add analysis increment to d3, when TDR data are not available. Run GSI on both d2 and d3 analysis domains, when TDR data are available.</a:t>
            </a:r>
          </a:p>
          <a:p>
            <a:r>
              <a:rPr lang="en-US" sz="1600" dirty="0"/>
              <a:t>3. Turn on satellite DA on d3 analysis domain</a:t>
            </a:r>
          </a:p>
          <a:p>
            <a:r>
              <a:rPr lang="en-US" sz="1600" dirty="0"/>
              <a:t>4. Added the assimilation of MSLP </a:t>
            </a:r>
            <a:r>
              <a:rPr lang="en-US" sz="1600" dirty="0" smtClean="0"/>
              <a:t>data</a:t>
            </a:r>
            <a:endParaRPr lang="en-US" sz="1600" dirty="0"/>
          </a:p>
        </p:txBody>
      </p:sp>
    </p:spTree>
    <p:extLst>
      <p:ext uri="{BB962C8B-B14F-4D97-AF65-F5344CB8AC3E}">
        <p14:creationId xmlns:p14="http://schemas.microsoft.com/office/powerpoint/2010/main" val="1318675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
            <a:ext cx="5562600" cy="523220"/>
          </a:xfrm>
          <a:prstGeom prst="rect">
            <a:avLst/>
          </a:prstGeom>
          <a:noFill/>
        </p:spPr>
        <p:txBody>
          <a:bodyPr wrap="square" rtlCol="0">
            <a:spAutoFit/>
          </a:bodyPr>
          <a:lstStyle/>
          <a:p>
            <a:pPr algn="ctr"/>
            <a:r>
              <a:rPr lang="en-US" sz="2800" dirty="0" smtClean="0">
                <a:solidFill>
                  <a:prstClr val="black"/>
                </a:solidFill>
              </a:rPr>
              <a:t>H15T vs H214 EP</a:t>
            </a:r>
            <a:endParaRPr lang="en-US" sz="2800" dirty="0">
              <a:solidFill>
                <a:prstClr val="black"/>
              </a:solidFill>
            </a:endParaRPr>
          </a:p>
        </p:txBody>
      </p:sp>
      <p:pic>
        <p:nvPicPr>
          <p:cNvPr id="8194" name="Picture 2" descr="http://www.emc.ncep.noaa.gov/gc_wmb/vxt/zack/temp1/figures_H15T/fig_EPAL1114_tk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3962400" cy="28642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emc.ncep.noaa.gov/gc_wmb/vxt/zack/temp1/figures_H15T/fig_EPAL1114_w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97111"/>
            <a:ext cx="4352762" cy="31464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emc.ncep.noaa.gov/gc_wmb/vxt/zack/temp1/figures_H15T/fig_EPAL1114_bi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996046"/>
            <a:ext cx="3959225" cy="2861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4343400"/>
            <a:ext cx="3886200" cy="923330"/>
          </a:xfrm>
          <a:prstGeom prst="rect">
            <a:avLst/>
          </a:prstGeom>
          <a:noFill/>
        </p:spPr>
        <p:txBody>
          <a:bodyPr wrap="square" rtlCol="0">
            <a:spAutoFit/>
          </a:bodyPr>
          <a:lstStyle/>
          <a:p>
            <a:r>
              <a:rPr lang="en-US" smtClean="0"/>
              <a:t>Even though track forecasts are degraded, H15T has much better intensity forecasts.</a:t>
            </a:r>
            <a:endParaRPr lang="en-US" dirty="0"/>
          </a:p>
        </p:txBody>
      </p:sp>
    </p:spTree>
    <p:extLst>
      <p:ext uri="{BB962C8B-B14F-4D97-AF65-F5344CB8AC3E}">
        <p14:creationId xmlns:p14="http://schemas.microsoft.com/office/powerpoint/2010/main" val="310893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1" y="4343400"/>
            <a:ext cx="9144000" cy="235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980420"/>
            <a:ext cx="7772400" cy="400110"/>
          </a:xfrm>
          <a:prstGeom prst="rect">
            <a:avLst/>
          </a:prstGeom>
          <a:noFill/>
        </p:spPr>
        <p:txBody>
          <a:bodyPr wrap="square" rtlCol="0">
            <a:spAutoFit/>
          </a:bodyPr>
          <a:lstStyle/>
          <a:p>
            <a:pPr algn="ctr"/>
            <a:r>
              <a:rPr lang="en-US" sz="2000" dirty="0" smtClean="0">
                <a:solidFill>
                  <a:prstClr val="black"/>
                </a:solidFill>
              </a:rPr>
              <a:t>With bug, dx=</a:t>
            </a:r>
            <a:r>
              <a:rPr lang="en-US" sz="2000" dirty="0" err="1" smtClean="0">
                <a:solidFill>
                  <a:prstClr val="black"/>
                </a:solidFill>
              </a:rPr>
              <a:t>dy</a:t>
            </a:r>
            <a:r>
              <a:rPr lang="en-US" sz="2000" dirty="0" smtClean="0">
                <a:solidFill>
                  <a:prstClr val="black"/>
                </a:solidFill>
              </a:rPr>
              <a:t>=0.13 (due to precision problem, should be 0.135)</a:t>
            </a:r>
            <a:endParaRPr lang="en-US" sz="2000" dirty="0">
              <a:solidFill>
                <a:prstClr val="black"/>
              </a:solidFill>
            </a:endParaRPr>
          </a:p>
        </p:txBody>
      </p:sp>
      <p:sp>
        <p:nvSpPr>
          <p:cNvPr id="7" name="TextBox 6"/>
          <p:cNvSpPr txBox="1"/>
          <p:nvPr/>
        </p:nvSpPr>
        <p:spPr>
          <a:xfrm>
            <a:off x="2933700" y="4030123"/>
            <a:ext cx="3276600" cy="400110"/>
          </a:xfrm>
          <a:prstGeom prst="rect">
            <a:avLst/>
          </a:prstGeom>
          <a:noFill/>
        </p:spPr>
        <p:txBody>
          <a:bodyPr wrap="square" rtlCol="0">
            <a:spAutoFit/>
          </a:bodyPr>
          <a:lstStyle/>
          <a:p>
            <a:pPr algn="ctr"/>
            <a:r>
              <a:rPr lang="en-US" sz="2000" dirty="0" smtClean="0">
                <a:solidFill>
                  <a:prstClr val="black"/>
                </a:solidFill>
              </a:rPr>
              <a:t>Bug fixed, dx=</a:t>
            </a:r>
            <a:r>
              <a:rPr lang="en-US" sz="2000" dirty="0" err="1" smtClean="0">
                <a:solidFill>
                  <a:prstClr val="black"/>
                </a:solidFill>
              </a:rPr>
              <a:t>dy</a:t>
            </a:r>
            <a:r>
              <a:rPr lang="en-US" sz="2000" dirty="0" smtClean="0">
                <a:solidFill>
                  <a:prstClr val="black"/>
                </a:solidFill>
              </a:rPr>
              <a:t>=0.135</a:t>
            </a:r>
            <a:endParaRPr lang="en-US" sz="2000" dirty="0">
              <a:solidFill>
                <a:prstClr val="black"/>
              </a:solidFill>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144000" cy="235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304800"/>
            <a:ext cx="8001000" cy="523220"/>
          </a:xfrm>
          <a:prstGeom prst="rect">
            <a:avLst/>
          </a:prstGeom>
          <a:noFill/>
        </p:spPr>
        <p:txBody>
          <a:bodyPr wrap="square" rtlCol="0">
            <a:spAutoFit/>
          </a:bodyPr>
          <a:lstStyle/>
          <a:p>
            <a:pPr algn="ctr"/>
            <a:r>
              <a:rPr lang="en-US" sz="2800" dirty="0" smtClean="0"/>
              <a:t>Bug in H15B Pre-process Code</a:t>
            </a:r>
            <a:endParaRPr lang="en-US" sz="2800" dirty="0"/>
          </a:p>
        </p:txBody>
      </p:sp>
    </p:spTree>
    <p:extLst>
      <p:ext uri="{BB962C8B-B14F-4D97-AF65-F5344CB8AC3E}">
        <p14:creationId xmlns:p14="http://schemas.microsoft.com/office/powerpoint/2010/main" val="289440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534400" cy="5324535"/>
          </a:xfrm>
          <a:prstGeom prst="rect">
            <a:avLst/>
          </a:prstGeom>
          <a:noFill/>
        </p:spPr>
        <p:txBody>
          <a:bodyPr wrap="square" rtlCol="0">
            <a:spAutoFit/>
          </a:bodyPr>
          <a:lstStyle/>
          <a:p>
            <a:r>
              <a:rPr lang="en-US" sz="4000" dirty="0" smtClean="0">
                <a:solidFill>
                  <a:prstClr val="black"/>
                </a:solidFill>
              </a:rPr>
              <a:t>Acronym</a:t>
            </a:r>
          </a:p>
          <a:p>
            <a:endParaRPr lang="en-US" sz="2400" dirty="0" smtClean="0">
              <a:solidFill>
                <a:prstClr val="black"/>
              </a:solidFill>
            </a:endParaRPr>
          </a:p>
          <a:p>
            <a:pPr>
              <a:buFont typeface="Wingdings" pitchFamily="2" charset="2"/>
              <a:buChar char="Ø"/>
            </a:pPr>
            <a:r>
              <a:rPr lang="en-US" sz="2400" dirty="0" smtClean="0">
                <a:solidFill>
                  <a:srgbClr val="FF0000"/>
                </a:solidFill>
              </a:rPr>
              <a:t>H15B3/H15E</a:t>
            </a:r>
            <a:r>
              <a:rPr lang="en-US" sz="2400" dirty="0" smtClean="0">
                <a:solidFill>
                  <a:prstClr val="black"/>
                </a:solidFill>
              </a:rPr>
              <a:t>: FY15 HWRF baseline, 18/6/2km resolution, L61,  input: T1534L64 GFS (Spectral file for IC, pressure level GRIB2 files for BC)</a:t>
            </a:r>
          </a:p>
          <a:p>
            <a:endParaRPr lang="en-US" sz="2400" dirty="0">
              <a:solidFill>
                <a:prstClr val="black"/>
              </a:solidFill>
            </a:endParaRPr>
          </a:p>
          <a:p>
            <a:pPr>
              <a:buFont typeface="Wingdings" pitchFamily="2" charset="2"/>
              <a:buChar char="Ø"/>
            </a:pPr>
            <a:r>
              <a:rPr lang="en-US" sz="2400" dirty="0">
                <a:solidFill>
                  <a:srgbClr val="FF0000"/>
                </a:solidFill>
              </a:rPr>
              <a:t>H214</a:t>
            </a:r>
            <a:r>
              <a:rPr lang="en-US" sz="2400" dirty="0">
                <a:solidFill>
                  <a:prstClr val="black"/>
                </a:solidFill>
              </a:rPr>
              <a:t>: 2014 version of operational HWRF, 27/9/3km resolution, L61, input: T574 L64 GFS (Spectral files for both IC and BC</a:t>
            </a:r>
            <a:r>
              <a:rPr lang="en-US" sz="2400" dirty="0" smtClean="0">
                <a:solidFill>
                  <a:prstClr val="black"/>
                </a:solidFill>
              </a:rPr>
              <a:t>);</a:t>
            </a:r>
          </a:p>
          <a:p>
            <a:endParaRPr lang="en-US" sz="2400" dirty="0" smtClean="0">
              <a:solidFill>
                <a:prstClr val="black"/>
              </a:solidFill>
            </a:endParaRPr>
          </a:p>
          <a:p>
            <a:pPr>
              <a:buFont typeface="Wingdings" pitchFamily="2" charset="2"/>
              <a:buChar char="Ø"/>
            </a:pPr>
            <a:r>
              <a:rPr lang="en-US" sz="2400" dirty="0" smtClean="0">
                <a:solidFill>
                  <a:srgbClr val="FF0000"/>
                </a:solidFill>
              </a:rPr>
              <a:t>H15W</a:t>
            </a:r>
            <a:r>
              <a:rPr lang="en-US" sz="2400" dirty="0" smtClean="0">
                <a:solidFill>
                  <a:prstClr val="black"/>
                </a:solidFill>
              </a:rPr>
              <a:t>: H15E + all physics upgrades;</a:t>
            </a:r>
          </a:p>
          <a:p>
            <a:pPr>
              <a:buFont typeface="Wingdings" pitchFamily="2" charset="2"/>
              <a:buChar char="Ø"/>
            </a:pPr>
            <a:endParaRPr lang="en-US" sz="2400" dirty="0" smtClean="0">
              <a:solidFill>
                <a:prstClr val="black"/>
              </a:solidFill>
            </a:endParaRPr>
          </a:p>
          <a:p>
            <a:pPr>
              <a:buFont typeface="Wingdings" pitchFamily="2" charset="2"/>
              <a:buChar char="Ø"/>
            </a:pPr>
            <a:r>
              <a:rPr lang="en-US" sz="2400" dirty="0" smtClean="0">
                <a:solidFill>
                  <a:srgbClr val="FF0000"/>
                </a:solidFill>
              </a:rPr>
              <a:t>H15T</a:t>
            </a:r>
            <a:r>
              <a:rPr lang="en-US" sz="2400" dirty="0" smtClean="0">
                <a:solidFill>
                  <a:prstClr val="black"/>
                </a:solidFill>
              </a:rPr>
              <a:t>: H15E + upgraded Data Assimilation procedure.</a:t>
            </a:r>
          </a:p>
          <a:p>
            <a:endParaRPr lang="en-US" dirty="0" smtClean="0">
              <a:solidFill>
                <a:prstClr val="black"/>
              </a:solidFill>
            </a:endParaRPr>
          </a:p>
          <a:p>
            <a:endParaRPr lang="en-US" dirty="0" smtClean="0">
              <a:solidFill>
                <a:prstClr val="black"/>
              </a:solidFill>
            </a:endParaRPr>
          </a:p>
        </p:txBody>
      </p:sp>
    </p:spTree>
    <p:extLst>
      <p:ext uri="{BB962C8B-B14F-4D97-AF65-F5344CB8AC3E}">
        <p14:creationId xmlns:p14="http://schemas.microsoft.com/office/powerpoint/2010/main" val="4080720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c.ncep.noaa.gov/gc_wmb/vxt/zack/temp1/figures_H15E/fig_ALAL1114_t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71033"/>
            <a:ext cx="3990704" cy="2884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mc.ncep.noaa.gov/gc_wmb/vxt/zack/temp1/figures_H15E/fig_ALAL1114_wi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782" y="698084"/>
            <a:ext cx="4036074" cy="2917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mc.ncep.noaa.gov/gc_wmb/vxt/zack/temp1/figures_H15E/fig_ALAL1114_bi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025" y="3755388"/>
            <a:ext cx="3931102" cy="2841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800" y="76200"/>
            <a:ext cx="5562600" cy="523220"/>
          </a:xfrm>
          <a:prstGeom prst="rect">
            <a:avLst/>
          </a:prstGeom>
          <a:noFill/>
        </p:spPr>
        <p:txBody>
          <a:bodyPr wrap="square" rtlCol="0">
            <a:spAutoFit/>
          </a:bodyPr>
          <a:lstStyle/>
          <a:p>
            <a:pPr algn="ctr"/>
            <a:r>
              <a:rPr lang="en-US" sz="2800" dirty="0" smtClean="0">
                <a:solidFill>
                  <a:prstClr val="black"/>
                </a:solidFill>
              </a:rPr>
              <a:t>H15B3 vs H214 AL</a:t>
            </a:r>
            <a:endParaRPr lang="en-US" sz="2800" dirty="0">
              <a:solidFill>
                <a:prstClr val="black"/>
              </a:solidFill>
            </a:endParaRPr>
          </a:p>
        </p:txBody>
      </p:sp>
      <p:sp>
        <p:nvSpPr>
          <p:cNvPr id="2" name="TextBox 1"/>
          <p:cNvSpPr txBox="1"/>
          <p:nvPr/>
        </p:nvSpPr>
        <p:spPr>
          <a:xfrm>
            <a:off x="4571219" y="4360592"/>
            <a:ext cx="4267200" cy="1631216"/>
          </a:xfrm>
          <a:prstGeom prst="rect">
            <a:avLst/>
          </a:prstGeom>
          <a:noFill/>
        </p:spPr>
        <p:txBody>
          <a:bodyPr wrap="square" rtlCol="0">
            <a:spAutoFit/>
          </a:bodyPr>
          <a:lstStyle/>
          <a:p>
            <a:pPr marL="342900" indent="-342900">
              <a:buAutoNum type="arabicPeriod"/>
            </a:pPr>
            <a:r>
              <a:rPr lang="en-US" sz="2000" dirty="0" smtClean="0"/>
              <a:t>Track forecast is improved before day 3;</a:t>
            </a:r>
          </a:p>
          <a:p>
            <a:pPr marL="342900" indent="-342900">
              <a:buAutoNum type="arabicPeriod"/>
            </a:pPr>
            <a:r>
              <a:rPr lang="en-US" sz="2000" dirty="0" smtClean="0"/>
              <a:t>Intensity forecast error is reduced up to day 2;</a:t>
            </a:r>
          </a:p>
          <a:p>
            <a:pPr marL="342900" indent="-342900">
              <a:buAutoNum type="arabicPeriod"/>
            </a:pPr>
            <a:r>
              <a:rPr lang="en-US" sz="2000" dirty="0" smtClean="0"/>
              <a:t>More improvements are expected.</a:t>
            </a:r>
            <a:endParaRPr lang="en-US" sz="2000" dirty="0"/>
          </a:p>
        </p:txBody>
      </p:sp>
    </p:spTree>
    <p:extLst>
      <p:ext uri="{BB962C8B-B14F-4D97-AF65-F5344CB8AC3E}">
        <p14:creationId xmlns:p14="http://schemas.microsoft.com/office/powerpoint/2010/main" val="3317579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c.ncep.noaa.gov/gc_wmb/vxt/zack/temp1/figures_H15E/fig_EPAL1114_t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70856"/>
            <a:ext cx="4114800" cy="29744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c.ncep.noaa.gov/gc_wmb/vxt/zack/temp1/figures_H15E/fig_EPAL1114_wi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70856"/>
            <a:ext cx="4352762" cy="314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mc.ncep.noaa.gov/gc_wmb/vxt/zack/temp1/figures_H15E/fig_EPAL1114_bi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670445"/>
            <a:ext cx="4111625" cy="2972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76200"/>
            <a:ext cx="5562600" cy="523220"/>
          </a:xfrm>
          <a:prstGeom prst="rect">
            <a:avLst/>
          </a:prstGeom>
          <a:noFill/>
        </p:spPr>
        <p:txBody>
          <a:bodyPr wrap="square" rtlCol="0">
            <a:spAutoFit/>
          </a:bodyPr>
          <a:lstStyle/>
          <a:p>
            <a:pPr algn="ctr"/>
            <a:r>
              <a:rPr lang="en-US" sz="2800" dirty="0" smtClean="0">
                <a:solidFill>
                  <a:prstClr val="black"/>
                </a:solidFill>
              </a:rPr>
              <a:t>H15B3 vs H214 EP</a:t>
            </a:r>
            <a:endParaRPr lang="en-US" sz="2800" dirty="0">
              <a:solidFill>
                <a:prstClr val="black"/>
              </a:solidFill>
            </a:endParaRPr>
          </a:p>
        </p:txBody>
      </p:sp>
      <p:sp>
        <p:nvSpPr>
          <p:cNvPr id="6" name="TextBox 5"/>
          <p:cNvSpPr txBox="1"/>
          <p:nvPr/>
        </p:nvSpPr>
        <p:spPr>
          <a:xfrm>
            <a:off x="4571218" y="4360592"/>
            <a:ext cx="4429743" cy="1323439"/>
          </a:xfrm>
          <a:prstGeom prst="rect">
            <a:avLst/>
          </a:prstGeom>
          <a:noFill/>
        </p:spPr>
        <p:txBody>
          <a:bodyPr wrap="square" rtlCol="0">
            <a:spAutoFit/>
          </a:bodyPr>
          <a:lstStyle/>
          <a:p>
            <a:pPr marL="342900" indent="-342900">
              <a:buAutoNum type="arabicPeriod"/>
            </a:pPr>
            <a:r>
              <a:rPr lang="en-US" sz="2000" dirty="0" smtClean="0"/>
              <a:t>Track forecast is degraded after day 3</a:t>
            </a:r>
          </a:p>
          <a:p>
            <a:pPr marL="342900" indent="-342900">
              <a:buAutoNum type="arabicPeriod"/>
            </a:pPr>
            <a:r>
              <a:rPr lang="en-US" sz="2000" dirty="0" smtClean="0"/>
              <a:t>Intensity forecast is improved;</a:t>
            </a:r>
          </a:p>
          <a:p>
            <a:pPr marL="342900" indent="-342900">
              <a:buAutoNum type="arabicPeriod"/>
            </a:pPr>
            <a:r>
              <a:rPr lang="en-US" sz="2000" dirty="0" smtClean="0"/>
              <a:t>Bias is improved;</a:t>
            </a:r>
          </a:p>
          <a:p>
            <a:pPr marL="342900" indent="-342900">
              <a:buAutoNum type="arabicPeriod"/>
            </a:pPr>
            <a:r>
              <a:rPr lang="en-US" sz="2000" dirty="0" smtClean="0"/>
              <a:t>More improvements are expected.</a:t>
            </a:r>
            <a:endParaRPr lang="en-US" sz="2000" dirty="0"/>
          </a:p>
        </p:txBody>
      </p:sp>
    </p:spTree>
    <p:extLst>
      <p:ext uri="{BB962C8B-B14F-4D97-AF65-F5344CB8AC3E}">
        <p14:creationId xmlns:p14="http://schemas.microsoft.com/office/powerpoint/2010/main" val="76752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04131400"/>
              </p:ext>
            </p:extLst>
          </p:nvPr>
        </p:nvGraphicFramePr>
        <p:xfrm>
          <a:off x="838200" y="1143000"/>
          <a:ext cx="7239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228600"/>
            <a:ext cx="8229600" cy="830997"/>
          </a:xfrm>
          <a:prstGeom prst="rect">
            <a:avLst/>
          </a:prstGeom>
          <a:noFill/>
        </p:spPr>
        <p:txBody>
          <a:bodyPr wrap="square" rtlCol="0">
            <a:spAutoFit/>
          </a:bodyPr>
          <a:lstStyle/>
          <a:p>
            <a:pPr algn="ctr"/>
            <a:r>
              <a:rPr lang="en-US" sz="2400" dirty="0" smtClean="0">
                <a:solidFill>
                  <a:prstClr val="black"/>
                </a:solidFill>
              </a:rPr>
              <a:t> Track Improvement/Degradation at 72h, Weighted by Sample Numbers (H15E vs H214) for AL</a:t>
            </a:r>
            <a:endParaRPr lang="en-US" sz="2400" dirty="0">
              <a:solidFill>
                <a:prstClr val="black"/>
              </a:solidFill>
            </a:endParaRPr>
          </a:p>
        </p:txBody>
      </p:sp>
      <p:sp>
        <p:nvSpPr>
          <p:cNvPr id="4" name="TextBox 1"/>
          <p:cNvSpPr txBox="1"/>
          <p:nvPr/>
        </p:nvSpPr>
        <p:spPr>
          <a:xfrm>
            <a:off x="1676401" y="1594884"/>
            <a:ext cx="2285999" cy="9959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H15E-H214</a:t>
            </a:r>
          </a:p>
          <a:p>
            <a:r>
              <a:rPr lang="en-US" sz="2000" dirty="0" smtClean="0"/>
              <a:t>Improvement: &lt;0</a:t>
            </a:r>
          </a:p>
          <a:p>
            <a:r>
              <a:rPr lang="en-US" sz="2000" dirty="0" smtClean="0"/>
              <a:t>Degradation: &gt;0</a:t>
            </a:r>
          </a:p>
        </p:txBody>
      </p:sp>
    </p:spTree>
    <p:extLst>
      <p:ext uri="{BB962C8B-B14F-4D97-AF65-F5344CB8AC3E}">
        <p14:creationId xmlns:p14="http://schemas.microsoft.com/office/powerpoint/2010/main" val="162204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39429521"/>
              </p:ext>
            </p:extLst>
          </p:nvPr>
        </p:nvGraphicFramePr>
        <p:xfrm>
          <a:off x="685800" y="1219200"/>
          <a:ext cx="7848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79721" y="76200"/>
            <a:ext cx="8229600" cy="830997"/>
          </a:xfrm>
          <a:prstGeom prst="rect">
            <a:avLst/>
          </a:prstGeom>
          <a:noFill/>
        </p:spPr>
        <p:txBody>
          <a:bodyPr wrap="square" rtlCol="0">
            <a:spAutoFit/>
          </a:bodyPr>
          <a:lstStyle/>
          <a:p>
            <a:pPr algn="ctr"/>
            <a:r>
              <a:rPr lang="en-US" sz="2400" dirty="0" smtClean="0">
                <a:solidFill>
                  <a:prstClr val="black"/>
                </a:solidFill>
              </a:rPr>
              <a:t> Intensity Improvement/Degradation at 72h, Weighted by Sample Numbers (H15E vs H214) for AL</a:t>
            </a:r>
            <a:endParaRPr lang="en-US" sz="2400" dirty="0">
              <a:solidFill>
                <a:prstClr val="black"/>
              </a:solidFill>
            </a:endParaRPr>
          </a:p>
        </p:txBody>
      </p:sp>
      <p:sp>
        <p:nvSpPr>
          <p:cNvPr id="4" name="TextBox 1"/>
          <p:cNvSpPr txBox="1"/>
          <p:nvPr/>
        </p:nvSpPr>
        <p:spPr>
          <a:xfrm>
            <a:off x="1676401" y="1594884"/>
            <a:ext cx="2285999" cy="9959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H15E-H214</a:t>
            </a:r>
          </a:p>
          <a:p>
            <a:r>
              <a:rPr lang="en-US" sz="2000" dirty="0" smtClean="0"/>
              <a:t>Improvement: &lt;0</a:t>
            </a:r>
          </a:p>
          <a:p>
            <a:r>
              <a:rPr lang="en-US" sz="2000" dirty="0" smtClean="0"/>
              <a:t>Degradation: &gt;0</a:t>
            </a:r>
          </a:p>
        </p:txBody>
      </p:sp>
      <p:sp>
        <p:nvSpPr>
          <p:cNvPr id="5" name="TextBox 1"/>
          <p:cNvSpPr txBox="1"/>
          <p:nvPr/>
        </p:nvSpPr>
        <p:spPr>
          <a:xfrm>
            <a:off x="4894521" y="4191000"/>
            <a:ext cx="2895600" cy="1143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solidFill>
                  <a:srgbClr val="FF0000"/>
                </a:solidFill>
              </a:rPr>
              <a:t>More number of storms improved than degraded</a:t>
            </a:r>
            <a:endParaRPr lang="en-US" sz="2000" dirty="0">
              <a:solidFill>
                <a:srgbClr val="FF0000"/>
              </a:solidFill>
            </a:endParaRPr>
          </a:p>
        </p:txBody>
      </p:sp>
    </p:spTree>
    <p:extLst>
      <p:ext uri="{BB962C8B-B14F-4D97-AF65-F5344CB8AC3E}">
        <p14:creationId xmlns:p14="http://schemas.microsoft.com/office/powerpoint/2010/main" val="391318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69613560"/>
              </p:ext>
            </p:extLst>
          </p:nvPr>
        </p:nvGraphicFramePr>
        <p:xfrm>
          <a:off x="304800" y="1295400"/>
          <a:ext cx="8458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33400" y="228600"/>
            <a:ext cx="8229600" cy="830997"/>
          </a:xfrm>
          <a:prstGeom prst="rect">
            <a:avLst/>
          </a:prstGeom>
          <a:noFill/>
        </p:spPr>
        <p:txBody>
          <a:bodyPr wrap="square" rtlCol="0">
            <a:spAutoFit/>
          </a:bodyPr>
          <a:lstStyle/>
          <a:p>
            <a:pPr algn="ctr"/>
            <a:r>
              <a:rPr lang="en-US" sz="2400" dirty="0" smtClean="0">
                <a:solidFill>
                  <a:prstClr val="black"/>
                </a:solidFill>
              </a:rPr>
              <a:t> Track Improvement/Degradation at 72h, Weighted by Sample Numbers (H15E vs H214) for EP</a:t>
            </a:r>
            <a:endParaRPr lang="en-US" sz="2400" dirty="0">
              <a:solidFill>
                <a:prstClr val="black"/>
              </a:solidFill>
            </a:endParaRPr>
          </a:p>
        </p:txBody>
      </p:sp>
      <p:sp>
        <p:nvSpPr>
          <p:cNvPr id="5" name="TextBox 1"/>
          <p:cNvSpPr txBox="1"/>
          <p:nvPr/>
        </p:nvSpPr>
        <p:spPr>
          <a:xfrm>
            <a:off x="1371600" y="1905000"/>
            <a:ext cx="2285999" cy="9959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H15E-H214</a:t>
            </a:r>
          </a:p>
          <a:p>
            <a:r>
              <a:rPr lang="en-US" sz="2000" dirty="0" smtClean="0"/>
              <a:t>Improvement: &lt;0</a:t>
            </a:r>
          </a:p>
          <a:p>
            <a:r>
              <a:rPr lang="en-US" sz="2000" dirty="0" smtClean="0"/>
              <a:t>Degradation: &gt;0</a:t>
            </a:r>
          </a:p>
        </p:txBody>
      </p:sp>
    </p:spTree>
    <p:extLst>
      <p:ext uri="{BB962C8B-B14F-4D97-AF65-F5344CB8AC3E}">
        <p14:creationId xmlns:p14="http://schemas.microsoft.com/office/powerpoint/2010/main" val="206131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23563549"/>
              </p:ext>
            </p:extLst>
          </p:nvPr>
        </p:nvGraphicFramePr>
        <p:xfrm>
          <a:off x="228600" y="1059597"/>
          <a:ext cx="8763000" cy="556980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47823" y="228600"/>
            <a:ext cx="8229600" cy="830997"/>
          </a:xfrm>
          <a:prstGeom prst="rect">
            <a:avLst/>
          </a:prstGeom>
          <a:noFill/>
        </p:spPr>
        <p:txBody>
          <a:bodyPr wrap="square" rtlCol="0">
            <a:spAutoFit/>
          </a:bodyPr>
          <a:lstStyle/>
          <a:p>
            <a:pPr algn="ctr"/>
            <a:r>
              <a:rPr lang="en-US" sz="2400" dirty="0" smtClean="0">
                <a:solidFill>
                  <a:prstClr val="black"/>
                </a:solidFill>
              </a:rPr>
              <a:t> Intensity Improvement/Degradation at 72h, Weighted by Sample Numbers (H15E vs H214) for EP</a:t>
            </a:r>
            <a:endParaRPr lang="en-US" sz="2400" dirty="0">
              <a:solidFill>
                <a:prstClr val="black"/>
              </a:solidFill>
            </a:endParaRPr>
          </a:p>
        </p:txBody>
      </p:sp>
      <p:sp>
        <p:nvSpPr>
          <p:cNvPr id="5" name="TextBox 1"/>
          <p:cNvSpPr txBox="1"/>
          <p:nvPr/>
        </p:nvSpPr>
        <p:spPr>
          <a:xfrm>
            <a:off x="990600" y="1371600"/>
            <a:ext cx="2285999" cy="9959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H15E-H214</a:t>
            </a:r>
          </a:p>
          <a:p>
            <a:r>
              <a:rPr lang="en-US" sz="2000" dirty="0" smtClean="0"/>
              <a:t>Improvement: &lt;0</a:t>
            </a:r>
          </a:p>
          <a:p>
            <a:r>
              <a:rPr lang="en-US" sz="2000" dirty="0" smtClean="0"/>
              <a:t>Degradation: &gt;0</a:t>
            </a:r>
          </a:p>
        </p:txBody>
      </p:sp>
      <p:sp>
        <p:nvSpPr>
          <p:cNvPr id="6" name="TextBox 1"/>
          <p:cNvSpPr txBox="1"/>
          <p:nvPr/>
        </p:nvSpPr>
        <p:spPr>
          <a:xfrm>
            <a:off x="4894521" y="4191000"/>
            <a:ext cx="2895600" cy="1143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rgbClr val="FF0000"/>
                </a:solidFill>
              </a:rPr>
              <a:t>Intensity forecasts are improved for most of the storms</a:t>
            </a:r>
            <a:endParaRPr lang="en-US" sz="2400" dirty="0">
              <a:solidFill>
                <a:srgbClr val="FF0000"/>
              </a:solidFill>
            </a:endParaRPr>
          </a:p>
        </p:txBody>
      </p:sp>
    </p:spTree>
    <p:extLst>
      <p:ext uri="{BB962C8B-B14F-4D97-AF65-F5344CB8AC3E}">
        <p14:creationId xmlns:p14="http://schemas.microsoft.com/office/powerpoint/2010/main" val="269373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1083</TotalTime>
  <Words>578</Words>
  <Application>Microsoft Office PowerPoint</Application>
  <PresentationFormat>On-screen Show (4:3)</PresentationFormat>
  <Paragraphs>101</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1_Office Theme</vt:lpstr>
      <vt:lpstr>     FY15 HWRF Baseline Verification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 Z. Zhang</dc:creator>
  <cp:lastModifiedBy>Zhan Z. Zhang</cp:lastModifiedBy>
  <cp:revision>84</cp:revision>
  <cp:lastPrinted>2015-01-07T15:17:06Z</cp:lastPrinted>
  <dcterms:created xsi:type="dcterms:W3CDTF">2015-01-02T16:09:30Z</dcterms:created>
  <dcterms:modified xsi:type="dcterms:W3CDTF">2015-02-05T14:07:21Z</dcterms:modified>
</cp:coreProperties>
</file>