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77" r:id="rId3"/>
    <p:sldId id="278" r:id="rId4"/>
    <p:sldId id="276" r:id="rId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6983" autoAdjust="0"/>
  </p:normalViewPr>
  <p:slideViewPr>
    <p:cSldViewPr>
      <p:cViewPr>
        <p:scale>
          <a:sx n="110" d="100"/>
          <a:sy n="110" d="100"/>
        </p:scale>
        <p:origin x="-240"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DEF83A48-2286-4924-82CB-E3F389565B6D}" type="datetimeFigureOut">
              <a:rPr lang="en-US" smtClean="0"/>
              <a:t>12/17/2015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403C0FC3-EB5E-4824-9B2C-F0A85D33D6A2}" type="slidenum">
              <a:rPr lang="en-US" smtClean="0"/>
              <a:t>‹#›</a:t>
            </a:fld>
            <a:endParaRPr lang="en-US"/>
          </a:p>
        </p:txBody>
      </p:sp>
    </p:spTree>
    <p:extLst>
      <p:ext uri="{BB962C8B-B14F-4D97-AF65-F5344CB8AC3E}">
        <p14:creationId xmlns:p14="http://schemas.microsoft.com/office/powerpoint/2010/main" val="68610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762000"/>
            <a:ext cx="8274170" cy="6309420"/>
          </a:xfrm>
          <a:prstGeom prst="rect">
            <a:avLst/>
          </a:prstGeom>
        </p:spPr>
        <p:txBody>
          <a:bodyPr wrap="square">
            <a:spAutoFit/>
          </a:bodyPr>
          <a:lstStyle/>
          <a:p>
            <a:pPr algn="ctr"/>
            <a:r>
              <a:rPr lang="en-US" sz="2000" b="1" dirty="0" smtClean="0"/>
              <a:t>IAU alike </a:t>
            </a:r>
            <a:r>
              <a:rPr lang="en-US" sz="2000" b="1" dirty="0" err="1" smtClean="0"/>
              <a:t>Initilization</a:t>
            </a:r>
            <a:r>
              <a:rPr lang="en-US" sz="2000" b="1" dirty="0" smtClean="0"/>
              <a:t> Applied to HWRF for Hurricane Forecast</a:t>
            </a:r>
            <a:endParaRPr lang="en-US" sz="2000" b="1" dirty="0" smtClean="0"/>
          </a:p>
          <a:p>
            <a:endParaRPr lang="en-US" sz="2000" dirty="0" smtClean="0"/>
          </a:p>
          <a:p>
            <a:r>
              <a:rPr lang="en-US" sz="2000" b="1" dirty="0" smtClean="0"/>
              <a:t>HWRF configuration:</a:t>
            </a:r>
          </a:p>
          <a:p>
            <a:endParaRPr lang="en-US" sz="2000" dirty="0" smtClean="0"/>
          </a:p>
          <a:p>
            <a:pPr marL="342900" indent="-342900">
              <a:buFont typeface="Arial" panose="020B0604020202020204" pitchFamily="34" charset="0"/>
              <a:buChar char="•"/>
            </a:pPr>
            <a:r>
              <a:rPr lang="en-US" sz="2000" dirty="0" smtClean="0"/>
              <a:t>Used </a:t>
            </a:r>
            <a:r>
              <a:rPr lang="en-US" sz="2000" dirty="0" smtClean="0"/>
              <a:t>output from </a:t>
            </a:r>
            <a:r>
              <a:rPr lang="en-US" sz="2000" dirty="0" err="1" smtClean="0"/>
              <a:t>Qingfu’s</a:t>
            </a:r>
            <a:r>
              <a:rPr lang="en-US" sz="2000" dirty="0" smtClean="0"/>
              <a:t> </a:t>
            </a:r>
            <a:r>
              <a:rPr lang="en-US" sz="2000" dirty="0" smtClean="0"/>
              <a:t>vortex initialization  </a:t>
            </a:r>
            <a:r>
              <a:rPr lang="en-US" sz="2000" dirty="0" smtClean="0"/>
              <a:t>to</a:t>
            </a:r>
            <a:r>
              <a:rPr lang="en-US" sz="2000" dirty="0" smtClean="0"/>
              <a:t> </a:t>
            </a:r>
            <a:r>
              <a:rPr lang="en-US" sz="2000" dirty="0" smtClean="0"/>
              <a:t>GFS analysis as </a:t>
            </a:r>
            <a:r>
              <a:rPr lang="en-US" sz="2000" dirty="0" smtClean="0"/>
              <a:t>reference </a:t>
            </a:r>
            <a:r>
              <a:rPr lang="en-US" sz="2000" dirty="0"/>
              <a:t>(</a:t>
            </a:r>
            <a:r>
              <a:rPr lang="en-US" sz="2000" dirty="0" err="1" smtClean="0"/>
              <a:t>gfsinit</a:t>
            </a:r>
            <a:r>
              <a:rPr lang="en-US" sz="2000" dirty="0" smtClean="0"/>
              <a:t>/relocate.stage3).</a:t>
            </a:r>
            <a:endParaRPr lang="en-US" sz="2000" dirty="0" smtClean="0"/>
          </a:p>
          <a:p>
            <a:pPr marL="342900" indent="-342900">
              <a:buFont typeface="Arial" panose="020B0604020202020204" pitchFamily="34" charset="0"/>
              <a:buChar char="•"/>
            </a:pPr>
            <a:r>
              <a:rPr lang="en-US" sz="2000" dirty="0" smtClean="0"/>
              <a:t>Did GSI analysis in HWRF for D01 </a:t>
            </a:r>
            <a:r>
              <a:rPr lang="en-US" sz="2000" dirty="0" smtClean="0"/>
              <a:t>domain and </a:t>
            </a:r>
            <a:r>
              <a:rPr lang="en-US" sz="2000" dirty="0" smtClean="0"/>
              <a:t>D03 ghost </a:t>
            </a:r>
            <a:r>
              <a:rPr lang="en-US" sz="2000" dirty="0" smtClean="0"/>
              <a:t>domain, </a:t>
            </a:r>
            <a:r>
              <a:rPr lang="en-US" sz="2000" dirty="0" smtClean="0"/>
              <a:t>with satellite observations always on, and GSI blending off. </a:t>
            </a:r>
            <a:endParaRPr lang="en-US" sz="2000" dirty="0"/>
          </a:p>
          <a:p>
            <a:pPr marL="342900" indent="-342900">
              <a:buFont typeface="Arial" panose="020B0604020202020204" pitchFamily="34" charset="0"/>
              <a:buChar char="•"/>
            </a:pPr>
            <a:r>
              <a:rPr lang="en-US" sz="2000" dirty="0" smtClean="0"/>
              <a:t>Calculated the difference between GSI analysis </a:t>
            </a:r>
            <a:r>
              <a:rPr lang="en-US" sz="2000" dirty="0" smtClean="0"/>
              <a:t>and </a:t>
            </a:r>
            <a:r>
              <a:rPr lang="en-US" sz="2000" dirty="0" err="1" smtClean="0"/>
              <a:t>gfsinit</a:t>
            </a:r>
            <a:r>
              <a:rPr lang="en-US" sz="2000" dirty="0" smtClean="0"/>
              <a:t>/relocate.stage3 </a:t>
            </a:r>
            <a:endParaRPr lang="en-US" sz="2000" dirty="0" smtClean="0"/>
          </a:p>
          <a:p>
            <a:pPr marL="342900" indent="-342900">
              <a:buFont typeface="Arial" panose="020B0604020202020204" pitchFamily="34" charset="0"/>
              <a:buChar char="•"/>
            </a:pPr>
            <a:r>
              <a:rPr lang="en-US" sz="2000" dirty="0" smtClean="0"/>
              <a:t>Ran IAU from </a:t>
            </a:r>
            <a:r>
              <a:rPr lang="en-US" sz="2000" dirty="0" err="1" smtClean="0"/>
              <a:t>Qingfu’s</a:t>
            </a:r>
            <a:r>
              <a:rPr lang="en-US" sz="2000" dirty="0" smtClean="0"/>
              <a:t> </a:t>
            </a:r>
            <a:r>
              <a:rPr lang="en-US" sz="2000" dirty="0" smtClean="0"/>
              <a:t>IC. The IC is equivalent to </a:t>
            </a:r>
            <a:r>
              <a:rPr lang="en-US" sz="2000" dirty="0" err="1" smtClean="0"/>
              <a:t>NoGSI</a:t>
            </a:r>
            <a:r>
              <a:rPr lang="en-US" sz="2000" dirty="0" smtClean="0"/>
              <a:t> configuration.</a:t>
            </a:r>
            <a:endParaRPr lang="en-US" sz="2000" dirty="0"/>
          </a:p>
          <a:p>
            <a:pPr marL="342900" indent="-342900">
              <a:buFont typeface="Arial" panose="020B0604020202020204" pitchFamily="34" charset="0"/>
              <a:buChar char="•"/>
            </a:pPr>
            <a:r>
              <a:rPr lang="en-US" sz="2000" dirty="0" smtClean="0"/>
              <a:t>Spread</a:t>
            </a:r>
            <a:r>
              <a:rPr lang="en-US" sz="2000" dirty="0" smtClean="0"/>
              <a:t> </a:t>
            </a:r>
            <a:r>
              <a:rPr lang="en-US" sz="2000" dirty="0" smtClean="0"/>
              <a:t>the </a:t>
            </a:r>
            <a:r>
              <a:rPr lang="en-US" sz="2000" dirty="0" smtClean="0"/>
              <a:t>IAU alike difference  </a:t>
            </a:r>
            <a:r>
              <a:rPr lang="en-US" sz="2000" dirty="0" smtClean="0"/>
              <a:t>into  </a:t>
            </a:r>
            <a:r>
              <a:rPr lang="en-US" sz="2000" dirty="0" smtClean="0"/>
              <a:t>0.0-0.5 </a:t>
            </a:r>
            <a:r>
              <a:rPr lang="en-US" sz="2000" dirty="0" smtClean="0"/>
              <a:t>hour window.</a:t>
            </a:r>
          </a:p>
          <a:p>
            <a:endParaRPr lang="en-US" sz="2000" b="1" dirty="0"/>
          </a:p>
          <a:p>
            <a:r>
              <a:rPr lang="en-US" sz="2000" b="1" dirty="0" smtClean="0"/>
              <a:t>STORMS: </a:t>
            </a:r>
            <a:r>
              <a:rPr lang="en-US" sz="2000" dirty="0" smtClean="0"/>
              <a:t>01-11L 2015</a:t>
            </a:r>
            <a:r>
              <a:rPr lang="en-US" sz="2000" dirty="0"/>
              <a:t>;</a:t>
            </a:r>
            <a:r>
              <a:rPr lang="en-US" sz="2000" dirty="0" smtClean="0"/>
              <a:t> 01-09L 2014; 02L, 04L, 09L, 11-13L, 18L </a:t>
            </a:r>
            <a:r>
              <a:rPr lang="en-US" sz="2000" dirty="0" smtClean="0"/>
              <a:t>2012 So far total 136 cycles.</a:t>
            </a:r>
          </a:p>
          <a:p>
            <a:endParaRPr lang="en-US" sz="2000" b="1" dirty="0"/>
          </a:p>
          <a:p>
            <a:r>
              <a:rPr lang="en-US" sz="2000" b="1" dirty="0" smtClean="0"/>
              <a:t>IAU HWRF has smaller first 24 hour intensity Vmax error than H215 when I calculated the stats  Tuesday night. Yesterday morning, it was about same. But this morning, IAU HWRF is already worse than H215. So maybe we should turn on GSI blending for strong storms.</a:t>
            </a:r>
            <a:r>
              <a:rPr lang="en-US" sz="2400" b="1" dirty="0"/>
              <a:t/>
            </a:r>
            <a:br>
              <a:rPr lang="en-US" sz="2400" b="1" dirty="0"/>
            </a:b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75672"/>
            <a:ext cx="4000500" cy="31032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637670"/>
            <a:ext cx="4000500" cy="31032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581400"/>
            <a:ext cx="4000500" cy="2891790"/>
          </a:xfrm>
          <a:prstGeom prst="rect">
            <a:avLst/>
          </a:prstGeom>
        </p:spPr>
      </p:pic>
      <p:sp>
        <p:nvSpPr>
          <p:cNvPr id="9" name="TextBox 8"/>
          <p:cNvSpPr txBox="1"/>
          <p:nvPr/>
        </p:nvSpPr>
        <p:spPr>
          <a:xfrm>
            <a:off x="990600" y="1371600"/>
            <a:ext cx="3276600" cy="646331"/>
          </a:xfrm>
          <a:prstGeom prst="rect">
            <a:avLst/>
          </a:prstGeom>
          <a:noFill/>
        </p:spPr>
        <p:txBody>
          <a:bodyPr wrap="square" rtlCol="0">
            <a:spAutoFit/>
          </a:bodyPr>
          <a:lstStyle/>
          <a:p>
            <a:r>
              <a:rPr lang="en-US" dirty="0" smtClean="0"/>
              <a:t>All available cycles by 11:30pm 12/15/2015</a:t>
            </a:r>
            <a:endParaRPr lang="en-US" dirty="0"/>
          </a:p>
        </p:txBody>
      </p:sp>
      <p:sp>
        <p:nvSpPr>
          <p:cNvPr id="2" name="Oval 1"/>
          <p:cNvSpPr/>
          <p:nvPr/>
        </p:nvSpPr>
        <p:spPr>
          <a:xfrm>
            <a:off x="838200" y="5524500"/>
            <a:ext cx="7620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58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45" y="3403157"/>
            <a:ext cx="4000500" cy="31032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74" y="3630427"/>
            <a:ext cx="4000500" cy="28917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074" y="533400"/>
            <a:ext cx="4000500" cy="3103245"/>
          </a:xfrm>
          <a:prstGeom prst="rect">
            <a:avLst/>
          </a:prstGeom>
        </p:spPr>
      </p:pic>
      <p:sp>
        <p:nvSpPr>
          <p:cNvPr id="8" name="TextBox 7"/>
          <p:cNvSpPr txBox="1"/>
          <p:nvPr/>
        </p:nvSpPr>
        <p:spPr>
          <a:xfrm>
            <a:off x="1219200" y="1371600"/>
            <a:ext cx="2971800" cy="646331"/>
          </a:xfrm>
          <a:prstGeom prst="rect">
            <a:avLst/>
          </a:prstGeom>
          <a:noFill/>
        </p:spPr>
        <p:txBody>
          <a:bodyPr wrap="square" rtlCol="0">
            <a:spAutoFit/>
          </a:bodyPr>
          <a:lstStyle/>
          <a:p>
            <a:r>
              <a:rPr lang="en-US" dirty="0" smtClean="0"/>
              <a:t>All available cycles by 2:30PM 12/16/2015</a:t>
            </a:r>
            <a:endParaRPr lang="en-US" dirty="0"/>
          </a:p>
        </p:txBody>
      </p:sp>
      <p:sp>
        <p:nvSpPr>
          <p:cNvPr id="10" name="Oval 9"/>
          <p:cNvSpPr/>
          <p:nvPr/>
        </p:nvSpPr>
        <p:spPr>
          <a:xfrm>
            <a:off x="838200" y="5524500"/>
            <a:ext cx="7620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0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9200" y="1371600"/>
            <a:ext cx="2971800" cy="646331"/>
          </a:xfrm>
          <a:prstGeom prst="rect">
            <a:avLst/>
          </a:prstGeom>
          <a:noFill/>
        </p:spPr>
        <p:txBody>
          <a:bodyPr wrap="square" rtlCol="0">
            <a:spAutoFit/>
          </a:bodyPr>
          <a:lstStyle/>
          <a:p>
            <a:r>
              <a:rPr lang="en-US" dirty="0" smtClean="0"/>
              <a:t>All available cycles by </a:t>
            </a:r>
            <a:r>
              <a:rPr lang="en-US" dirty="0" smtClean="0"/>
              <a:t>11:00am</a:t>
            </a:r>
            <a:r>
              <a:rPr lang="en-US" dirty="0" smtClean="0"/>
              <a:t> 12/17/2015</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509" y="466308"/>
            <a:ext cx="4000500" cy="31032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3" y="3745230"/>
            <a:ext cx="4000500" cy="29032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660" y="3657600"/>
            <a:ext cx="4000500" cy="2891790"/>
          </a:xfrm>
          <a:prstGeom prst="rect">
            <a:avLst/>
          </a:prstGeom>
        </p:spPr>
      </p:pic>
      <p:sp>
        <p:nvSpPr>
          <p:cNvPr id="9" name="Oval 8"/>
          <p:cNvSpPr/>
          <p:nvPr/>
        </p:nvSpPr>
        <p:spPr>
          <a:xfrm>
            <a:off x="838200" y="5524500"/>
            <a:ext cx="7620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95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176</Words>
  <Application>Microsoft Office PowerPoint</Application>
  <PresentationFormat>On-screen Show (4:3)</PresentationFormat>
  <Paragraphs>16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Typhoon Neoguri 2014  ATMS Warm Core Structure</dc:title>
  <dc:creator>Tong Zhu</dc:creator>
  <cp:lastModifiedBy>Banglin Zhang</cp:lastModifiedBy>
  <cp:revision>50</cp:revision>
  <cp:lastPrinted>2015-11-10T17:40:24Z</cp:lastPrinted>
  <dcterms:created xsi:type="dcterms:W3CDTF">2006-08-16T00:00:00Z</dcterms:created>
  <dcterms:modified xsi:type="dcterms:W3CDTF">2015-12-17T16:32:55Z</dcterms:modified>
</cp:coreProperties>
</file>