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3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4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5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6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7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8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9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21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2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06" r:id="rId2"/>
    <p:sldMasterId id="2147484632" r:id="rId3"/>
    <p:sldMasterId id="2147484668" r:id="rId4"/>
    <p:sldMasterId id="2147484692" r:id="rId5"/>
    <p:sldMasterId id="2147484836" r:id="rId6"/>
    <p:sldMasterId id="2147484838" r:id="rId7"/>
    <p:sldMasterId id="2147484850" r:id="rId8"/>
    <p:sldMasterId id="2147484862" r:id="rId9"/>
    <p:sldMasterId id="2147484874" r:id="rId10"/>
    <p:sldMasterId id="2147484898" r:id="rId11"/>
    <p:sldMasterId id="2147484910" r:id="rId12"/>
    <p:sldMasterId id="2147484938" r:id="rId13"/>
    <p:sldMasterId id="2147484950" r:id="rId14"/>
    <p:sldMasterId id="2147484962" r:id="rId15"/>
    <p:sldMasterId id="2147484974" r:id="rId16"/>
    <p:sldMasterId id="2147484986" r:id="rId17"/>
    <p:sldMasterId id="2147484998" r:id="rId18"/>
    <p:sldMasterId id="2147485034" r:id="rId19"/>
    <p:sldMasterId id="2147485058" r:id="rId20"/>
    <p:sldMasterId id="2147485070" r:id="rId21"/>
    <p:sldMasterId id="2147485082" r:id="rId22"/>
    <p:sldMasterId id="2147485094" r:id="rId23"/>
  </p:sldMasterIdLst>
  <p:notesMasterIdLst>
    <p:notesMasterId r:id="rId71"/>
  </p:notesMasterIdLst>
  <p:sldIdLst>
    <p:sldId id="656" r:id="rId24"/>
    <p:sldId id="262" r:id="rId25"/>
    <p:sldId id="657" r:id="rId26"/>
    <p:sldId id="662" r:id="rId27"/>
    <p:sldId id="712" r:id="rId28"/>
    <p:sldId id="713" r:id="rId29"/>
    <p:sldId id="664" r:id="rId30"/>
    <p:sldId id="665" r:id="rId31"/>
    <p:sldId id="666" r:id="rId32"/>
    <p:sldId id="670" r:id="rId33"/>
    <p:sldId id="674" r:id="rId34"/>
    <p:sldId id="660" r:id="rId35"/>
    <p:sldId id="680" r:id="rId36"/>
    <p:sldId id="681" r:id="rId37"/>
    <p:sldId id="682" r:id="rId38"/>
    <p:sldId id="499" r:id="rId39"/>
    <p:sldId id="659" r:id="rId40"/>
    <p:sldId id="501" r:id="rId41"/>
    <p:sldId id="671" r:id="rId42"/>
    <p:sldId id="684" r:id="rId43"/>
    <p:sldId id="685" r:id="rId44"/>
    <p:sldId id="677" r:id="rId45"/>
    <p:sldId id="679" r:id="rId46"/>
    <p:sldId id="675" r:id="rId47"/>
    <p:sldId id="578" r:id="rId48"/>
    <p:sldId id="661" r:id="rId49"/>
    <p:sldId id="584" r:id="rId50"/>
    <p:sldId id="579" r:id="rId51"/>
    <p:sldId id="714" r:id="rId52"/>
    <p:sldId id="599" r:id="rId53"/>
    <p:sldId id="706" r:id="rId54"/>
    <p:sldId id="602" r:id="rId55"/>
    <p:sldId id="605" r:id="rId56"/>
    <p:sldId id="708" r:id="rId57"/>
    <p:sldId id="707" r:id="rId58"/>
    <p:sldId id="709" r:id="rId59"/>
    <p:sldId id="710" r:id="rId60"/>
    <p:sldId id="689" r:id="rId61"/>
    <p:sldId id="691" r:id="rId62"/>
    <p:sldId id="694" r:id="rId63"/>
    <p:sldId id="695" r:id="rId64"/>
    <p:sldId id="696" r:id="rId65"/>
    <p:sldId id="699" r:id="rId66"/>
    <p:sldId id="700" r:id="rId67"/>
    <p:sldId id="701" r:id="rId68"/>
    <p:sldId id="704" r:id="rId69"/>
    <p:sldId id="686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00"/>
    <a:srgbClr val="CC00FF"/>
    <a:srgbClr val="FF3300"/>
    <a:srgbClr val="66FF33"/>
    <a:srgbClr val="008000"/>
    <a:srgbClr val="006600"/>
    <a:srgbClr val="FFFF00"/>
    <a:srgbClr val="FFCC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063" autoAdjust="0"/>
  </p:normalViewPr>
  <p:slideViewPr>
    <p:cSldViewPr>
      <p:cViewPr>
        <p:scale>
          <a:sx n="70" d="100"/>
          <a:sy n="70" d="100"/>
        </p:scale>
        <p:origin x="-1698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31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91155C-7D5A-4BBA-A3D0-80912C48A342}" type="datetimeFigureOut">
              <a:rPr lang="en-US"/>
              <a:pPr>
                <a:defRPr/>
              </a:pPr>
              <a:t>12/9/2015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49876D-B821-487F-8D24-81F3BD263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2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GOES-R high impact weather</a:t>
            </a:r>
            <a:r>
              <a:rPr lang="en-US" baseline="0" dirty="0" smtClean="0"/>
              <a:t> funding for</a:t>
            </a:r>
          </a:p>
          <a:p>
            <a:r>
              <a:rPr lang="en-US" dirty="0" smtClean="0"/>
              <a:t>Weather Research and Forecasting (WRF)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lIns="91433" tIns="45717" rIns="91433" bIns="45717"/>
          <a:lstStyle/>
          <a:p>
            <a:pPr>
              <a:defRPr/>
            </a:pPr>
            <a:fld id="{15C16DA0-A9C2-FE49-97A1-0501B9B3E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2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F1324-C239-4ED2-ACF4-2129BCF536F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39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F81B3-DBC8-42AA-A142-8BB90A5FC9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5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cc, we are able to assimilation the </a:t>
            </a:r>
            <a:r>
              <a:rPr lang="en-US" dirty="0" err="1" smtClean="0"/>
              <a:t>thermodyamic</a:t>
            </a:r>
            <a:r>
              <a:rPr lang="en-US" baseline="0" dirty="0" smtClean="0"/>
              <a:t> information in cloudy regions.</a:t>
            </a:r>
          </a:p>
          <a:p>
            <a:r>
              <a:rPr lang="en-US" baseline="0" dirty="0" smtClean="0"/>
              <a:t>All the </a:t>
            </a:r>
            <a:r>
              <a:rPr lang="en-US" baseline="0" dirty="0" err="1" smtClean="0"/>
              <a:t>atmoerphric</a:t>
            </a:r>
            <a:r>
              <a:rPr lang="en-US" baseline="0" dirty="0" smtClean="0"/>
              <a:t> fields has improvement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9C20-C95B-4116-8B50-EB0C6DE15048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79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F1324-C239-4ED2-ACF4-2129BCF536FD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85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197F0-5A9F-4031-9232-90ABA40E510B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0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6CA93-031D-432B-8C1C-A37DC3DFA38B}" type="datetime1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7AE10-5041-415A-B07A-6C5C40ECD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1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A03B6-D6F2-4746-B45A-EB2E6AC12EB4}" type="datetime1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75E88-DACA-4EA1-AD18-3E2DA2ACA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CB4C-9ECC-497B-85D2-5B8474BA42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783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7A985D50-BF91-4C7F-8EBB-AB0895838208}" type="datetime1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E724F2FD-9786-4212-B899-14C8CBBD3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169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D3573B70-FCED-4457-BF56-D8FA95972D48}" type="datetime1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C105F16F-A295-4842-83DE-A5C72519A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639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1E8FBC2B-835F-4ADB-B9DD-2D346BE2C066}" type="datetime1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3D99A1CB-926B-4B2B-B3DD-7E2485951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89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E9336F79-681A-4608-96C3-375093214EF6}" type="datetime1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BAD6E3C4-D754-4FA0-BABF-D7F5DED71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103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AFE9CDC0-845C-4A80-A430-635FAB200A91}" type="datetime1">
              <a:rPr lang="en-US" smtClean="0"/>
              <a:t>12/9/2015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5885A1F1-B361-4F37-A998-097F70875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070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82782341-BA46-455D-AA98-21DE52CC8BCC}" type="datetime1">
              <a:rPr lang="en-US" smtClean="0"/>
              <a:t>12/9/2015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DE0FA5BB-036F-4E4A-8036-733F4F69A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252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C317E098-3B16-4057-B9D5-E10B5CB18CB9}" type="datetime1">
              <a:rPr lang="en-US" smtClean="0"/>
              <a:t>12/9/2015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3DE119C5-927B-4CBD-9797-29B727201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247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78DC27DD-E70E-45C6-9F38-2B07F62F7985}" type="datetime1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1689444A-BF4B-499D-98BC-C773A6BCF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508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9830CD98-EFA6-41F0-A531-E6584ECD4535}" type="datetime1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F89377C1-2D78-49CB-A39B-344445147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1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4EAD5-E685-45A5-A714-21E00E0C0331}" type="datetime1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0164D-CB30-4489-8E99-74BE9868C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303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C70F8ECD-4DD3-4AC9-8DD5-C109F6F2B3F5}" type="datetime1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DA3A79F8-2220-4C7C-9BD9-7A290722D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730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8F0E8AAA-3B5B-458B-BFC0-48DA8A26CB85}" type="datetime1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36EE9E1F-8DE5-4481-8073-90AD6689E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392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2719-A687-4506-B65A-74563D8908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5E8A-FF54-4A32-B7C8-5A6698638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803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6D17F-FD6D-48D6-8F8D-BD8FAC484A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3E8CD-FC56-45B5-903F-44A77B0B2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818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4349-BE70-4819-9949-D8AB4D206D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99E1-5DBB-48E5-9330-986FE6DCC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970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E40A0-2AD8-453D-8877-6F5A9C9F3E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685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D5E8-5405-4AC7-A6EF-F59B5770EB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122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8720-351C-47F8-9E51-171B3CFCD9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691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6511-65BF-4D09-839E-D24E5B90F5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42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4403-6016-4C9E-BB0F-1B27224EC8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39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1580-781C-4E3A-A912-B85993937309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755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BF22-F6DD-4668-B0B6-A4CCC1DFF0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701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E8BA-37AA-4693-9F49-8728FED588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528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B27-92C3-4E35-B208-CE518EB3AF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508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9CF3-D9D8-42A2-9D8E-E781DD3FA8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325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7CF4-F2F1-43F5-8043-7EF733AB45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000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C639-BA73-4D37-B16F-17B20CA064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633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40D4F-8F9A-4989-BDEE-9188F9DC1B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FC2BB-B2C7-4293-961B-AD86617219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293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4C13E-9B00-4D7F-A1C6-B3A6A191A3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7E7D7-6C40-40C6-93FF-029E839F1D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138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D2DB5-8105-4D97-B9FA-0178BBDDA4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CAF7C-3693-467A-A8D9-FC02C97BD9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711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BB2D3-1498-48A2-9509-082D09CADE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5779B-D2D7-40E4-8D09-F89A62752F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74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146F-2E08-4D7E-957A-58975E2E9A92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412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CB4EA-50A7-4302-A7AB-212DBEEE7A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4714-2EE8-4485-8124-3E9B63C806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771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E6738-0EB3-4C5E-9EE3-C97AD9689D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A381F-B35D-4942-9EFC-1A38A36638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748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33952-3136-4E55-9E4D-AD54DFB326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A6131-2D3D-4742-BC1B-C2C5F4E7AC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044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0F8D2-7A4C-4B64-941C-5F9E320B7B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22A36-E2A5-44E9-856D-39839CE12E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025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0396B-4F0A-47D3-AC19-3FBF2815EF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27D06-9EF5-42C6-8F01-BA69764F07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408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0D96F-1034-4184-A955-609130160E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8756A-6BAE-4DCF-9189-4E30A0A731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677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C909D-A853-4CF1-8536-953DAC7955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B72D5-BCEA-45A2-8ED4-74241E5487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059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5C3D-7CF3-4D65-8C2D-C3D4F707DB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911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17C95-E706-4C72-8F34-3AB1D32C5E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54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9F91D-F209-4577-B9AB-B88C1C8582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4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1BD6-5BA4-41E7-84F8-17D21AEF5883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2999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56B24-70BB-45AA-9119-6C0BE39BBE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712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6955-0EF7-4E7E-9330-32068EE53E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585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8705-A2F6-4689-B34F-7A789DC980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343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CA24-B510-454A-8BB5-05301BB934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547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94AC-9CFE-4B71-A887-D75307F8FD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787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FBD4-9361-4257-8BD2-A7FF1DDEFC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734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052C-CFE2-49F2-A096-8473B2B9A7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443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37F-C1D2-48A2-9FAB-D3FA6C8C86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10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782EC-5E1D-4749-8247-A89E99406540}" type="datetime1">
              <a:rPr lang="en-US" smtClean="0">
                <a:solidFill>
                  <a:srgbClr val="000000"/>
                </a:solidFill>
              </a:rPr>
              <a:t>12/9/2015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590AD-DF31-41B0-B142-7047D0FD86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662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A8DBF-E2A0-4141-8938-204FEEAEF632}" type="datetime1">
              <a:rPr lang="en-US" smtClean="0">
                <a:solidFill>
                  <a:srgbClr val="000000"/>
                </a:solidFill>
              </a:rPr>
              <a:t>12/9/2015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21FF1-D1E8-4A20-9510-4B2FCCE6FC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67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9A7CB-1266-4840-BFEE-EF2DE313A728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471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69202-6E94-44D5-9C78-7A6381358408}" type="datetime1">
              <a:rPr lang="en-US" smtClean="0">
                <a:solidFill>
                  <a:srgbClr val="000000"/>
                </a:solidFill>
              </a:rPr>
              <a:t>12/9/2015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F0D33-180E-416B-AE5F-C71FF18D2B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7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25A20-2C6C-4044-82B3-B571E414F66C}" type="datetime1">
              <a:rPr lang="en-US" smtClean="0">
                <a:solidFill>
                  <a:srgbClr val="000000"/>
                </a:solidFill>
              </a:rPr>
              <a:t>12/9/2015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7D642-B564-44CD-8C5F-D8EE0482D1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8758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ABB05-885F-4B65-AA4F-A817681DDDB0}" type="datetime1">
              <a:rPr lang="en-US" smtClean="0">
                <a:solidFill>
                  <a:srgbClr val="000000"/>
                </a:solidFill>
              </a:rPr>
              <a:t>12/9/2015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BC76F-FAF2-452A-AC42-93EF74F04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427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30A47-5631-45E5-8610-55015DAA2B42}" type="datetime1">
              <a:rPr lang="en-US" smtClean="0">
                <a:solidFill>
                  <a:srgbClr val="000000"/>
                </a:solidFill>
              </a:rPr>
              <a:t>12/9/2015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AEB36-0AF1-4A30-896B-68E77C96F0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63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5372E-28BA-46F7-AF9E-5433C8E499AD}" type="datetime1">
              <a:rPr lang="en-US" smtClean="0">
                <a:solidFill>
                  <a:srgbClr val="000000"/>
                </a:solidFill>
              </a:rPr>
              <a:t>12/9/2015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E1535-9E98-452D-90CB-2E78EBF72D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826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BC6A3-56A3-45AF-ADA0-610E5C7AD7F1}" type="datetime1">
              <a:rPr lang="en-US" smtClean="0">
                <a:solidFill>
                  <a:srgbClr val="000000"/>
                </a:solidFill>
              </a:rPr>
              <a:t>12/9/2015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900C0-AFF1-4994-A5FA-5CB676A544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834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782B1-AAD5-4DE8-9806-746EF17CA1BA}" type="datetime1">
              <a:rPr lang="en-US" smtClean="0">
                <a:solidFill>
                  <a:srgbClr val="000000"/>
                </a:solidFill>
              </a:rPr>
              <a:t>12/9/2015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B9995-6B9B-4730-AD6A-4243AA093E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692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D0BB5-3FB2-4ABF-B5E1-D3D48D5EDC2B}" type="datetime1">
              <a:rPr lang="en-US" smtClean="0">
                <a:solidFill>
                  <a:srgbClr val="000000"/>
                </a:solidFill>
              </a:rPr>
              <a:t>12/9/2015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39307-286C-4080-B59C-852B205AF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748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83F03-C5E2-4BEC-B039-C2E35E85542E}" type="datetime1">
              <a:rPr lang="en-US" smtClean="0">
                <a:solidFill>
                  <a:srgbClr val="000000"/>
                </a:solidFill>
              </a:rPr>
              <a:t>12/9/2015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F5E7C-9D3C-44E7-9927-F5DA84C56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779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BDE3-AE49-4B55-99E0-04F0A853063C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17AB-9FF2-4799-AFB4-4A5421E9F3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99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6784-0206-4FDB-8F9D-DEDD11A8B083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89929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EED1-297D-46C9-B9C1-393880A6800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17AB-9FF2-4799-AFB4-4A5421E9F3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575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3722-A983-4A77-B5EE-33F76891AF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17AB-9FF2-4799-AFB4-4A5421E9F3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475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14F4-F4B7-41B1-B873-7EC5EBB9963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17AB-9FF2-4799-AFB4-4A5421E9F3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354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329D-2843-466A-ACD9-7A8E66A6CCC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17AB-9FF2-4799-AFB4-4A5421E9F3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955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6955-B24E-4E43-A6EF-6C64B5DAEDB1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17AB-9FF2-4799-AFB4-4A5421E9F3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4751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8B66-A802-4288-A676-EC9F1EB906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17AB-9FF2-4799-AFB4-4A5421E9F3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06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77A7-3EE2-43B9-9E85-C5E7A68E43A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17AB-9FF2-4799-AFB4-4A5421E9F3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845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CECB8-3716-4202-B4AB-472C5DA0C78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17AB-9FF2-4799-AFB4-4A5421E9F3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4031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C576-86A5-4E10-9C73-E5AFDA930D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17AB-9FF2-4799-AFB4-4A5421E9F3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927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EF88-3EBA-4D95-935F-FCC9DAB5D4C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17AB-9FF2-4799-AFB4-4A5421E9F3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46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F643-2835-4751-B54D-414C1C12B1D2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312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6039-C0DB-4192-B0B2-85B7603AE99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7236-894E-4EAD-89B1-0EF54CD8C0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679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E897B-7FAC-4D2A-8C98-4CE80469B81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7236-894E-4EAD-89B1-0EF54CD8C0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124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9A34A-D6C5-4694-A0A7-6F2E8CDD206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7236-894E-4EAD-89B1-0EF54CD8C0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692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75E7-D9D6-40A5-BD5A-F8016AD89FB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7236-894E-4EAD-89B1-0EF54CD8C0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46573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94C0-856C-43ED-8E86-1CD6391696A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7236-894E-4EAD-89B1-0EF54CD8C0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3755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6E1E-4AFD-42EE-97E1-F790DFAD93A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7236-894E-4EAD-89B1-0EF54CD8C0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8331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D23E-A836-45E6-9919-E007704CBE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7236-894E-4EAD-89B1-0EF54CD8C0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6174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35173-DF53-46EE-98AF-9CFBC4A10EA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7236-894E-4EAD-89B1-0EF54CD8C0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5486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8EEA-8B5F-423D-952C-BAC68DEF6935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7236-894E-4EAD-89B1-0EF54CD8C0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633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E1250-2C0E-458D-A775-CD8E123BD95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7236-894E-4EAD-89B1-0EF54CD8C0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8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6159-E0D1-45F4-8BDF-B7549BE9DF79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6105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A72B-86DD-404D-99F4-263E993AD2A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7236-894E-4EAD-89B1-0EF54CD8C0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4540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800B-DD75-4E76-BEB5-AF9BA34A30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8343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129E-72A3-4F13-8546-49A0F2D428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282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7AE43-AC2E-44EC-9A73-A8A0E251BA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5418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43D29-07BB-4B29-9A48-D9CE4DADB8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8630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4FB7-6B9B-47AF-952F-EC5F2DC6CB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0602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9C92-8362-491C-AD3C-540A255E08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8978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7788-53D3-4E80-8F86-80D2BEA68B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631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0626-02B7-4891-8860-3285487C1F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303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8E8E-A26F-4AD9-B0A2-E6472AA4AA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38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AAF16-CE12-4C5F-931E-41AEF17949EA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88499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5813-05F7-4BB0-AE58-A91FB903A9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374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3DA0-19FA-415D-A81D-84E510C7B9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8903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F95D-5434-4C74-BE83-8B8DFBE97B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364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1C0C-9C3E-4CBA-AC5E-92549A6CF3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3968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5073-C1F6-482D-A0C5-D339205AE2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8162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B1273-27C2-4319-A0C7-B224C04275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02314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285D-C856-49DA-A23C-7FF72F9EFC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3132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5574-C750-48C9-8B84-023B092EC2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7640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26A2-019F-4D95-B626-84721095E5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6104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C59-48EB-450E-8831-154BDB4675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8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9039-52C8-4C01-82E6-339D00E3AA4F}" type="datetime1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9EBC9-C9B5-4D2D-A8AB-3C829681E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1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EF15-DB63-44EA-AED3-D4C5D506F978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4313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E727-A477-4E88-A2D6-879E4A3D52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335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9A93-262C-40BB-A43E-EE1D16F6F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3401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F55F-D80B-43F9-AE89-E4649390B3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49993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0AB2B-BA08-4967-A647-1EC36CE680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48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1A2B-4DEB-4348-B8A9-305BB690D9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6566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EFDF6-1608-48B2-AC3A-FCE08B1C86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1574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4A1C-D204-409F-AC25-6F2EB5683F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7816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31DEA-1A0D-4BD1-8FEB-5002340A78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480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5F1FE-9D4E-4D1D-811B-54A73F3A97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9581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FA304-0FC9-4729-B2B5-FE085CDAB3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01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0777-D066-4A4A-BFAA-37E99CF5482F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6764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10B9-590E-4902-A4A4-E57ABEE6AA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6927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88E2-006A-42A2-99B8-D9F3EA32D8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1962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D6BF6-7391-4290-AA55-B005F381D1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1182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39B89-1E05-4631-A937-4E812E3761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5847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7EA05-1E74-492E-8117-FEE0EA3FB4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7AE10-5041-415A-B07A-6C5C40ECD9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9657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1F31C-128C-4835-A001-B135B646A7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9EBC9-C9B5-4D2D-A8AB-3C829681EB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8694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54A28-F2BD-40CF-A030-D5D43723BC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DBAA9-E234-4A35-A1BD-DA958DA8A5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0497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4B9FE-D78D-4FA6-815B-9A6B63C221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17631-9753-4AB7-A2A2-B726F68AED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8208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9D252-32CC-40B3-95F0-4FE393EC76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77330-6E85-44F8-A9C8-9974B5F8F6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6975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39076-173B-441D-A7E0-84B16A7497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77E99-34D3-44C5-AA5F-B1440903DF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7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1C11C-2ED2-4EC1-8CF9-EC8F98ED128A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8617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921DC-2D1B-44AD-8FA6-BF9AB0DD67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7166B-9E3B-4CF2-978E-FB4E5814B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3616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A1015-435B-4151-A7A7-FEB7E0179A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0E39E-4A8E-4C0C-BC20-3FE317CAB8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0084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E7D4B-7968-4264-A5BB-E5690A5409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F754F-BAF4-4285-933D-179FB8FABC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832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18D82-0D2B-4819-89DB-D9C0E05BA6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75E88-DACA-4EA1-AD18-3E2DA2ACAC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3544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4D4B9-B897-4099-88DC-3C35A7AE07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0164D-CB30-4489-8E99-74BE9868C8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4570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DB976-1E07-4C1F-A209-B9737CA817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7AE10-5041-415A-B07A-6C5C40ECD9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4690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F4A97-5192-4DBF-9A0A-D237E9BAF6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9EBC9-C9B5-4D2D-A8AB-3C829681EB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5226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7C720-378E-4F16-9814-36A9A3137E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DBAA9-E234-4A35-A1BD-DA958DA8A5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1150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36E13-E4BF-45AC-8AEE-4ABB63CDDC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17631-9753-4AB7-A2A2-B726F68AED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0390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30B99-B7F2-4323-9923-F7ADDEA485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77330-6E85-44F8-A9C8-9974B5F8F6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22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E9A5-2F62-43EA-8DFC-2A62B10547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71427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E6A87-286D-4C6C-AE61-7B19BE4FDE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77E99-34D3-44C5-AA5F-B1440903DF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631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9A888-643B-4E51-A0EE-D584DE6D4E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7166B-9E3B-4CF2-978E-FB4E5814B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7041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C1B4F-E199-4884-B9E6-E28F9FD5CA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0E39E-4A8E-4C0C-BC20-3FE317CAB8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8710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2DC35-EC0E-484C-8366-BFA9544235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F754F-BAF4-4285-933D-179FB8FABC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7956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E5BDF-D3BF-45F5-8634-3578758C7C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75E88-DACA-4EA1-AD18-3E2DA2ACAC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1880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989A2-4914-447A-A9EB-B2E5DBD791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0164D-CB30-4489-8E99-74BE9868C8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54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F357-B533-4C37-9D9E-D4375047FF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19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886C-3C63-437C-AFA6-B43B768D8F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76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9276-73BC-46C7-85FB-C595640012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74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BFFD-73D8-45F0-9839-F96AFE881A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03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C52F-C09C-4BF3-96F2-ABAD4657E1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15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C650-AFD5-4E73-B06A-A21080E599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2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AEEF3-F233-4F7A-A00A-CA5CC50D57DC}" type="datetime1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DBAA9-E234-4A35-A1BD-DA958DA8A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20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7D6CD-B27B-43FC-AECC-260519528C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48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655B-72A7-42C6-9987-25F652D64F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27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76C0-A99A-4DF7-A1AE-95574FC5D7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2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3E33-72B1-40AE-8561-C28BD20E5E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28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138-066F-48D1-AC10-EACC291BE9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754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6614-09F4-4900-B1FC-7C923AB47F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35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B5569-8C9A-4F34-84F5-956ACC37C4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95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45FE-4108-44B1-BC2D-2905D9C3E6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83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4647-3A56-49FE-9843-3CEE2E6A7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165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A18E7-FD18-4934-B34B-514C5140A7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8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95B9-F706-472F-8AD5-93743C0B1B52}" type="datetime1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17631-9753-4AB7-A2A2-B726F68AE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39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E7115-B214-4637-A356-110AACD4C0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53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3E4C-4820-4127-B814-5C8FAE3748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53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4126-48E3-4379-AF7E-86AA6C58CE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07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EBD7-8348-4DED-A548-B303091F20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18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0478-812D-4676-852F-342AFD79D4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071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9BF8-D33D-46A1-8D9A-DDCFF2C065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70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4E97-85C8-4ABE-B724-C2730C40F3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51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8FF2-7D25-476D-A8A0-14ECF6B503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113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A14B-047D-46FF-9F14-045933234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86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DD9A4-57C9-43FF-9EB6-7F88C184F6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26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AF7C7-25D8-40C2-BF3F-7E838284031E}" type="datetime1">
              <a:rPr lang="en-US" smtClean="0"/>
              <a:t>12/9/2015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77330-6E85-44F8-A9C8-9974B5F8F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5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409C-F647-4ADA-BE70-4CD5AD136B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571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FC57-4136-4FDC-BF6E-7E85E78D3C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899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E38A-3557-4794-883B-BB59F7EB94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655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BF29-FF7D-46D0-9EC3-A700AD604A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149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1892-1CEE-49F8-A60F-5F2CC48B77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360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9936-10D7-4909-8FC0-A4FFA837BA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8FEB495B-D8EE-4663-8177-3852643D52E5}" type="datetime1">
              <a:rPr lang="en-US" smtClean="0">
                <a:solidFill>
                  <a:prstClr val="black"/>
                </a:solidFill>
              </a:rPr>
              <a:t>12/9/2015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A330F-78A1-EB49-8EE9-499531C09E5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114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71580-4BE3-45F3-807C-8BAC04CC49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FC2BB-B2C7-4293-961B-AD86617219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512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9CD63-B854-4808-AD81-FC4AFC844F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7E7D7-6C40-40C6-93FF-029E839F1D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57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DF111-0021-432D-AF15-929896127E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CAF7C-3693-467A-A8D9-FC02C97BD9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9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A5D9E-0993-43B5-ABDD-BC94352A0182}" type="datetime1">
              <a:rPr lang="en-US" smtClean="0"/>
              <a:t>12/9/2015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77E99-34D3-44C5-AA5F-B1440903D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22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47280-6759-4998-89A8-6EA76A638E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5779B-D2D7-40E4-8D09-F89A62752F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45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A1759-C915-4A31-9184-3E68FAC656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4714-2EE8-4485-8124-3E9B63C806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92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4E369-4E28-42F8-9EBA-3F3E3834CE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A381F-B35D-4942-9EFC-1A38A36638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68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F6C99-F9CA-475D-AA12-ED76EFBE83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A6131-2D3D-4742-BC1B-C2C5F4E7AC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15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53277-5B2A-41E1-B7AC-CCE9B7B897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22A36-E2A5-44E9-856D-39839CE12E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124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2E223-40E9-4312-8120-DDE747AD5F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27D06-9EF5-42C6-8F01-BA69764F07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759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50642-72FD-4A6B-9698-92A954E2BB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8756A-6BAE-4DCF-9189-4E30A0A731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544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DBC5F-97D0-48D7-AE1E-D7D6B8EBCB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B72D5-BCEA-45A2-8ED4-74241E5487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208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268B9-E0D3-4651-8C97-B9B7792CC779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369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824C-3A71-4ACA-908D-CC8AF50838C9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2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8F618-FB3D-45FA-8991-78F692ADEE0B}" type="datetime1">
              <a:rPr lang="en-US" smtClean="0"/>
              <a:t>12/9/2015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7166B-9E3B-4CF2-978E-FB4E5814B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464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4AEF5-DB3D-4E9D-86AE-B5F31459ECA5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205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90B8-3560-4B3F-9C56-2CB8A9CC80CB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33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6C39-FAD8-445E-A471-259153E488BE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560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BFD4-E094-4965-B2AE-13742BDE68C3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012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0B06-93E3-41E5-936C-2D229AD00864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85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CAFF-C0A7-47C1-84A0-8A72F44B3FD8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0153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BF4A-1766-4231-806D-E2074B614ED5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854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F0F8-C528-4E37-9C5B-B027B73F9FC0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726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66E9-E82D-4567-83AE-5EBF85F52308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281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4701-AEF1-47F6-B91A-2A6C00FD1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61D9-92A0-44DC-9E3E-B1FE67653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9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00BA1-0299-477C-94CD-BCFC4F2121DA}" type="datetime1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0E39E-4A8E-4C0C-BC20-3FE317CAB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645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AD1B-64E3-4664-8170-692E2CCE77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61D9-92A0-44DC-9E3E-B1FE67653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983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A58DB-2D22-43DC-B05A-A4BB15CC20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61D9-92A0-44DC-9E3E-B1FE67653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117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DA96-6851-40AF-8589-479047B45A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61D9-92A0-44DC-9E3E-B1FE67653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93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02AA-2AC5-432E-A097-355038B9A8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61D9-92A0-44DC-9E3E-B1FE67653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330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F99E-9E45-42E6-BFBA-55ECFB181E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61D9-92A0-44DC-9E3E-B1FE67653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90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F302-0731-4BB7-A8D8-28DA1FB620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61D9-92A0-44DC-9E3E-B1FE67653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566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5DE8-6AAB-470B-93CE-05101A6C20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61D9-92A0-44DC-9E3E-B1FE67653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84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1057-980F-4C10-96F0-762A30FB23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61D9-92A0-44DC-9E3E-B1FE67653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765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6F1D-6AA7-4871-A1AB-3588A5BDE6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61D9-92A0-44DC-9E3E-B1FE67653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233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3364-054E-43AE-A77E-97A8988798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61D9-92A0-44DC-9E3E-B1FE67653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3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5B33F-D9BE-43A3-AC23-697F535BB77C}" type="datetime1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F754F-BAF4-4285-933D-179FB8FAB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06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DF7B-EBA6-49E7-B1BA-7E41B6FFB7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117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6EA-C7FB-4176-83E7-CE68D2966C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715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67B4-179E-48AE-ABDB-F2A1ABB6EF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971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EA5DE-AA85-47A4-BE12-238CA7F985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814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23B2-12CA-496F-B9B0-8EF460C08A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524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D79A-A9C6-4903-AD5B-1F8CBACD14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536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D6F2-F620-4576-B8A9-1E23DD24CB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6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41E9-91C5-4E05-AD82-F9D038E345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712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41B4-A537-44F2-B26D-AE6AA8C62C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777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7BF0-8EA8-45F1-B29E-D19B000C90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7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2471D1-7F47-47F1-8A07-44DBAEA88DB2}" type="datetime1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CFC7E8-B46E-481E-9C9F-FF67384FA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207C75-6208-485B-9705-39DC6295EC6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9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9C2052FD-574D-410F-80AF-E3821643C4AD}" type="datetime1">
              <a:rPr lang="en-US" smtClean="0">
                <a:cs typeface="+mn-cs"/>
              </a:rPr>
              <a:t>12/9/2015</a:t>
            </a:fld>
            <a:endParaRPr lang="en-US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33708D11-635F-43C9-B6E5-4D82CADA8D5F}" type="slidenum">
              <a:rPr lang="en-US">
                <a:cs typeface="+mn-cs"/>
              </a:rPr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2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9" r:id="rId1"/>
    <p:sldLayoutId id="2147484900" r:id="rId2"/>
    <p:sldLayoutId id="2147484901" r:id="rId3"/>
    <p:sldLayoutId id="2147484902" r:id="rId4"/>
    <p:sldLayoutId id="2147484903" r:id="rId5"/>
    <p:sldLayoutId id="2147484904" r:id="rId6"/>
    <p:sldLayoutId id="2147484905" r:id="rId7"/>
    <p:sldLayoutId id="2147484906" r:id="rId8"/>
    <p:sldLayoutId id="2147484907" r:id="rId9"/>
    <p:sldLayoutId id="2147484908" r:id="rId10"/>
    <p:sldLayoutId id="21474849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853273-CBC5-423D-B963-8F8691A898F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  <a:cs typeface="+mn-cs"/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55E8A-FF54-4A32-B7C8-5A6698638F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6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B126178-2AEF-4575-BBAA-F591726F46D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17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  <p:sldLayoutId id="214748494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C8534DF-6CEB-4584-A4B9-53754713F8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06C4F01-A11E-4D30-B04E-DD54BA8646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1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A9545E-97A6-4B8F-A0DB-F6FD84D83D1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979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3" r:id="rId1"/>
    <p:sldLayoutId id="2147484964" r:id="rId2"/>
    <p:sldLayoutId id="2147484965" r:id="rId3"/>
    <p:sldLayoutId id="2147484966" r:id="rId4"/>
    <p:sldLayoutId id="2147484967" r:id="rId5"/>
    <p:sldLayoutId id="2147484968" r:id="rId6"/>
    <p:sldLayoutId id="2147484969" r:id="rId7"/>
    <p:sldLayoutId id="2147484970" r:id="rId8"/>
    <p:sldLayoutId id="2147484971" r:id="rId9"/>
    <p:sldLayoutId id="2147484972" r:id="rId10"/>
    <p:sldLayoutId id="214748497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eaLnBrk="0" hangingPunct="0">
              <a:defRPr/>
            </a:pPr>
            <a:fld id="{7120DB16-DD89-4E49-8E9E-A56B2E60FBCE}" type="datetime1">
              <a:rPr lang="en-US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+mn-cs"/>
              </a:rPr>
              <a:t>12/9/2015</a:t>
            </a:fld>
            <a:endParaRPr lang="en-US">
              <a:solidFill>
                <a:srgbClr val="000000"/>
              </a:solidFill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hangingPunct="0">
              <a:defRPr/>
            </a:pPr>
            <a:fld id="{BFE5D621-8819-4CA0-92C8-3FC970AEE160}" type="slidenum">
              <a:rPr lang="en-US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+mn-cs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57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5" r:id="rId1"/>
    <p:sldLayoutId id="2147484976" r:id="rId2"/>
    <p:sldLayoutId id="2147484977" r:id="rId3"/>
    <p:sldLayoutId id="2147484978" r:id="rId4"/>
    <p:sldLayoutId id="2147484979" r:id="rId5"/>
    <p:sldLayoutId id="2147484980" r:id="rId6"/>
    <p:sldLayoutId id="2147484981" r:id="rId7"/>
    <p:sldLayoutId id="2147484982" r:id="rId8"/>
    <p:sldLayoutId id="2147484983" r:id="rId9"/>
    <p:sldLayoutId id="2147484984" r:id="rId10"/>
    <p:sldLayoutId id="21474849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0FCFDCE-4F66-4BFF-8198-5F61C19CD825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9517AB-9FF2-4799-AFB4-4A5421E9F387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57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7" r:id="rId1"/>
    <p:sldLayoutId id="2147484988" r:id="rId2"/>
    <p:sldLayoutId id="2147484989" r:id="rId3"/>
    <p:sldLayoutId id="2147484990" r:id="rId4"/>
    <p:sldLayoutId id="2147484991" r:id="rId5"/>
    <p:sldLayoutId id="2147484992" r:id="rId6"/>
    <p:sldLayoutId id="2147484993" r:id="rId7"/>
    <p:sldLayoutId id="2147484994" r:id="rId8"/>
    <p:sldLayoutId id="2147484995" r:id="rId9"/>
    <p:sldLayoutId id="2147484996" r:id="rId10"/>
    <p:sldLayoutId id="214748499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A5066A-F99A-4170-B4B3-9BFDB75930DF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12/9/2015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127236-894E-4EAD-89B1-0EF54CD8C02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67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9" r:id="rId1"/>
    <p:sldLayoutId id="2147485000" r:id="rId2"/>
    <p:sldLayoutId id="2147485001" r:id="rId3"/>
    <p:sldLayoutId id="2147485002" r:id="rId4"/>
    <p:sldLayoutId id="2147485003" r:id="rId5"/>
    <p:sldLayoutId id="2147485004" r:id="rId6"/>
    <p:sldLayoutId id="2147485005" r:id="rId7"/>
    <p:sldLayoutId id="2147485006" r:id="rId8"/>
    <p:sldLayoutId id="2147485007" r:id="rId9"/>
    <p:sldLayoutId id="2147485008" r:id="rId10"/>
    <p:sldLayoutId id="214748500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5EB205-718A-4582-ABFA-6876CB1F277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  <a:cs typeface="+mn-cs"/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7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5" r:id="rId1"/>
    <p:sldLayoutId id="2147485036" r:id="rId2"/>
    <p:sldLayoutId id="2147485037" r:id="rId3"/>
    <p:sldLayoutId id="2147485038" r:id="rId4"/>
    <p:sldLayoutId id="2147485039" r:id="rId5"/>
    <p:sldLayoutId id="2147485040" r:id="rId6"/>
    <p:sldLayoutId id="2147485041" r:id="rId7"/>
    <p:sldLayoutId id="2147485042" r:id="rId8"/>
    <p:sldLayoutId id="2147485043" r:id="rId9"/>
    <p:sldLayoutId id="2147485044" r:id="rId10"/>
    <p:sldLayoutId id="214748504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9130E33-F562-456D-9593-C7334D661295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  <a:ea typeface="宋体" pitchFamily="2" charset="-122"/>
                <a:cs typeface="+mn-cs"/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ea typeface="宋体" pitchFamily="2" charset="-122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ea typeface="宋体" pitchFamily="2" charset="-122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5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D1EC661-75DF-4C52-998C-16D4FDC952C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45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9" r:id="rId1"/>
    <p:sldLayoutId id="2147485060" r:id="rId2"/>
    <p:sldLayoutId id="2147485061" r:id="rId3"/>
    <p:sldLayoutId id="2147485062" r:id="rId4"/>
    <p:sldLayoutId id="2147485063" r:id="rId5"/>
    <p:sldLayoutId id="2147485064" r:id="rId6"/>
    <p:sldLayoutId id="2147485065" r:id="rId7"/>
    <p:sldLayoutId id="2147485066" r:id="rId8"/>
    <p:sldLayoutId id="2147485067" r:id="rId9"/>
    <p:sldLayoutId id="2147485068" r:id="rId10"/>
    <p:sldLayoutId id="214748506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81FF5A8-0E69-420D-A6B4-4972673D6B7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99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1A3010-90BF-4465-99E9-B2394BB042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CFC7E8-B46E-481E-9C9F-FF67384FA6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5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822C0-5532-4535-AA18-CBE803CCB2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CFC7E8-B46E-481E-9C9F-FF67384FA6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4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4FE0E51-0DA7-4BB4-8CCE-CA162F10DB7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5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2FFE55B-763F-4641-BCB1-1E67C427105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9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FC682F-DE2F-45D3-83BA-83E65CF0BDC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4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099" name="Picture 15" descr="Terra-II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67"/>
          <a:stretch>
            <a:fillRect/>
          </a:stretch>
        </p:blipFill>
        <p:spPr bwMode="auto">
          <a:xfrm>
            <a:off x="0" y="6356350"/>
            <a:ext cx="9144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0642721-AD63-6A47-A828-BF733AFF9CB1}" type="slidenum">
              <a:rPr lang="en-US" smtClean="0">
                <a:solidFill>
                  <a:prstClr val="white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175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103" name="Picture 7" descr="NASA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5663" y="60325"/>
            <a:ext cx="5492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NOAA_logo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3850" y="60325"/>
            <a:ext cx="4651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GOES-R_logo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" y="38100"/>
            <a:ext cx="79692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itle Placeholder 1"/>
          <p:cNvSpPr>
            <a:spLocks noGrp="1"/>
          </p:cNvSpPr>
          <p:nvPr>
            <p:ph type="title"/>
          </p:nvPr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4107" name="Picture 2" descr="http://cimss.ssec.wisc.edu/logo/fullsize/cimss-logo-big-transp.gif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8" y="6356350"/>
            <a:ext cx="740896" cy="50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92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A03926A-4ABF-4E44-9ACE-DF5C480ECBC7}" type="datetime1">
              <a:rPr lang="en-US" smtClean="0">
                <a:solidFill>
                  <a:prstClr val="black">
                    <a:tint val="75000"/>
                  </a:prstClr>
                </a:solidFill>
                <a:cs typeface="+mn-cs"/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06C4F01-A11E-4D30-B04E-DD54BA864655}" type="slidenum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8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9" r:id="rId1"/>
    <p:sldLayoutId id="2147484840" r:id="rId2"/>
    <p:sldLayoutId id="2147484841" r:id="rId3"/>
    <p:sldLayoutId id="2147484842" r:id="rId4"/>
    <p:sldLayoutId id="2147484843" r:id="rId5"/>
    <p:sldLayoutId id="2147484844" r:id="rId6"/>
    <p:sldLayoutId id="2147484845" r:id="rId7"/>
    <p:sldLayoutId id="2147484846" r:id="rId8"/>
    <p:sldLayoutId id="2147484847" r:id="rId9"/>
    <p:sldLayoutId id="2147484848" r:id="rId10"/>
    <p:sldLayoutId id="21474848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B0683BD-929C-4458-9B11-8D7676EB7DC5}" type="datetime1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  <a:ea typeface="宋体" pitchFamily="2" charset="-122"/>
                <a:cs typeface="+mn-cs"/>
              </a:rPr>
              <a:t>12/9/2015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30C25F-5FA5-4C02-8F3E-09155E94F56A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ea typeface="宋体" pitchFamily="2" charset="-122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ea typeface="宋体" pitchFamily="2" charset="-122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1" r:id="rId1"/>
    <p:sldLayoutId id="2147484852" r:id="rId2"/>
    <p:sldLayoutId id="2147484853" r:id="rId3"/>
    <p:sldLayoutId id="2147484854" r:id="rId4"/>
    <p:sldLayoutId id="2147484855" r:id="rId5"/>
    <p:sldLayoutId id="2147484856" r:id="rId6"/>
    <p:sldLayoutId id="2147484857" r:id="rId7"/>
    <p:sldLayoutId id="2147484858" r:id="rId8"/>
    <p:sldLayoutId id="2147484859" r:id="rId9"/>
    <p:sldLayoutId id="2147484860" r:id="rId10"/>
    <p:sldLayoutId id="214748486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056DEEB-1AE0-429E-9C43-79FB280F93A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  <a:cs typeface="+mn-cs"/>
              </a:rPr>
              <a:t>12/9/2015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EAB61D9-92A0-44DC-9E3E-B1FE676538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25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8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7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77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458200" cy="1470025"/>
          </a:xfrm>
        </p:spPr>
        <p:txBody>
          <a:bodyPr/>
          <a:lstStyle/>
          <a:p>
            <a:r>
              <a:rPr lang="en-US" sz="2800" dirty="0">
                <a:solidFill>
                  <a:srgbClr val="0000CC"/>
                </a:solidFill>
              </a:rPr>
              <a:t>CIMSS research progress on the assimilation of advanced </a:t>
            </a:r>
            <a:r>
              <a:rPr lang="en-US" sz="2800" dirty="0" smtClean="0">
                <a:solidFill>
                  <a:srgbClr val="0000CC"/>
                </a:solidFill>
              </a:rPr>
              <a:t>infrared and microwave sounder </a:t>
            </a:r>
            <a:r>
              <a:rPr lang="en-US" sz="2800" dirty="0">
                <a:solidFill>
                  <a:srgbClr val="0000CC"/>
                </a:solidFill>
              </a:rPr>
              <a:t>radiances in regional NWP for improving TC </a:t>
            </a:r>
            <a:r>
              <a:rPr lang="en-US" sz="2800" dirty="0" smtClean="0">
                <a:solidFill>
                  <a:srgbClr val="0000CC"/>
                </a:solidFill>
              </a:rPr>
              <a:t>forecasts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905000"/>
            <a:ext cx="8839200" cy="2743200"/>
          </a:xfrm>
        </p:spPr>
        <p:txBody>
          <a:bodyPr/>
          <a:lstStyle/>
          <a:p>
            <a:r>
              <a:rPr lang="en-US" sz="2800" u="sng" dirty="0" smtClean="0">
                <a:solidFill>
                  <a:schemeClr val="tx1"/>
                </a:solidFill>
              </a:rPr>
              <a:t>Jun Li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Jinlong</a:t>
            </a:r>
            <a:r>
              <a:rPr lang="en-US" sz="2800" dirty="0" smtClean="0">
                <a:solidFill>
                  <a:schemeClr val="tx1"/>
                </a:solidFill>
              </a:rPr>
              <a:t> Li, Pei Wang, </a:t>
            </a:r>
            <a:r>
              <a:rPr lang="en-US" sz="2800" dirty="0" err="1" smtClean="0">
                <a:solidFill>
                  <a:schemeClr val="tx1"/>
                </a:solidFill>
              </a:rPr>
              <a:t>Hyojin</a:t>
            </a:r>
            <a:r>
              <a:rPr lang="en-US" sz="2800" dirty="0" smtClean="0">
                <a:solidFill>
                  <a:schemeClr val="tx1"/>
                </a:solidFill>
              </a:rPr>
              <a:t> Han, Agnes </a:t>
            </a:r>
            <a:r>
              <a:rPr lang="en-US" sz="2800" dirty="0" smtClean="0">
                <a:solidFill>
                  <a:schemeClr val="tx1"/>
                </a:solidFill>
              </a:rPr>
              <a:t>Lim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CIMSS/UW-Madison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and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Tim </a:t>
            </a:r>
            <a:r>
              <a:rPr lang="en-US" dirty="0" err="1" smtClean="0">
                <a:solidFill>
                  <a:schemeClr val="tx1"/>
                </a:solidFill>
              </a:rPr>
              <a:t>Schmit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ASPB/</a:t>
            </a:r>
            <a:r>
              <a:rPr lang="en-US" sz="2000" dirty="0" err="1" smtClean="0">
                <a:solidFill>
                  <a:schemeClr val="tx1"/>
                </a:solidFill>
              </a:rPr>
              <a:t>CoRP</a:t>
            </a:r>
            <a:r>
              <a:rPr lang="en-US" sz="2000" dirty="0" smtClean="0">
                <a:solidFill>
                  <a:schemeClr val="tx1"/>
                </a:solidFill>
              </a:rPr>
              <a:t>/STAR/NESDIS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rgbClr val="0000CC"/>
                </a:solidFill>
              </a:rPr>
              <a:t>10 December 2015</a:t>
            </a:r>
          </a:p>
          <a:p>
            <a:r>
              <a:rPr lang="en-US" sz="1800" dirty="0" smtClean="0">
                <a:solidFill>
                  <a:srgbClr val="0000CC"/>
                </a:solidFill>
              </a:rPr>
              <a:t>Presented by Jun Li at HWRF team weekly meeting</a:t>
            </a:r>
            <a:endParaRPr lang="en-US" sz="18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791200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Acknowledgement: </a:t>
            </a:r>
          </a:p>
          <a:p>
            <a:r>
              <a:rPr lang="en-US" sz="1600" dirty="0" smtClean="0">
                <a:solidFill>
                  <a:srgbClr val="0000CC"/>
                </a:solidFill>
              </a:rPr>
              <a:t>JPSS </a:t>
            </a:r>
            <a:r>
              <a:rPr lang="en-US" sz="1600" dirty="0" smtClean="0">
                <a:solidFill>
                  <a:srgbClr val="0000CC"/>
                </a:solidFill>
              </a:rPr>
              <a:t>PGRR, GOES-R </a:t>
            </a:r>
            <a:r>
              <a:rPr lang="en-US" sz="1600" dirty="0" smtClean="0">
                <a:solidFill>
                  <a:srgbClr val="0000CC"/>
                </a:solidFill>
              </a:rPr>
              <a:t>HIW for funding support; Mark </a:t>
            </a:r>
            <a:r>
              <a:rPr lang="en-US" sz="1600" dirty="0" err="1" smtClean="0">
                <a:solidFill>
                  <a:srgbClr val="0000CC"/>
                </a:solidFill>
              </a:rPr>
              <a:t>DeMaria</a:t>
            </a:r>
            <a:r>
              <a:rPr lang="en-US" sz="1600" dirty="0" smtClean="0">
                <a:solidFill>
                  <a:srgbClr val="0000CC"/>
                </a:solidFill>
              </a:rPr>
              <a:t>, Jack </a:t>
            </a:r>
            <a:r>
              <a:rPr lang="en-US" sz="1600" dirty="0" err="1" smtClean="0">
                <a:solidFill>
                  <a:srgbClr val="0000CC"/>
                </a:solidFill>
              </a:rPr>
              <a:t>Beven</a:t>
            </a:r>
            <a:r>
              <a:rPr lang="en-US" sz="1600" dirty="0" smtClean="0">
                <a:solidFill>
                  <a:srgbClr val="0000CC"/>
                </a:solidFill>
              </a:rPr>
              <a:t> and Vijay </a:t>
            </a:r>
            <a:r>
              <a:rPr lang="en-US" sz="1600" dirty="0" err="1" smtClean="0">
                <a:solidFill>
                  <a:srgbClr val="0000CC"/>
                </a:solidFill>
              </a:rPr>
              <a:t>Tallapragada</a:t>
            </a:r>
            <a:r>
              <a:rPr lang="en-US" sz="1600" dirty="0" smtClean="0">
                <a:solidFill>
                  <a:srgbClr val="0000CC"/>
                </a:solidFill>
              </a:rPr>
              <a:t> for guidance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7AE10-5041-415A-B07A-6C5C40ECD9D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4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PW-Study\Sandy\CrIS\CrIS_clrcld_v3\amsua_atms_cris\GOES13_imager_Bt11_CrIS_VIIRS_261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0" t="13896" r="25970" b="13818"/>
          <a:stretch/>
        </p:blipFill>
        <p:spPr bwMode="auto">
          <a:xfrm>
            <a:off x="-76200" y="3580893"/>
            <a:ext cx="3352754" cy="332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000CC"/>
                </a:solidFill>
                <a:latin typeface="Calibri"/>
                <a:ea typeface="宋体" pitchFamily="2" charset="-122"/>
              </a:rPr>
              <a:t>CrIS</a:t>
            </a:r>
            <a:r>
              <a:rPr lang="en-US" dirty="0" smtClean="0">
                <a:solidFill>
                  <a:srgbClr val="0000CC"/>
                </a:solidFill>
                <a:latin typeface="Calibri"/>
                <a:ea typeface="宋体" pitchFamily="2" charset="-122"/>
              </a:rPr>
              <a:t>  clear locations from GSI</a:t>
            </a:r>
            <a:endParaRPr lang="en-US" dirty="0">
              <a:solidFill>
                <a:srgbClr val="0000CC"/>
              </a:solidFill>
              <a:latin typeface="Calibri"/>
              <a:ea typeface="宋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19166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宋体" pitchFamily="2" charset="-122"/>
              </a:rPr>
              <a:t>2012-10-26 18z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</a:endParaRPr>
          </a:p>
        </p:txBody>
      </p:sp>
      <p:pic>
        <p:nvPicPr>
          <p:cNvPr id="10242" name="Picture 2" descr="C:\PW-Study\Sandy\CrIS\CrIS_clrcld_v3\amsua_atms_cris\GOES13_imager_Bt11_CrIS_261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6" t="14548" r="6637" b="14291"/>
          <a:stretch/>
        </p:blipFill>
        <p:spPr bwMode="auto">
          <a:xfrm>
            <a:off x="50242" y="369332"/>
            <a:ext cx="4340026" cy="313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848655" y="1447800"/>
            <a:ext cx="1371600" cy="838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800" y="914399"/>
            <a:ext cx="696255" cy="10226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399" y="0"/>
            <a:ext cx="4321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ea typeface="宋体" pitchFamily="2" charset="-122"/>
              </a:rPr>
              <a:t>For </a:t>
            </a:r>
            <a:r>
              <a:rPr lang="en-US" sz="2000" dirty="0" err="1" smtClean="0">
                <a:solidFill>
                  <a:srgbClr val="0000CC"/>
                </a:solidFill>
                <a:ea typeface="宋体" pitchFamily="2" charset="-122"/>
              </a:rPr>
              <a:t>CrIS</a:t>
            </a:r>
            <a:r>
              <a:rPr lang="en-US" sz="2000" dirty="0" smtClean="0">
                <a:solidFill>
                  <a:srgbClr val="0000CC"/>
                </a:solidFill>
                <a:ea typeface="宋体" pitchFamily="2" charset="-122"/>
              </a:rPr>
              <a:t>: How does clear location detection affect </a:t>
            </a:r>
            <a:r>
              <a:rPr lang="en-US" sz="2000" dirty="0" err="1" smtClean="0">
                <a:solidFill>
                  <a:srgbClr val="0000CC"/>
                </a:solidFill>
                <a:ea typeface="宋体" pitchFamily="2" charset="-122"/>
              </a:rPr>
              <a:t>CrIS</a:t>
            </a:r>
            <a:r>
              <a:rPr lang="en-US" sz="2000" dirty="0" smtClean="0">
                <a:solidFill>
                  <a:srgbClr val="0000CC"/>
                </a:solidFill>
                <a:ea typeface="宋体" pitchFamily="2" charset="-122"/>
              </a:rPr>
              <a:t> radiance assimilation? </a:t>
            </a:r>
            <a:endParaRPr lang="en-US" sz="2000" dirty="0">
              <a:solidFill>
                <a:srgbClr val="0000CC"/>
              </a:solidFill>
              <a:ea typeface="宋体" pitchFamily="2" charset="-122"/>
            </a:endParaRPr>
          </a:p>
        </p:txBody>
      </p:sp>
      <p:pic>
        <p:nvPicPr>
          <p:cNvPr id="15" name="Picture 3" descr="C:\PW-Study\Sandy\CrIS\CrIS_cloud_detection\channel_selections\RMSE_line_cris_viirs_clr_2506_2hP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5920" r="7098" b="67785"/>
          <a:stretch/>
        </p:blipFill>
        <p:spPr bwMode="auto">
          <a:xfrm>
            <a:off x="3352800" y="3784671"/>
            <a:ext cx="5730355" cy="246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6245423"/>
            <a:ext cx="1843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Forecast Time (hour)</a:t>
            </a:r>
            <a:endParaRPr lang="en-US" sz="1400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1308318"/>
            <a:ext cx="1175919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prstClr val="black"/>
                </a:solidFill>
              </a:rPr>
              <a:t>CrIS</a:t>
            </a:r>
            <a:r>
              <a:rPr lang="en-US" sz="1600" dirty="0" smtClean="0">
                <a:solidFill>
                  <a:prstClr val="black"/>
                </a:solidFill>
              </a:rPr>
              <a:t> clear locations (green) overlaying on GOES-13 11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µm BT (B/W)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6" name="Picture 3" descr="C:\PW-Study\Sandy\CrIS\CrIS_cloud_detection\channel_selections\RMSE_line_cris_viirs_clr_2506_2hP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9" t="38500" r="46223" b="56867"/>
          <a:stretch/>
        </p:blipFill>
        <p:spPr bwMode="auto">
          <a:xfrm>
            <a:off x="4495800" y="4039536"/>
            <a:ext cx="1778874" cy="30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3352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000CC"/>
                </a:solidFill>
                <a:latin typeface="Calibri"/>
                <a:ea typeface="宋体" pitchFamily="2" charset="-122"/>
              </a:rPr>
              <a:t>CrIS</a:t>
            </a:r>
            <a:r>
              <a:rPr lang="en-US" dirty="0" smtClean="0">
                <a:solidFill>
                  <a:srgbClr val="0000CC"/>
                </a:solidFill>
                <a:latin typeface="Calibri"/>
                <a:ea typeface="宋体" pitchFamily="2" charset="-122"/>
              </a:rPr>
              <a:t> clear from VIIRS cloud mask</a:t>
            </a:r>
            <a:endParaRPr lang="en-US" dirty="0">
              <a:solidFill>
                <a:srgbClr val="0000CC"/>
              </a:solidFill>
              <a:latin typeface="Calibri"/>
              <a:ea typeface="宋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6629400"/>
            <a:ext cx="3222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CC"/>
                </a:solidFill>
                <a:ea typeface="宋体" pitchFamily="2" charset="-122"/>
              </a:rPr>
              <a:t>CrIS</a:t>
            </a:r>
            <a:r>
              <a:rPr lang="en-US" sz="1600" b="1" dirty="0" smtClean="0">
                <a:solidFill>
                  <a:srgbClr val="0000CC"/>
                </a:solidFill>
                <a:ea typeface="宋体" pitchFamily="2" charset="-122"/>
              </a:rPr>
              <a:t> channel 71, 693.75 cm</a:t>
            </a:r>
            <a:r>
              <a:rPr lang="en-US" sz="1600" b="1" baseline="30000" dirty="0" smtClean="0">
                <a:solidFill>
                  <a:srgbClr val="0000CC"/>
                </a:solidFill>
                <a:ea typeface="宋体" pitchFamily="2" charset="-122"/>
              </a:rPr>
              <a:t>-1</a:t>
            </a:r>
            <a:endParaRPr lang="en-US" sz="1600" b="1" dirty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915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Research finding 2: Cloud-clearing could be an alternative approach for assimilating IR sounder thermodynamic information in partly cloudy skies: </a:t>
            </a:r>
          </a:p>
          <a:p>
            <a:pPr marL="457200" indent="-457200">
              <a:buAutoNum type="arabicParenBoth"/>
            </a:pPr>
            <a:endParaRPr lang="en-US" sz="2800" dirty="0" smtClean="0">
              <a:solidFill>
                <a:srgbClr val="0000CC"/>
              </a:solidFill>
            </a:endParaRPr>
          </a:p>
          <a:p>
            <a:pPr marL="457200" indent="-457200">
              <a:buAutoNum type="arabicParenBoth"/>
            </a:pPr>
            <a:r>
              <a:rPr lang="en-US" sz="2800" dirty="0" smtClean="0"/>
              <a:t>Based on accurate clear location detection</a:t>
            </a:r>
          </a:p>
          <a:p>
            <a:pPr marL="457200" indent="-457200">
              <a:buAutoNum type="arabicParenBoth"/>
            </a:pPr>
            <a:endParaRPr lang="en-US" sz="2800" dirty="0" smtClean="0"/>
          </a:p>
          <a:p>
            <a:pPr marL="457200" indent="-457200">
              <a:buAutoNum type="arabicParenBoth"/>
            </a:pPr>
            <a:r>
              <a:rPr lang="en-US" sz="2800" dirty="0" smtClean="0"/>
              <a:t>Needs additional  information to help.  Three cloud-clearing approaches ongoing: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FF3300"/>
                </a:solidFill>
              </a:rPr>
              <a:t>Imager</a:t>
            </a:r>
            <a:r>
              <a:rPr lang="en-US" sz="2800" dirty="0" smtClean="0"/>
              <a:t>-based IR sounder CCRs (CIMSS approach, keep IR sounder single FOV)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FF3300"/>
                </a:solidFill>
              </a:rPr>
              <a:t>MW</a:t>
            </a:r>
            <a:r>
              <a:rPr lang="en-US" sz="2800" dirty="0" smtClean="0"/>
              <a:t>-based CCRs (NUCAPS approach, degraded to MW footprint)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FF3300"/>
                </a:solidFill>
              </a:rPr>
              <a:t>Background</a:t>
            </a:r>
            <a:r>
              <a:rPr lang="en-US" sz="2800" dirty="0" smtClean="0"/>
              <a:t>-based CCRs (EMC approach, degraded to MW footprint)</a:t>
            </a:r>
          </a:p>
          <a:p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9A6131-2D3D-4742-BC1B-C2C5F4E7A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0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ater_t_all_wf050_700_01.png"/>
          <p:cNvPicPr>
            <a:picLocks noChangeAspect="1"/>
          </p:cNvPicPr>
          <p:nvPr/>
        </p:nvPicPr>
        <p:blipFill rotWithShape="1">
          <a:blip r:embed="rId3"/>
          <a:srcRect l="6648" t="5064" r="5947" b="4167"/>
          <a:stretch/>
        </p:blipFill>
        <p:spPr>
          <a:xfrm>
            <a:off x="3811979" y="3538847"/>
            <a:ext cx="5035138" cy="3319153"/>
          </a:xfrm>
          <a:prstGeom prst="rect">
            <a:avLst/>
          </a:prstGeom>
        </p:spPr>
      </p:pic>
      <p:pic>
        <p:nvPicPr>
          <p:cNvPr id="8" name="Picture 7" descr="water_t_all_wf005_700_01.png"/>
          <p:cNvPicPr>
            <a:picLocks noChangeAspect="1"/>
          </p:cNvPicPr>
          <p:nvPr/>
        </p:nvPicPr>
        <p:blipFill rotWithShape="1">
          <a:blip r:embed="rId4"/>
          <a:srcRect l="6120" t="4168" r="4621" b="4117"/>
          <a:stretch/>
        </p:blipFill>
        <p:spPr>
          <a:xfrm>
            <a:off x="3811979" y="0"/>
            <a:ext cx="5142016" cy="33537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0600" y="228600"/>
            <a:ext cx="2514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Arial" pitchFamily="34" charset="0"/>
                <a:ea typeface="宋体" pitchFamily="2" charset="-122"/>
                <a:cs typeface="+mn-cs"/>
              </a:rPr>
              <a:t>AIRS </a:t>
            </a:r>
            <a:r>
              <a:rPr lang="en-US" sz="1400" dirty="0" err="1" smtClean="0">
                <a:solidFill>
                  <a:prstClr val="white"/>
                </a:solidFill>
                <a:latin typeface="Arial" pitchFamily="34" charset="0"/>
                <a:ea typeface="宋体" pitchFamily="2" charset="-122"/>
                <a:cs typeface="+mn-cs"/>
              </a:rPr>
              <a:t>longwave</a:t>
            </a:r>
            <a:r>
              <a:rPr lang="en-US" sz="1400" dirty="0">
                <a:solidFill>
                  <a:prstClr val="white"/>
                </a:solidFill>
                <a:latin typeface="Arial" pitchFamily="34" charset="0"/>
                <a:ea typeface="宋体" pitchFamily="2" charset="-122"/>
                <a:cs typeface="+mn-cs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Arial" pitchFamily="34" charset="0"/>
                <a:ea typeface="宋体" pitchFamily="2" charset="-122"/>
                <a:cs typeface="+mn-cs"/>
              </a:rPr>
              <a:t>temperature </a:t>
            </a:r>
            <a:r>
              <a:rPr lang="en-US" sz="1400" dirty="0" err="1" smtClean="0">
                <a:solidFill>
                  <a:prstClr val="white"/>
                </a:solidFill>
                <a:latin typeface="Arial" pitchFamily="34" charset="0"/>
                <a:ea typeface="宋体" pitchFamily="2" charset="-122"/>
                <a:cs typeface="+mn-cs"/>
              </a:rPr>
              <a:t>Jacobian</a:t>
            </a:r>
            <a:r>
              <a:rPr lang="en-US" sz="1400" dirty="0" smtClean="0">
                <a:solidFill>
                  <a:prstClr val="white"/>
                </a:solidFill>
                <a:latin typeface="Arial" pitchFamily="34" charset="0"/>
                <a:ea typeface="宋体" pitchFamily="2" charset="-122"/>
                <a:cs typeface="+mn-cs"/>
              </a:rPr>
              <a:t> with a cloud level at 700 </a:t>
            </a:r>
            <a:r>
              <a:rPr lang="en-US" sz="1400" dirty="0" err="1" smtClean="0">
                <a:solidFill>
                  <a:prstClr val="white"/>
                </a:solidFill>
                <a:latin typeface="Arial" pitchFamily="34" charset="0"/>
                <a:ea typeface="宋体" pitchFamily="2" charset="-122"/>
                <a:cs typeface="+mn-cs"/>
              </a:rPr>
              <a:t>hPa</a:t>
            </a:r>
            <a:r>
              <a:rPr lang="en-US" sz="1400" dirty="0" smtClean="0">
                <a:solidFill>
                  <a:prstClr val="white"/>
                </a:solidFill>
                <a:latin typeface="Arial" pitchFamily="34" charset="0"/>
                <a:ea typeface="宋体" pitchFamily="2" charset="-122"/>
                <a:cs typeface="+mn-cs"/>
              </a:rPr>
              <a:t>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97455" y="1600200"/>
            <a:ext cx="137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  <a:latin typeface="Arial" pitchFamily="34" charset="0"/>
                <a:ea typeface="宋体" pitchFamily="2" charset="-122"/>
                <a:cs typeface="+mn-cs"/>
              </a:rPr>
              <a:t>COT = 0.05</a:t>
            </a:r>
            <a:endParaRPr lang="en-US" dirty="0">
              <a:solidFill>
                <a:srgbClr val="FF0066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7455" y="4507468"/>
            <a:ext cx="1251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  <a:latin typeface="Arial" pitchFamily="34" charset="0"/>
                <a:ea typeface="宋体" pitchFamily="2" charset="-122"/>
                <a:cs typeface="+mn-cs"/>
              </a:rPr>
              <a:t>COT = 0.5</a:t>
            </a:r>
            <a:endParaRPr lang="en-US" dirty="0">
              <a:solidFill>
                <a:srgbClr val="FF0066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76200"/>
            <a:ext cx="35814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Direct 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assimilation of cloudy IR radiances in NWP 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is preferred but remains challenging because: </a:t>
            </a:r>
          </a:p>
          <a:p>
            <a:endParaRPr lang="en-US" sz="2000" dirty="0" smtClean="0">
              <a:solidFill>
                <a:srgbClr val="0000CC"/>
              </a:solidFill>
              <a:latin typeface="Arial" pitchFamily="34" charset="0"/>
              <a:ea typeface="宋体" pitchFamily="2" charset="-122"/>
              <a:cs typeface="+mn-cs"/>
            </a:endParaRPr>
          </a:p>
          <a:p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(1) Both NWP and RTM have larger uncertainty in cloudy skies;</a:t>
            </a:r>
          </a:p>
          <a:p>
            <a:endParaRPr lang="en-US" sz="2000" dirty="0" smtClean="0">
              <a:solidFill>
                <a:srgbClr val="0000CC"/>
              </a:solidFill>
              <a:latin typeface="Arial" pitchFamily="34" charset="0"/>
              <a:ea typeface="宋体" pitchFamily="2" charset="-122"/>
              <a:cs typeface="+mn-cs"/>
            </a:endParaRPr>
          </a:p>
          <a:p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(2) Big change of temperature Jacobian at cloud level;</a:t>
            </a:r>
          </a:p>
          <a:p>
            <a:endParaRPr lang="en-US" sz="2000" dirty="0">
              <a:solidFill>
                <a:srgbClr val="0000CC"/>
              </a:solidFill>
              <a:latin typeface="Arial" pitchFamily="34" charset="0"/>
              <a:ea typeface="宋体" pitchFamily="2" charset="-122"/>
              <a:cs typeface="+mn-cs"/>
            </a:endParaRPr>
          </a:p>
          <a:p>
            <a:r>
              <a:rPr lang="en-US" sz="2000" dirty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(3) 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There 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might be inconsistency between satellite observations and NWP on clouds (e.g., satellite sees clouds but NWP does not, vice 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versa);</a:t>
            </a:r>
          </a:p>
          <a:p>
            <a:endParaRPr lang="en-US" sz="2000" dirty="0">
              <a:solidFill>
                <a:srgbClr val="0000CC"/>
              </a:solidFill>
              <a:latin typeface="Arial" pitchFamily="34" charset="0"/>
              <a:ea typeface="宋体" pitchFamily="2" charset="-122"/>
              <a:cs typeface="+mn-cs"/>
            </a:endParaRPr>
          </a:p>
          <a:p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(4) Higher nonlinearity in radiance assimilation in cloudy regions.</a:t>
            </a:r>
            <a:endParaRPr lang="en-US" sz="2000" dirty="0">
              <a:solidFill>
                <a:srgbClr val="0000CC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2133600" cy="365125"/>
          </a:xfrm>
        </p:spPr>
        <p:txBody>
          <a:bodyPr/>
          <a:lstStyle/>
          <a:p>
            <a:fld id="{CEAB61D9-92A0-44DC-9E3E-B1FE67653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7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0"/>
          <p:cNvSpPr txBox="1">
            <a:spLocks noChangeArrowheads="1"/>
          </p:cNvSpPr>
          <p:nvPr/>
        </p:nvSpPr>
        <p:spPr bwMode="auto">
          <a:xfrm>
            <a:off x="1965325" y="117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en-US" smtClean="0">
              <a:solidFill>
                <a:srgbClr val="000000"/>
              </a:solidFill>
              <a:ea typeface="宋体" pitchFamily="2" charset="-122"/>
              <a:cs typeface="+mn-cs"/>
            </a:endParaRPr>
          </a:p>
        </p:txBody>
      </p:sp>
      <p:sp>
        <p:nvSpPr>
          <p:cNvPr id="4099" name="Text Box 19"/>
          <p:cNvSpPr txBox="1">
            <a:spLocks noChangeArrowheads="1"/>
          </p:cNvSpPr>
          <p:nvPr/>
        </p:nvSpPr>
        <p:spPr bwMode="auto">
          <a:xfrm>
            <a:off x="1541463" y="0"/>
            <a:ext cx="5926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sz="2000" b="1" smtClean="0">
                <a:solidFill>
                  <a:srgbClr val="FF0000"/>
                </a:solidFill>
                <a:latin typeface="Arial" charset="0"/>
                <a:ea typeface="宋体" pitchFamily="2" charset="-122"/>
                <a:cs typeface="+mn-cs"/>
              </a:rPr>
              <a:t>Aqua MODIS IR SRF Overlay on AIRS Spectrum</a:t>
            </a:r>
          </a:p>
        </p:txBody>
      </p:sp>
      <p:sp>
        <p:nvSpPr>
          <p:cNvPr id="4100" name="Text Box 23"/>
          <p:cNvSpPr txBox="1">
            <a:spLocks noChangeArrowheads="1"/>
          </p:cNvSpPr>
          <p:nvPr/>
        </p:nvSpPr>
        <p:spPr bwMode="auto">
          <a:xfrm>
            <a:off x="746125" y="6324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endParaRPr lang="en-US" smtClean="0">
              <a:solidFill>
                <a:srgbClr val="000000"/>
              </a:solidFill>
              <a:ea typeface="宋体" pitchFamily="2" charset="-122"/>
              <a:cs typeface="+mn-cs"/>
            </a:endParaRPr>
          </a:p>
        </p:txBody>
      </p:sp>
      <p:sp>
        <p:nvSpPr>
          <p:cNvPr id="4101" name="Text Box 24"/>
          <p:cNvSpPr txBox="1">
            <a:spLocks noChangeArrowheads="1"/>
          </p:cNvSpPr>
          <p:nvPr/>
        </p:nvSpPr>
        <p:spPr bwMode="auto">
          <a:xfrm>
            <a:off x="457200" y="6096000"/>
            <a:ext cx="838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en-US" sz="2000" b="1" smtClean="0">
                <a:solidFill>
                  <a:srgbClr val="FF3300"/>
                </a:solidFill>
                <a:ea typeface="宋体" pitchFamily="2" charset="-122"/>
                <a:cs typeface="+mn-cs"/>
              </a:rPr>
              <a:t>Direct spectral relationship between IR MODIS and AIRS provides unique application of MODIS in AIRS cloud_clearing !  </a:t>
            </a:r>
          </a:p>
        </p:txBody>
      </p:sp>
      <p:pic>
        <p:nvPicPr>
          <p:cNvPr id="4102" name="Picture 26" descr="C:\MODIS_AIRS_SR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3914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Oval 27"/>
          <p:cNvSpPr>
            <a:spLocks noChangeArrowheads="1"/>
          </p:cNvSpPr>
          <p:nvPr/>
        </p:nvSpPr>
        <p:spPr bwMode="auto">
          <a:xfrm>
            <a:off x="5105400" y="5486400"/>
            <a:ext cx="228600" cy="228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rgbClr val="000000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4104" name="Oval 28"/>
          <p:cNvSpPr>
            <a:spLocks noChangeArrowheads="1"/>
          </p:cNvSpPr>
          <p:nvPr/>
        </p:nvSpPr>
        <p:spPr bwMode="auto">
          <a:xfrm>
            <a:off x="3581400" y="3581400"/>
            <a:ext cx="228600" cy="228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rgbClr val="000000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4105" name="Oval 29"/>
          <p:cNvSpPr>
            <a:spLocks noChangeArrowheads="1"/>
          </p:cNvSpPr>
          <p:nvPr/>
        </p:nvSpPr>
        <p:spPr bwMode="auto">
          <a:xfrm>
            <a:off x="6019800" y="1662113"/>
            <a:ext cx="228600" cy="228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rgbClr val="000000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4106" name="Oval 30"/>
          <p:cNvSpPr>
            <a:spLocks noChangeArrowheads="1"/>
          </p:cNvSpPr>
          <p:nvPr/>
        </p:nvSpPr>
        <p:spPr bwMode="auto">
          <a:xfrm>
            <a:off x="4505325" y="1662113"/>
            <a:ext cx="228600" cy="228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rgbClr val="000000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4107" name="Oval 31"/>
          <p:cNvSpPr>
            <a:spLocks noChangeArrowheads="1"/>
          </p:cNvSpPr>
          <p:nvPr/>
        </p:nvSpPr>
        <p:spPr bwMode="auto">
          <a:xfrm>
            <a:off x="3581400" y="1662113"/>
            <a:ext cx="228600" cy="228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rgbClr val="000000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4108" name="Oval 32"/>
          <p:cNvSpPr>
            <a:spLocks noChangeArrowheads="1"/>
          </p:cNvSpPr>
          <p:nvPr/>
        </p:nvSpPr>
        <p:spPr bwMode="auto">
          <a:xfrm>
            <a:off x="2559050" y="1662113"/>
            <a:ext cx="228600" cy="228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rgbClr val="000000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4109" name="Oval 34"/>
          <p:cNvSpPr>
            <a:spLocks noChangeArrowheads="1"/>
          </p:cNvSpPr>
          <p:nvPr/>
        </p:nvSpPr>
        <p:spPr bwMode="auto">
          <a:xfrm>
            <a:off x="2192338" y="5486400"/>
            <a:ext cx="228600" cy="228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rgbClr val="000000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4110" name="Oval 35"/>
          <p:cNvSpPr>
            <a:spLocks noChangeArrowheads="1"/>
          </p:cNvSpPr>
          <p:nvPr/>
        </p:nvSpPr>
        <p:spPr bwMode="auto">
          <a:xfrm>
            <a:off x="1752600" y="5486400"/>
            <a:ext cx="228600" cy="228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rgbClr val="000000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15" name="Oval 28"/>
          <p:cNvSpPr>
            <a:spLocks noChangeArrowheads="1"/>
          </p:cNvSpPr>
          <p:nvPr/>
        </p:nvSpPr>
        <p:spPr bwMode="auto">
          <a:xfrm>
            <a:off x="5181600" y="3581400"/>
            <a:ext cx="228600" cy="228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rgbClr val="000000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</p:spPr>
        <p:txBody>
          <a:bodyPr/>
          <a:lstStyle/>
          <a:p>
            <a:pPr>
              <a:defRPr/>
            </a:pPr>
            <a:fld id="{228E1535-9E98-452D-90CB-2E78EBF72DB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7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928926" y="285728"/>
            <a:ext cx="1143008" cy="857256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i="1" dirty="0" smtClean="0">
                <a:solidFill>
                  <a:prstClr val="black"/>
                </a:solidFill>
              </a:rPr>
              <a:t>R</a:t>
            </a:r>
            <a:r>
              <a:rPr lang="en-US" altLang="zh-CN" baseline="30000" dirty="0" smtClean="0">
                <a:solidFill>
                  <a:prstClr val="black"/>
                </a:solidFill>
              </a:rPr>
              <a:t>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4857752" y="285728"/>
            <a:ext cx="1143008" cy="857256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white"/>
                </a:solidFill>
              </a:rPr>
              <a:t>     </a:t>
            </a:r>
            <a:r>
              <a:rPr lang="en-US" altLang="zh-CN" i="1" dirty="0" smtClean="0">
                <a:solidFill>
                  <a:prstClr val="black"/>
                </a:solidFill>
              </a:rPr>
              <a:t>R</a:t>
            </a:r>
            <a:r>
              <a:rPr lang="en-US" altLang="zh-CN" baseline="30000" dirty="0" smtClean="0">
                <a:solidFill>
                  <a:prstClr val="black"/>
                </a:solidFill>
              </a:rPr>
              <a:t>2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云形 3"/>
          <p:cNvSpPr/>
          <p:nvPr/>
        </p:nvSpPr>
        <p:spPr>
          <a:xfrm>
            <a:off x="3714744" y="285728"/>
            <a:ext cx="1643074" cy="8572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2466" y="1371600"/>
            <a:ext cx="664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                          </a:t>
            </a:r>
            <a:r>
              <a:rPr lang="en-US" altLang="zh-CN" sz="2000" b="1" dirty="0" smtClean="0">
                <a:solidFill>
                  <a:prstClr val="black"/>
                </a:solidFill>
                <a:latin typeface="Calibri"/>
                <a:cs typeface="+mn-cs"/>
              </a:rPr>
              <a:t>AIRS/MODIS cloud-clearing (</a:t>
            </a:r>
            <a:r>
              <a:rPr lang="en-US" altLang="zh-CN" sz="2000" b="1" dirty="0" smtClean="0">
                <a:solidFill>
                  <a:srgbClr val="0000CC"/>
                </a:solidFill>
                <a:latin typeface="Calibri"/>
                <a:cs typeface="+mn-cs"/>
              </a:rPr>
              <a:t>Li et al.2005)  </a:t>
            </a:r>
            <a:endParaRPr lang="zh-CN" altLang="en-US" sz="2000" b="1" dirty="0">
              <a:solidFill>
                <a:srgbClr val="0000CC"/>
              </a:solidFill>
              <a:latin typeface="Calibri"/>
              <a:cs typeface="+mn-cs"/>
            </a:endParaRPr>
          </a:p>
        </p:txBody>
      </p:sp>
      <p:graphicFrame>
        <p:nvGraphicFramePr>
          <p:cNvPr id="41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924842"/>
              </p:ext>
            </p:extLst>
          </p:nvPr>
        </p:nvGraphicFramePr>
        <p:xfrm>
          <a:off x="2143108" y="1804990"/>
          <a:ext cx="4929222" cy="732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" name="Equation" r:id="rId3" imgW="2412720" imgH="431640" progId="Equation.DSMT4">
                  <p:embed/>
                </p:oleObj>
              </mc:Choice>
              <mc:Fallback>
                <p:oleObj name="Equation" r:id="rId3" imgW="24127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1804990"/>
                        <a:ext cx="4929222" cy="732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676247"/>
              </p:ext>
            </p:extLst>
          </p:nvPr>
        </p:nvGraphicFramePr>
        <p:xfrm>
          <a:off x="2000232" y="2447932"/>
          <a:ext cx="5429288" cy="725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" name="Equation" r:id="rId5" imgW="2806560" imgH="457200" progId="Equation.DSMT4">
                  <p:embed/>
                </p:oleObj>
              </mc:Choice>
              <mc:Fallback>
                <p:oleObj name="Equation" r:id="rId5" imgW="28065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32" y="2447932"/>
                        <a:ext cx="5429288" cy="725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82687"/>
              </p:ext>
            </p:extLst>
          </p:nvPr>
        </p:nvGraphicFramePr>
        <p:xfrm>
          <a:off x="3143240" y="3090874"/>
          <a:ext cx="381003" cy="489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Equation" r:id="rId7" imgW="177480" imgH="228600" progId="Equation.DSMT4">
                  <p:embed/>
                </p:oleObj>
              </mc:Choice>
              <mc:Fallback>
                <p:oleObj name="Equation" r:id="rId7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40" y="3090874"/>
                        <a:ext cx="381003" cy="489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143108" y="3162312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                            is  NEdR  for  MODIS  band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03860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cs typeface="+mn-cs"/>
              </a:rPr>
              <a:t>    solve</a:t>
            </a:r>
            <a:endParaRPr lang="zh-CN" alt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aphicFrame>
        <p:nvGraphicFramePr>
          <p:cNvPr id="41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587379"/>
              </p:ext>
            </p:extLst>
          </p:nvPr>
        </p:nvGraphicFramePr>
        <p:xfrm>
          <a:off x="1071538" y="3805254"/>
          <a:ext cx="1428760" cy="719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" name="Equation" r:id="rId9" imgW="749160" imgH="419040" progId="Equation.DSMT4">
                  <p:embed/>
                </p:oleObj>
              </mc:Choice>
              <mc:Fallback>
                <p:oleObj name="Equation" r:id="rId9" imgW="7491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3805254"/>
                        <a:ext cx="1428760" cy="7192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右箭头 18"/>
          <p:cNvSpPr/>
          <p:nvPr/>
        </p:nvSpPr>
        <p:spPr>
          <a:xfrm>
            <a:off x="2543172" y="4052886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41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44464"/>
              </p:ext>
            </p:extLst>
          </p:nvPr>
        </p:nvGraphicFramePr>
        <p:xfrm>
          <a:off x="3276600" y="3624970"/>
          <a:ext cx="5661454" cy="1251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Equation" r:id="rId11" imgW="2679480" imgH="838080" progId="Equation.DSMT4">
                  <p:embed/>
                </p:oleObj>
              </mc:Choice>
              <mc:Fallback>
                <p:oleObj name="Equation" r:id="rId11" imgW="267948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624970"/>
                        <a:ext cx="5661454" cy="12518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234946"/>
              </p:ext>
            </p:extLst>
          </p:nvPr>
        </p:nvGraphicFramePr>
        <p:xfrm>
          <a:off x="2743200" y="5029200"/>
          <a:ext cx="3429000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Equation" r:id="rId13" imgW="1066800" imgH="419100" progId="Equation.DSMT4">
                  <p:embed/>
                </p:oleObj>
              </mc:Choice>
              <mc:Fallback>
                <p:oleObj name="Equation" r:id="rId13" imgW="10668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029200"/>
                        <a:ext cx="3429000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17AB-9FF2-4799-AFB4-4A5421E9F3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53540"/>
            <a:ext cx="5897880" cy="512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228600"/>
            <a:ext cx="8610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Both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For each cloudy AIRS FOV, 8 pairs are used to derive 8 AIRS CC radiance spectra;</a:t>
            </a:r>
          </a:p>
          <a:p>
            <a:pPr marL="342900" indent="-342900">
              <a:buFontTx/>
              <a:buAutoNum type="arabicParenBoth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Compare AIRS CC radiances with MODIS clear radiance observations within the AIRS FOV, find the best pair and the corresponding CC radiance spectrum.</a:t>
            </a:r>
            <a:endParaRPr 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914400" y="1447800"/>
            <a:ext cx="7162800" cy="51282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6248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AIRS</a:t>
            </a:r>
            <a:endParaRPr 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447800" y="6019800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565046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  <a:cs typeface="+mn-cs"/>
              </a:rPr>
              <a:t>AMSU-A</a:t>
            </a:r>
            <a:endParaRPr lang="en-US" dirty="0">
              <a:solidFill>
                <a:srgbClr val="FF0000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09600" y="5334000"/>
            <a:ext cx="609600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7236-894E-4EAD-89B1-0EF54CD8C0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5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:\PW-Study\Sandy\warm_start\AMSUA+AIRSclr\weighting_airs_chan21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 t="25969" r="14391" b="28682"/>
          <a:stretch>
            <a:fillRect/>
          </a:stretch>
        </p:blipFill>
        <p:spPr bwMode="auto">
          <a:xfrm>
            <a:off x="4610101" y="761686"/>
            <a:ext cx="2552700" cy="2622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276293" y="3294434"/>
            <a:ext cx="2667000" cy="2801566"/>
            <a:chOff x="914400" y="3223962"/>
            <a:chExt cx="2895600" cy="2827361"/>
          </a:xfrm>
        </p:grpSpPr>
        <p:pic>
          <p:nvPicPr>
            <p:cNvPr id="5" name="Picture 4" descr="C:\PW-Study\Sandy\Sandy_cc\cc_clr_v31_10hPa\Data_gsi_clr_at_2012102518_channel_210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0" t="2617" r="18749" b="6883"/>
            <a:stretch/>
          </p:blipFill>
          <p:spPr bwMode="auto">
            <a:xfrm>
              <a:off x="914400" y="3223962"/>
              <a:ext cx="2895600" cy="282736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219200" y="3352800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Times New Roman"/>
                  <a:ea typeface="宋体" pitchFamily="2" charset="-122"/>
                  <a:cs typeface="+mn-cs"/>
                </a:rPr>
                <a:t>AIRS(GSI clr)</a:t>
              </a:r>
              <a:endParaRPr lang="en-US" sz="1400" dirty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43293" y="3342509"/>
            <a:ext cx="2728687" cy="2801566"/>
            <a:chOff x="6559742" y="2574441"/>
            <a:chExt cx="2895600" cy="2826282"/>
          </a:xfrm>
        </p:grpSpPr>
        <p:pic>
          <p:nvPicPr>
            <p:cNvPr id="6" name="Picture 5" descr="C:\PW-Study\Sandy\Sandy_cc\cc_clr_v31_10hPa\Data_clrcld_at_2012102518_channel_210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t="4671" r="18430" b="5657"/>
            <a:stretch/>
          </p:blipFill>
          <p:spPr bwMode="auto">
            <a:xfrm>
              <a:off x="6559742" y="2574441"/>
              <a:ext cx="2895600" cy="282628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816049" y="2657856"/>
              <a:ext cx="1752600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Times New Roman"/>
                  <a:ea typeface="宋体" pitchFamily="2" charset="-122"/>
                  <a:cs typeface="+mn-cs"/>
                </a:rPr>
                <a:t>AIRS(MOD cld-clr)</a:t>
              </a:r>
              <a:endParaRPr lang="en-US" sz="1400" dirty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0600" y="6248400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AIRS data locations at 18z 25, Oct 2012</a:t>
            </a:r>
            <a:endParaRPr lang="en-US" sz="1600" dirty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69595" y="701560"/>
            <a:ext cx="2692066" cy="2682155"/>
            <a:chOff x="3065834" y="593404"/>
            <a:chExt cx="2362200" cy="2422069"/>
          </a:xfrm>
        </p:grpSpPr>
        <p:pic>
          <p:nvPicPr>
            <p:cNvPr id="4" name="Picture 3" descr="C:\PW-Study\Sandy\Sandy_cc\cc_clr_v31_10hPa\Data_GSIclr_at_2012102518_channel_210.pn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0" t="4965" r="18617" b="6741"/>
            <a:stretch/>
          </p:blipFill>
          <p:spPr bwMode="auto">
            <a:xfrm>
              <a:off x="3065834" y="593404"/>
              <a:ext cx="2362200" cy="24220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276600" y="647700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Times New Roman"/>
                  <a:ea typeface="宋体" pitchFamily="2" charset="-122"/>
                  <a:cs typeface="+mn-cs"/>
                </a:rPr>
                <a:t>AIRS(MOD clr)</a:t>
              </a:r>
              <a:endParaRPr lang="en-US" sz="1400" dirty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143000" y="0"/>
            <a:ext cx="6400799" cy="685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AD0101"/>
              </a:buClr>
              <a:buFont typeface="Arial" pitchFamily="34" charset="0"/>
              <a:buNone/>
            </a:pPr>
            <a:r>
              <a:rPr lang="en-US" b="1" dirty="0" smtClean="0">
                <a:solidFill>
                  <a:srgbClr val="0000FF"/>
                </a:solidFill>
              </a:rPr>
              <a:t>Using cloud-cleared radiances for assimilation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2601" y="3553998"/>
            <a:ext cx="3200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Data in cloudy regions according to MODIS cloud mask</a:t>
            </a:r>
            <a:r>
              <a:rPr lang="en-US" sz="1400" dirty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are assimilated as clear-sky in GSI, which contains cloud contamination.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Cloud-clearing method generates clear equivalent radiances for assimilation in partially cloudy regions.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Cloud-cleared radiances removes the cloud contamination and provides more clear equivalent radiances. </a:t>
            </a:r>
            <a:endParaRPr lang="en-US" sz="1400" dirty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7400" y="6096000"/>
            <a:ext cx="2307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Wang et al. 2014 - GRL</a:t>
            </a:r>
            <a:endParaRPr lang="en-US" dirty="0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127236-894E-4EAD-89B1-0EF54CD8C0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宋体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6680" y="18958"/>
            <a:ext cx="7848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white"/>
                </a:solidFill>
                <a:latin typeface="Times New Roman"/>
                <a:ea typeface="宋体" pitchFamily="2" charset="-122"/>
                <a:cs typeface="+mn-cs"/>
              </a:rPr>
              <a:t>Advanced Infrared Sounder Cloud Detection and Cloud-clearing and its Impact on Radiance Assimilation in NWP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2000" y="0"/>
            <a:ext cx="8382000" cy="7590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AD0101"/>
              </a:buClr>
              <a:buFont typeface="Arial" pitchFamily="34" charset="0"/>
              <a:buNone/>
            </a:pPr>
            <a:r>
              <a:rPr lang="en-US" b="1" dirty="0" smtClean="0">
                <a:solidFill>
                  <a:srgbClr val="0000FF"/>
                </a:solidFill>
              </a:rPr>
              <a:t>Impact of assimilating cloud-cleared radiances on forecasts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Picture 6" descr="C:\PW-Study\Sandy\Sandy_cc\cc_clr_v31_10hPa\analysis_clrcld\850hPa_geo_temp_airsclr_airs_clrcld_ocean_2012102618_2918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15365" r="8829" b="21311"/>
          <a:stretch/>
        </p:blipFill>
        <p:spPr bwMode="auto">
          <a:xfrm>
            <a:off x="457200" y="1066800"/>
            <a:ext cx="2590800" cy="2438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PW-Study\Sandy\Sandy_cc\cc_clr_v31_10hPa\analysis_clrcld\850hPa_airsclr_airs_clrcld_ocean_2012102618_2918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15117" r="8988" b="21274"/>
          <a:stretch/>
        </p:blipFill>
        <p:spPr bwMode="auto">
          <a:xfrm>
            <a:off x="474800" y="3736777"/>
            <a:ext cx="2555599" cy="2438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200400" y="2179807"/>
            <a:ext cx="2419149" cy="2926404"/>
            <a:chOff x="3276600" y="2179807"/>
            <a:chExt cx="2419149" cy="2926404"/>
          </a:xfrm>
        </p:grpSpPr>
        <p:pic>
          <p:nvPicPr>
            <p:cNvPr id="9" name="Picture 8" descr="C:\PW-Study\Sandy\Sandy_cc\cc_clr_v31_10hPa\Sandy_track_clr_clrcld_2618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50" t="26838" r="15202" b="31904"/>
            <a:stretch/>
          </p:blipFill>
          <p:spPr bwMode="auto">
            <a:xfrm>
              <a:off x="3276600" y="2179807"/>
              <a:ext cx="2419149" cy="2926404"/>
            </a:xfrm>
            <a:prstGeom prst="rect">
              <a:avLst/>
            </a:prstGeom>
            <a:noFill/>
            <a:extLst/>
          </p:spPr>
        </p:pic>
        <p:sp>
          <p:nvSpPr>
            <p:cNvPr id="10" name="Oval 9"/>
            <p:cNvSpPr/>
            <p:nvPr/>
          </p:nvSpPr>
          <p:spPr>
            <a:xfrm>
              <a:off x="4800600" y="2286000"/>
              <a:ext cx="609600" cy="4572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486400" y="1295400"/>
            <a:ext cx="357146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The difference in temperature indicates AIRS (MOD cld-clr) is warmer at southeast, and colder at northwest of hurricane center.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400" dirty="0" smtClean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Geopotential height of AIRS (MOD cld-clr) is lower at the southeast, and higher at the northwest of hurricane center. 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400" dirty="0" smtClean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The warmer temperature and lower geopotential height region of AIRS (MOD cld-clr) is further southeast compared to AIRS (MOD clr).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400" dirty="0" smtClean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The difference indicates the hurricane center of AIRS (MOD cld-clr) is southeast of the hurricane center of AIRS (MOD clr).</a:t>
            </a:r>
            <a:endParaRPr lang="en-US" sz="1400" dirty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759023"/>
            <a:ext cx="1981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Temperature at 850 hPa</a:t>
            </a:r>
            <a:endParaRPr lang="en-US" sz="1400" dirty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4290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Geopotential Height at 850 hPa</a:t>
            </a:r>
            <a:endParaRPr lang="en-US" sz="1400" dirty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6248400"/>
            <a:ext cx="365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72-hour forecast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AIRS (MOD clr-</a:t>
            </a:r>
            <a:r>
              <a:rPr lang="en-US" sz="1600" dirty="0" err="1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cld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) – AIRS (MOD clr)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0400" y="5257800"/>
            <a:ext cx="2590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72–hour forecast hurricane tracks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From 18z 26 to 18z 29 Oct, 2012</a:t>
            </a:r>
            <a:endParaRPr lang="en-US" sz="1400" dirty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127236-894E-4EAD-89B1-0EF54CD8C0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宋体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21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1" y="457201"/>
            <a:ext cx="4959629" cy="6423127"/>
            <a:chOff x="533400" y="990600"/>
            <a:chExt cx="4648200" cy="6281474"/>
          </a:xfrm>
        </p:grpSpPr>
        <p:pic>
          <p:nvPicPr>
            <p:cNvPr id="6" name="Picture 5" descr="Macintosh HD:Users:pwang:Documents:Sandy_cc:O_F_Sandy_temp_err_std_24hr_3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4" b="35593"/>
            <a:stretch/>
          </p:blipFill>
          <p:spPr bwMode="auto">
            <a:xfrm>
              <a:off x="533400" y="990600"/>
              <a:ext cx="4648200" cy="18288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 descr="Macintosh HD:Users:pwang:Documents:Sandy_cc:O_F_Sandy_temp_err_std_48hr_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27" b="35405"/>
            <a:stretch/>
          </p:blipFill>
          <p:spPr bwMode="auto">
            <a:xfrm>
              <a:off x="609600" y="2819400"/>
              <a:ext cx="4572000" cy="18288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Macintosh HD:Users:pwang:Documents:Sandy_cc:O_F_Sandy_temp_err_std_72hr_3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8" b="11112"/>
            <a:stretch/>
          </p:blipFill>
          <p:spPr bwMode="auto">
            <a:xfrm>
              <a:off x="632298" y="4666034"/>
              <a:ext cx="4549302" cy="26060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137903" y="876579"/>
            <a:ext cx="571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24-hr</a:t>
            </a:r>
            <a:endParaRPr lang="en-US" sz="1400" dirty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1500" y="2664023"/>
            <a:ext cx="571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48-hr</a:t>
            </a:r>
            <a:endParaRPr lang="en-US" sz="1400" dirty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1500" y="4419600"/>
            <a:ext cx="571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72-hr</a:t>
            </a:r>
            <a:endParaRPr lang="en-US" sz="1400" dirty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62000" y="-76200"/>
            <a:ext cx="8305800" cy="533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AD0101"/>
              </a:buClr>
              <a:buFont typeface="Arial" pitchFamily="34" charset="0"/>
              <a:buNone/>
            </a:pPr>
            <a:r>
              <a:rPr lang="en-US" b="1" dirty="0" smtClean="0">
                <a:solidFill>
                  <a:srgbClr val="0000FF"/>
                </a:solidFill>
              </a:rPr>
              <a:t>Impact of assimilating cloud-cleared radiances on forecasts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457200"/>
            <a:ext cx="2971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BIAS and RMSE for 24-hour forecasts, 48-hour forecasts and 72-hour forecasts of temperature profiles between the AIRS (GSI clr) and radiosondes, AIRS (MOD clr) and radiosondes, and AIRS (MOD cld-clr) and radiosondes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At 24-hour forecast, the difference of temperature BIAS among the three experiments is less than 0.1K.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400" dirty="0" smtClean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At 48-hour forecast, from 500 hPa to 200 hPa, the BIAS of AIRS (MOD cld-clr) is 0.2K smaller than that of AIRS (MOD clr) and AIRS (GSI clr).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400" dirty="0" smtClean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At 72-hour forecast, BIAS and RMSE of AIRS (MOD cld-clr) is smallest.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400" dirty="0" smtClean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ea typeface="宋体" pitchFamily="2" charset="-122"/>
                <a:cs typeface="+mn-cs"/>
              </a:rPr>
              <a:t>The RMSE also increased with forecast hours, which is consistent with the model errors growing over time.</a:t>
            </a:r>
            <a:endParaRPr lang="en-US" sz="1400" dirty="0">
              <a:solidFill>
                <a:prstClr val="black"/>
              </a:solidFill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6400800"/>
            <a:ext cx="228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Wang et al. 2015 - JGR</a:t>
            </a:r>
            <a:endParaRPr lang="en-US" dirty="0"/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127236-894E-4EAD-89B1-0EF54CD8C0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宋体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PW-Study\Sandy\Sandy_cc\cc_clr_v31_10hPa\RMSE_line_airs_nasa_clrcld_v3.1_2518_2fig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7060" r="6774" b="68372"/>
          <a:stretch/>
        </p:blipFill>
        <p:spPr bwMode="auto">
          <a:xfrm>
            <a:off x="344606" y="2968262"/>
            <a:ext cx="8570794" cy="3452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6200" y="0"/>
            <a:ext cx="8991600" cy="685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AD0101"/>
              </a:buClr>
              <a:buFont typeface="Arial" pitchFamily="34" charset="0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Impact </a:t>
            </a:r>
            <a:r>
              <a:rPr lang="en-US" sz="2000" b="1" dirty="0">
                <a:solidFill>
                  <a:srgbClr val="0000FF"/>
                </a:solidFill>
              </a:rPr>
              <a:t>of assimilating </a:t>
            </a:r>
            <a:r>
              <a:rPr lang="en-US" sz="2000" b="1" dirty="0" smtClean="0">
                <a:solidFill>
                  <a:srgbClr val="0000FF"/>
                </a:solidFill>
              </a:rPr>
              <a:t>imager based cloud-cleared </a:t>
            </a:r>
            <a:r>
              <a:rPr lang="en-US" sz="2000" b="1" dirty="0">
                <a:solidFill>
                  <a:srgbClr val="0000FF"/>
                </a:solidFill>
              </a:rPr>
              <a:t>radiances </a:t>
            </a:r>
            <a:r>
              <a:rPr lang="en-US" sz="2000" b="1" dirty="0" smtClean="0">
                <a:solidFill>
                  <a:srgbClr val="0000FF"/>
                </a:solidFill>
              </a:rPr>
              <a:t>(CCRs) on </a:t>
            </a:r>
            <a:r>
              <a:rPr lang="en-US" sz="2000" b="1" dirty="0">
                <a:solidFill>
                  <a:srgbClr val="0000FF"/>
                </a:solidFill>
              </a:rPr>
              <a:t>forecasts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680" y="18958"/>
            <a:ext cx="7848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white"/>
                </a:solidFill>
                <a:latin typeface="Times New Roman"/>
                <a:ea typeface="宋体" pitchFamily="2" charset="-122"/>
              </a:rPr>
              <a:t>Advanced Infrared Sounder Cloud Detection and Cloud-clearing and its Impact on Radiance Assimilation in </a:t>
            </a:r>
            <a:r>
              <a:rPr lang="en-US" sz="1300" dirty="0" smtClean="0">
                <a:solidFill>
                  <a:prstClr val="white"/>
                </a:solidFill>
                <a:latin typeface="Times New Roman"/>
                <a:ea typeface="宋体" pitchFamily="2" charset="-122"/>
              </a:rPr>
              <a:t>NWP</a:t>
            </a:r>
            <a:endParaRPr lang="en-US" sz="1300" dirty="0">
              <a:solidFill>
                <a:prstClr val="white"/>
              </a:solidFill>
              <a:latin typeface="Times New Roman"/>
              <a:ea typeface="宋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2695361"/>
            <a:ext cx="541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3300"/>
                </a:solidFill>
                <a:latin typeface="Times New Roman"/>
                <a:ea typeface="宋体" pitchFamily="2" charset="-122"/>
              </a:rPr>
              <a:t>Hurricane Sandy (2012) track forecast RMSE from SDAT</a:t>
            </a:r>
            <a:endParaRPr lang="en-US" sz="1600" dirty="0">
              <a:solidFill>
                <a:srgbClr val="FF3300"/>
              </a:solidFill>
              <a:latin typeface="Times New Roman"/>
              <a:ea typeface="宋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3276600"/>
            <a:ext cx="243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ea typeface="ＭＳ Ｐゴシック" pitchFamily="34" charset="-128"/>
              </a:rPr>
              <a:t>Wang et al. 2015 – JGR  </a:t>
            </a:r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0522" y="6473462"/>
            <a:ext cx="221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ea typeface="ＭＳ Ｐゴシック" pitchFamily="34" charset="-128"/>
              </a:rPr>
              <a:t>Forecast Time (hours)</a:t>
            </a:r>
            <a:endParaRPr lang="en-US" dirty="0">
              <a:solidFill>
                <a:srgbClr val="0000CC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708" y="765496"/>
            <a:ext cx="83421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GTS: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Conventional data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AMSUA: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 4 AMSU-A radiances from NOAA-15,-18,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Metop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-A and Aqua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AIRS (GSI </a:t>
            </a:r>
            <a:r>
              <a:rPr lang="en-US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clr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):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AIRS clear location radiances detected from GSI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AIRS (MOD </a:t>
            </a:r>
            <a:r>
              <a:rPr lang="en-US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clr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):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AIRS clear location radiances detected by MODIS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AIRS (MOD </a:t>
            </a:r>
            <a:r>
              <a:rPr lang="en-US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cld-clr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):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AIRS clear location radiances detected by MODIS, plus 		    AIRS cloud-cleared radiances (imager based)</a:t>
            </a: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127236-894E-4EAD-89B1-0EF54CD8C0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宋体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849313"/>
          </a:xfrm>
        </p:spPr>
        <p:txBody>
          <a:bodyPr/>
          <a:lstStyle/>
          <a:p>
            <a:pPr eaLnBrk="1" hangingPunct="1"/>
            <a:r>
              <a:rPr lang="en-US" altLang="zh-C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Outlines</a:t>
            </a:r>
            <a:endParaRPr lang="zh-CN" altLang="en-US" sz="3600" b="1" dirty="0" smtClean="0">
              <a:solidFill>
                <a:srgbClr val="0000CC"/>
              </a:solidFill>
              <a:latin typeface="Times New Roman" panose="02020603050405020304" pitchFamily="18" charset="0"/>
              <a:ea typeface="隶书"/>
              <a:cs typeface="Times New Roman" panose="02020603050405020304" pitchFamily="18" charset="0"/>
            </a:endParaRPr>
          </a:p>
        </p:txBody>
      </p:sp>
      <p:sp>
        <p:nvSpPr>
          <p:cNvPr id="5123" name="内容占位符 4"/>
          <p:cNvSpPr>
            <a:spLocks noGrp="1"/>
          </p:cNvSpPr>
          <p:nvPr>
            <p:ph idx="1"/>
          </p:nvPr>
        </p:nvSpPr>
        <p:spPr>
          <a:xfrm>
            <a:off x="76200" y="1341437"/>
            <a:ext cx="9067800" cy="5211763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zh-CN" sz="2400" dirty="0" smtClean="0">
                <a:solidFill>
                  <a:srgbClr val="FF3300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CIMSS real time SDAT (satellite data assimilation for TC forecasts) system as research testbed for improving the utilization of satellite data in regional NWP</a:t>
            </a:r>
          </a:p>
          <a:p>
            <a:pPr eaLnBrk="1" hangingPunct="1">
              <a:spcBef>
                <a:spcPts val="300"/>
              </a:spcBef>
            </a:pP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Research progress on IR/MW sounder radiance assimilation with SDAT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IR sounder sub-pixel cloud characterization for improving radiance assimilation 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Assimilation of IR sounder thermodynamic information in partly cloud cover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MW sounder cloud-screening for radiance assimilation  </a:t>
            </a:r>
          </a:p>
          <a:p>
            <a:pPr eaLnBrk="1" hangingPunct="1">
              <a:spcBef>
                <a:spcPts val="300"/>
              </a:spcBef>
            </a:pP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SDAT real time demonstration and application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zh-CN" sz="20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Performs on 2015 hurricane season</a:t>
            </a:r>
          </a:p>
          <a:p>
            <a:pPr lvl="0" eaLnBrk="1" hangingPunct="1">
              <a:spcBef>
                <a:spcPts val="300"/>
              </a:spcBef>
            </a:pP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Future plan on using HWRF</a:t>
            </a:r>
            <a:endParaRPr lang="en-US" altLang="zh-CN" sz="2400" dirty="0">
              <a:solidFill>
                <a:srgbClr val="0000CC"/>
              </a:solidFill>
              <a:latin typeface="Times New Roman" panose="02020603050405020304" pitchFamily="18" charset="0"/>
              <a:ea typeface="隶书"/>
              <a:cs typeface="Times New Roman" panose="02020603050405020304" pitchFamily="18" charset="0"/>
            </a:endParaRPr>
          </a:p>
          <a:p>
            <a:pPr lvl="1" eaLnBrk="1" hangingPunct="1">
              <a:spcBef>
                <a:spcPts val="300"/>
              </a:spcBef>
            </a:pPr>
            <a:endParaRPr lang="en-US" altLang="zh-CN" sz="2000" dirty="0" smtClean="0">
              <a:solidFill>
                <a:srgbClr val="0000CC"/>
              </a:solidFill>
              <a:latin typeface="Times New Roman" panose="02020603050405020304" pitchFamily="18" charset="0"/>
              <a:ea typeface="隶书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300"/>
              </a:spcBef>
              <a:buNone/>
            </a:pPr>
            <a:endParaRPr lang="en-US" altLang="zh-CN" sz="4000" b="1" dirty="0" smtClean="0">
              <a:latin typeface="隶书"/>
              <a:ea typeface="隶书"/>
              <a:cs typeface="隶书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9EBC9-C9B5-4D2D-A8AB-3C829681EB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t="7529" r="5102" b="9471"/>
          <a:stretch/>
        </p:blipFill>
        <p:spPr bwMode="auto">
          <a:xfrm>
            <a:off x="-40575" y="1612075"/>
            <a:ext cx="4577425" cy="342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7207" r="4188" b="9793"/>
          <a:stretch/>
        </p:blipFill>
        <p:spPr bwMode="auto">
          <a:xfrm>
            <a:off x="4537918" y="1600200"/>
            <a:ext cx="4666688" cy="342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551" y="5221069"/>
            <a:ext cx="836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+mn-cs"/>
              </a:rPr>
              <a:t>AIRS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+mn-cs"/>
              </a:rPr>
              <a:t>global clear and cloud clearing brightness temperature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+mn-cs"/>
              </a:rPr>
              <a:t>(descending) on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+mn-cs"/>
              </a:rPr>
              <a:t>Jan. 1, 2004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+mn-cs"/>
              </a:rPr>
              <a:t>. </a:t>
            </a:r>
            <a:endParaRPr lang="en-US" dirty="0">
              <a:solidFill>
                <a:srgbClr val="000000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18386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Zhang et al. (2010)</a:t>
            </a:r>
            <a:endParaRPr lang="en-US" dirty="0">
              <a:solidFill>
                <a:srgbClr val="0000CC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166543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AIRS clear coverage </a:t>
            </a:r>
            <a:endParaRPr lang="en-US" b="1" dirty="0">
              <a:solidFill>
                <a:srgbClr val="0000CC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6387" y="1154668"/>
            <a:ext cx="432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AIRS clear + cloud-clearing coverage </a:t>
            </a:r>
            <a:endParaRPr lang="en-US" b="1" dirty="0">
              <a:solidFill>
                <a:srgbClr val="0000CC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E1535-9E98-452D-90CB-2E78EBF72DB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7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" y="152400"/>
            <a:ext cx="5080001" cy="381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99" y="2895600"/>
            <a:ext cx="5080001" cy="381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84" y="4552652"/>
            <a:ext cx="425148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• </a:t>
            </a:r>
            <a:r>
              <a:rPr lang="en-US" sz="1600" dirty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GEOS-5 model resolution: </a:t>
            </a:r>
            <a:r>
              <a:rPr lang="en-US" sz="1600" dirty="0" smtClean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1°x1.25°x72L</a:t>
            </a:r>
            <a:endParaRPr lang="en-US" sz="1600" dirty="0">
              <a:solidFill>
                <a:srgbClr val="000000"/>
              </a:solidFill>
              <a:latin typeface="ArialMT"/>
              <a:ea typeface="宋体" pitchFamily="2" charset="-122"/>
              <a:cs typeface="+mn-cs"/>
            </a:endParaRPr>
          </a:p>
          <a:p>
            <a:r>
              <a:rPr lang="en-US" dirty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• </a:t>
            </a:r>
            <a:r>
              <a:rPr lang="en-US" sz="1600" dirty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Time frame: Jan 01 to Feb 15 2004</a:t>
            </a:r>
          </a:p>
          <a:p>
            <a:r>
              <a:rPr lang="en-US" dirty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• </a:t>
            </a:r>
            <a:r>
              <a:rPr lang="en-US" sz="1600" dirty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Other Radiance data: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	– </a:t>
            </a:r>
            <a:r>
              <a:rPr lang="en-US" sz="1400" dirty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HIRS-2/HIRS3 (clear channels)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	– </a:t>
            </a:r>
            <a:r>
              <a:rPr lang="en-US" sz="1400" dirty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AMSU-A/EOS-AMSU-A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	– </a:t>
            </a:r>
            <a:r>
              <a:rPr lang="en-US" sz="1400" dirty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AMSU-B/MHS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	– </a:t>
            </a:r>
            <a:r>
              <a:rPr lang="en-US" sz="1400" dirty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SSM-I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	– </a:t>
            </a:r>
            <a:r>
              <a:rPr lang="en-US" sz="1400" dirty="0">
                <a:solidFill>
                  <a:srgbClr val="000000"/>
                </a:solidFill>
                <a:latin typeface="ArialMT"/>
                <a:ea typeface="宋体" pitchFamily="2" charset="-122"/>
                <a:cs typeface="+mn-cs"/>
              </a:rPr>
              <a:t>GOES Sounders</a:t>
            </a:r>
            <a:endParaRPr lang="en-US" dirty="0">
              <a:solidFill>
                <a:srgbClr val="000000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903982"/>
            <a:ext cx="3645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Rienecker</a:t>
            </a:r>
            <a:r>
              <a:rPr lang="en-US" sz="1600" dirty="0" smtClean="0">
                <a:solidFill>
                  <a:srgbClr val="0000CC"/>
                </a:solidFill>
                <a:latin typeface="Arial" pitchFamily="34" charset="0"/>
                <a:ea typeface="宋体" pitchFamily="2" charset="-122"/>
                <a:cs typeface="+mn-cs"/>
              </a:rPr>
              <a:t> et al. (2008):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+mn-cs"/>
              </a:rPr>
              <a:t>GMAO’s Atmospheric Data Assimilation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+mn-cs"/>
              </a:rPr>
              <a:t>Contributions to the JCSDA and future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+mn-cs"/>
              </a:rPr>
              <a:t>plans, </a:t>
            </a:r>
            <a:r>
              <a:rPr lang="en-US" sz="1600" i="1" dirty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+mn-cs"/>
              </a:rPr>
              <a:t>JCSDA Seminar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+mn-cs"/>
              </a:rPr>
              <a:t>, 16 April 2008.</a:t>
            </a:r>
            <a:endParaRPr lang="en-US" sz="1600" dirty="0">
              <a:solidFill>
                <a:srgbClr val="000000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</p:spPr>
        <p:txBody>
          <a:bodyPr/>
          <a:lstStyle/>
          <a:p>
            <a:pPr>
              <a:defRPr/>
            </a:pPr>
            <a:fld id="{228E1535-9E98-452D-90CB-2E78EBF72DB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PW-Study\Sandy\CrIS\CrIS_clrcld_v3\amsua_atms_cris\GOES13_imager_Bt11_CrIS_VIIRS_261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0" t="13896" r="6824" b="13818"/>
          <a:stretch/>
        </p:blipFill>
        <p:spPr bwMode="auto">
          <a:xfrm>
            <a:off x="4517462" y="3526968"/>
            <a:ext cx="4528675" cy="332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CrIS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clear location (GSI)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3276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CrIS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clear location (VIIRS)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2012-10-26 18z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42" name="Picture 2" descr="C:\PW-Study\Sandy\CrIS\CrIS_clrcld_v3\amsua_atms_cris\GOES13_imager_Bt11_CrIS_261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6" t="14548" r="6637" b="14291"/>
          <a:stretch/>
        </p:blipFill>
        <p:spPr bwMode="auto">
          <a:xfrm>
            <a:off x="50242" y="369332"/>
            <a:ext cx="4340026" cy="313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848655" y="1447800"/>
            <a:ext cx="1371600" cy="838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800" y="914399"/>
            <a:ext cx="696255" cy="10226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GOES13_imager_Bt11_ATMS_CrIS_CCR_ocean_2618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t="13723" r="6569" b="13257"/>
          <a:stretch/>
        </p:blipFill>
        <p:spPr>
          <a:xfrm>
            <a:off x="152400" y="3662218"/>
            <a:ext cx="4353284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3429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CrIS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cloud-cleared location  (CCR)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9144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How about </a:t>
            </a:r>
            <a:r>
              <a:rPr lang="en-US" dirty="0" smtClean="0">
                <a:solidFill>
                  <a:srgbClr val="FF3300"/>
                </a:solidFill>
              </a:rPr>
              <a:t>MW</a:t>
            </a:r>
            <a:r>
              <a:rPr lang="en-US" dirty="0" smtClean="0">
                <a:solidFill>
                  <a:srgbClr val="0000CC"/>
                </a:solidFill>
              </a:rPr>
              <a:t>-based CCRs? Using  </a:t>
            </a:r>
            <a:r>
              <a:rPr lang="en-US" dirty="0" err="1" smtClean="0">
                <a:solidFill>
                  <a:srgbClr val="0000CC"/>
                </a:solidFill>
              </a:rPr>
              <a:t>CrIS</a:t>
            </a:r>
            <a:r>
              <a:rPr lang="en-US" dirty="0" smtClean="0">
                <a:solidFill>
                  <a:srgbClr val="0000CC"/>
                </a:solidFill>
              </a:rPr>
              <a:t> CCRs from NUCAPS  provided by Chris Barnet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8584" y="2362200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CC"/>
                </a:solidFill>
              </a:rPr>
              <a:t>CrIS</a:t>
            </a:r>
            <a:r>
              <a:rPr lang="en-US" sz="1600" b="1" dirty="0" smtClean="0">
                <a:solidFill>
                  <a:srgbClr val="0000CC"/>
                </a:solidFill>
              </a:rPr>
              <a:t> channel 71,</a:t>
            </a:r>
          </a:p>
          <a:p>
            <a:r>
              <a:rPr lang="en-US" sz="1600" b="1" dirty="0" smtClean="0">
                <a:solidFill>
                  <a:srgbClr val="0000CC"/>
                </a:solidFill>
              </a:rPr>
              <a:t>693.75 cm</a:t>
            </a:r>
            <a:r>
              <a:rPr lang="en-US" sz="1600" b="1" baseline="30000" dirty="0" smtClean="0">
                <a:solidFill>
                  <a:srgbClr val="0000CC"/>
                </a:solidFill>
              </a:rPr>
              <a:t>-1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324600" y="6477000"/>
            <a:ext cx="2133600" cy="365125"/>
          </a:xfrm>
        </p:spPr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9986" y="3124200"/>
            <a:ext cx="677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BT(K)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Preliminary result: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CrIS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(VIIRS) + CCR over ocean only, gives the best result in this case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02513" y="4583668"/>
            <a:ext cx="221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Forecast Time (hours)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5950803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Both"/>
            </a:pPr>
            <a:r>
              <a:rPr lang="en-US" sz="1600" dirty="0" err="1" smtClean="0">
                <a:solidFill>
                  <a:srgbClr val="0000CC"/>
                </a:solidFill>
              </a:rPr>
              <a:t>CrIS</a:t>
            </a:r>
            <a:r>
              <a:rPr lang="en-US" sz="1600" dirty="0" smtClean="0">
                <a:solidFill>
                  <a:srgbClr val="0000CC"/>
                </a:solidFill>
              </a:rPr>
              <a:t> CCR provide additional information (mainly over cloudy regions) beyond </a:t>
            </a:r>
            <a:r>
              <a:rPr lang="en-US" sz="1600" dirty="0" err="1" smtClean="0">
                <a:solidFill>
                  <a:srgbClr val="0000CC"/>
                </a:solidFill>
              </a:rPr>
              <a:t>CrIS</a:t>
            </a: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>
                <a:solidFill>
                  <a:srgbClr val="0000CC"/>
                </a:solidFill>
              </a:rPr>
              <a:t>clear only radiances</a:t>
            </a:r>
          </a:p>
          <a:p>
            <a:pPr marL="342900" indent="-342900">
              <a:buFontTx/>
              <a:buAutoNum type="arabicParenBoth"/>
            </a:pPr>
            <a:r>
              <a:rPr lang="en-US" sz="1600" dirty="0" err="1" smtClean="0">
                <a:solidFill>
                  <a:srgbClr val="0000CC"/>
                </a:solidFill>
              </a:rPr>
              <a:t>CrIS</a:t>
            </a:r>
            <a:r>
              <a:rPr lang="en-US" sz="1600" dirty="0" smtClean="0">
                <a:solidFill>
                  <a:srgbClr val="0000CC"/>
                </a:solidFill>
              </a:rPr>
              <a:t> CCR over ocean is more reliable than over land, suggest to use </a:t>
            </a:r>
            <a:r>
              <a:rPr lang="en-US" sz="1600" dirty="0" err="1" smtClean="0">
                <a:solidFill>
                  <a:srgbClr val="0000CC"/>
                </a:solidFill>
              </a:rPr>
              <a:t>CrIS</a:t>
            </a:r>
            <a:r>
              <a:rPr lang="en-US" sz="1600" dirty="0" smtClean="0">
                <a:solidFill>
                  <a:srgbClr val="0000CC"/>
                </a:solidFill>
              </a:rPr>
              <a:t> CCR over ocean only</a:t>
            </a:r>
          </a:p>
          <a:p>
            <a:pPr marL="342900" indent="-342900">
              <a:buFontTx/>
              <a:buAutoNum type="arabicParenBoth"/>
            </a:pPr>
            <a:r>
              <a:rPr lang="en-US" sz="1600" dirty="0" smtClean="0">
                <a:solidFill>
                  <a:srgbClr val="0000CC"/>
                </a:solidFill>
              </a:rPr>
              <a:t>Work needed for improving </a:t>
            </a:r>
            <a:r>
              <a:rPr lang="en-US" sz="1600" dirty="0" err="1" smtClean="0">
                <a:solidFill>
                  <a:srgbClr val="0000CC"/>
                </a:solidFill>
              </a:rPr>
              <a:t>CrIS</a:t>
            </a:r>
            <a:r>
              <a:rPr lang="en-US" sz="1600" dirty="0" smtClean="0">
                <a:solidFill>
                  <a:srgbClr val="0000CC"/>
                </a:solidFill>
              </a:rPr>
              <a:t> MW-based CCR assimilation in GSI system  </a:t>
            </a:r>
            <a:endParaRPr lang="en-US" sz="1600" dirty="0">
              <a:solidFill>
                <a:srgbClr val="0000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959"/>
          <a:stretch/>
        </p:blipFill>
        <p:spPr>
          <a:xfrm>
            <a:off x="1174380" y="445121"/>
            <a:ext cx="7131420" cy="2679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37" b="5928"/>
          <a:stretch/>
        </p:blipFill>
        <p:spPr>
          <a:xfrm>
            <a:off x="1174380" y="3212817"/>
            <a:ext cx="7131420" cy="2806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2" t="38943" r="33773" b="52440"/>
          <a:stretch/>
        </p:blipFill>
        <p:spPr>
          <a:xfrm>
            <a:off x="2337624" y="411824"/>
            <a:ext cx="3377376" cy="807376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800E-737D-4CEC-9F34-2D95AE116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4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133600"/>
            <a:ext cx="7086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Research finding 3: Microwave sounder sub-pixel cloud-screening with collocated imager cloud products helpful for radiance assimilation.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9A6131-2D3D-4742-BC1B-C2C5F4E7A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1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00CC"/>
                </a:solidFill>
              </a:rPr>
              <a:t>Microwave sounder sub-pixel cloud detection with imager – a little complicate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Unlike IR sounder and imager, MW </a:t>
            </a:r>
            <a:r>
              <a:rPr lang="en-US" dirty="0"/>
              <a:t>sounder and IR imager see clouds </a:t>
            </a:r>
            <a:r>
              <a:rPr lang="en-US" dirty="0" smtClean="0"/>
              <a:t>differently;</a:t>
            </a:r>
          </a:p>
          <a:p>
            <a:r>
              <a:rPr lang="en-US" dirty="0" smtClean="0"/>
              <a:t>Possible imager (e.g., AVHRR, MODIS, VIIRS) cloud products for MW sounder (e.g., AMSU-A, ATMS) sub-pixel cloud-screening</a:t>
            </a:r>
          </a:p>
          <a:p>
            <a:pPr lvl="1"/>
            <a:r>
              <a:rPr lang="en-US" dirty="0" smtClean="0"/>
              <a:t>Cloud-top height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</a:rPr>
              <a:t>Cloud mask (30% for AMSU-A, 70% for ATMS) (Han et al. 2015, MWR)</a:t>
            </a:r>
          </a:p>
          <a:p>
            <a:pPr lvl="1"/>
            <a:r>
              <a:rPr lang="en-US" dirty="0" smtClean="0"/>
              <a:t>Cloud optical thickness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9EBC9-C9B5-4D2D-A8AB-3C829681EB0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8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72038"/>
            <a:ext cx="3999071" cy="219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49" y="1101689"/>
            <a:ext cx="4689158" cy="189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모서리가 둥근 직사각형 36"/>
          <p:cNvSpPr/>
          <p:nvPr/>
        </p:nvSpPr>
        <p:spPr>
          <a:xfrm>
            <a:off x="611560" y="3429000"/>
            <a:ext cx="2160240" cy="32403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b="1">
              <a:solidFill>
                <a:prstClr val="white"/>
              </a:solidFill>
            </a:endParaRPr>
          </a:p>
        </p:txBody>
      </p:sp>
      <p:sp>
        <p:nvSpPr>
          <p:cNvPr id="3" name="직사각형 147"/>
          <p:cNvSpPr>
            <a:spLocks noChangeArrowheads="1"/>
          </p:cNvSpPr>
          <p:nvPr/>
        </p:nvSpPr>
        <p:spPr bwMode="auto">
          <a:xfrm>
            <a:off x="256084" y="78851"/>
            <a:ext cx="8636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400" b="1" dirty="0" smtClean="0">
                <a:solidFill>
                  <a:srgbClr val="FF0000"/>
                </a:solidFill>
                <a:latin typeface="Arial" pitchFamily="34" charset="0"/>
              </a:rPr>
              <a:t>Sub-Pixel Cloud Detection Method</a:t>
            </a:r>
            <a:endParaRPr lang="en-US" altLang="ko-KR" sz="20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256084" y="540516"/>
            <a:ext cx="87849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000" b="1" dirty="0" smtClean="0">
                <a:solidFill>
                  <a:srgbClr val="0000FF"/>
                </a:solidFill>
                <a:cs typeface="Arial" charset="0"/>
              </a:rPr>
              <a:t>Microwave Sounders: about 48 km spatial resolution at nadir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5576" y="3685950"/>
            <a:ext cx="1844432" cy="828000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Radiances 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5576" y="5445224"/>
            <a:ext cx="1836048" cy="1008112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Imager Cloud Products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(CM, COT, …)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13" idx="2"/>
            <a:endCxn id="16" idx="0"/>
          </p:cNvCxnSpPr>
          <p:nvPr/>
        </p:nvCxnSpPr>
        <p:spPr>
          <a:xfrm flipH="1">
            <a:off x="1673600" y="4513950"/>
            <a:ext cx="4192" cy="93127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45312" y="4779532"/>
            <a:ext cx="1432567" cy="34412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3600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Collocation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039476" y="2222624"/>
            <a:ext cx="1469148" cy="396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타원 1"/>
          <p:cNvSpPr/>
          <p:nvPr/>
        </p:nvSpPr>
        <p:spPr>
          <a:xfrm>
            <a:off x="3356280" y="3560432"/>
            <a:ext cx="2070324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Sub-pixel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Cloud Detection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직선 화살표 연결선 5"/>
          <p:cNvCxnSpPr>
            <a:stCxn id="13" idx="3"/>
            <a:endCxn id="2" idx="2"/>
          </p:cNvCxnSpPr>
          <p:nvPr/>
        </p:nvCxnSpPr>
        <p:spPr>
          <a:xfrm>
            <a:off x="2600008" y="4099950"/>
            <a:ext cx="756272" cy="5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타원 31"/>
          <p:cNvSpPr/>
          <p:nvPr/>
        </p:nvSpPr>
        <p:spPr>
          <a:xfrm>
            <a:off x="6228184" y="3560432"/>
            <a:ext cx="2232248" cy="108012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Clear Sky Assimilation</a:t>
            </a:r>
            <a:endParaRPr lang="ko-KR" alt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직선 화살표 연결선 32"/>
          <p:cNvCxnSpPr>
            <a:stCxn id="2" idx="6"/>
            <a:endCxn id="32" idx="2"/>
          </p:cNvCxnSpPr>
          <p:nvPr/>
        </p:nvCxnSpPr>
        <p:spPr>
          <a:xfrm>
            <a:off x="5426604" y="4100492"/>
            <a:ext cx="8015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꺾인 연결선 38"/>
          <p:cNvCxnSpPr>
            <a:stCxn id="16" idx="3"/>
            <a:endCxn id="2" idx="4"/>
          </p:cNvCxnSpPr>
          <p:nvPr/>
        </p:nvCxnSpPr>
        <p:spPr>
          <a:xfrm flipV="1">
            <a:off x="2591624" y="4640552"/>
            <a:ext cx="1799818" cy="130872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818120" y="5123660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dirty="0" smtClean="0">
                <a:solidFill>
                  <a:prstClr val="black"/>
                </a:solidFill>
                <a:latin typeface="Arial" panose="020B0604020202020204" pitchFamily="34" charset="0"/>
              </a:rPr>
              <a:t>The sub-pixel cloud detection method is applied in conjunction with a default QC screening of assimilation system</a:t>
            </a:r>
            <a:endParaRPr lang="ko-KR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032624" y="1304193"/>
            <a:ext cx="1476000" cy="792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6088" y="2729868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solidFill>
                  <a:prstClr val="black"/>
                </a:solidFill>
                <a:latin typeface="Calibri"/>
                <a:cs typeface="+mn-cs"/>
              </a:rPr>
              <a:t>31.4 GHz</a:t>
            </a:r>
            <a:endParaRPr lang="ko-KR" altLang="en-US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9529" y="2735208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solidFill>
                  <a:prstClr val="black"/>
                </a:solidFill>
                <a:latin typeface="Calibri"/>
                <a:cs typeface="+mn-cs"/>
              </a:rPr>
              <a:t>89 GHz</a:t>
            </a:r>
            <a:endParaRPr lang="ko-KR" altLang="en-US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89505" y="1388401"/>
            <a:ext cx="3644296" cy="461665"/>
          </a:xfrm>
          <a:prstGeom prst="rect">
            <a:avLst/>
          </a:prstGeom>
          <a:noFill/>
          <a:ln>
            <a:solidFill>
              <a:srgbClr val="4F81BD"/>
            </a:solidFill>
          </a:ln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WRF</a:t>
            </a:r>
            <a:r>
              <a:rPr lang="en-US" altLang="zh-CN" sz="1200" dirty="0" smtClean="0">
                <a:solidFill>
                  <a:srgbClr val="FF0000"/>
                </a:solidFill>
                <a:latin typeface="Arial" pitchFamily="34" charset="0"/>
              </a:rPr>
              <a:t>-ARW</a:t>
            </a:r>
            <a:r>
              <a:rPr lang="zh-CN" altLang="en-US" sz="1200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v3.2.1, v3.6: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12km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horizontal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resolution, 35 vertical layers from SFC to 10 </a:t>
            </a:r>
            <a:r>
              <a:rPr lang="en-US" altLang="zh-CN" sz="1200" dirty="0" err="1" smtClean="0">
                <a:solidFill>
                  <a:prstClr val="black"/>
                </a:solidFill>
                <a:latin typeface="Arial" pitchFamily="34" charset="0"/>
              </a:rPr>
              <a:t>hPa</a:t>
            </a:r>
            <a:endParaRPr lang="en-US" altLang="zh-CN" sz="12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9507" y="1878449"/>
            <a:ext cx="3644294" cy="1015663"/>
          </a:xfrm>
          <a:prstGeom prst="rect">
            <a:avLst/>
          </a:prstGeom>
          <a:noFill/>
          <a:ln>
            <a:solidFill>
              <a:srgbClr val="4F81BD"/>
            </a:solidFill>
          </a:ln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GSI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v3.0, v3.3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: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3-Dvar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Data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Assimilation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Method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NAM background error covariance matrix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Cycled bias correction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Conventional Data – from GTS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Satellite radiances: ATMS/NPP, AMSU-A/Aqua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5669" y="2971800"/>
            <a:ext cx="3638131" cy="1015663"/>
          </a:xfrm>
          <a:prstGeom prst="rect">
            <a:avLst/>
          </a:prstGeom>
          <a:noFill/>
          <a:ln>
            <a:solidFill>
              <a:srgbClr val="4F81BD"/>
            </a:solidFill>
          </a:ln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Hurricane Sandy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Assimilation : Oct 25 06z to Oct 27 00z, 2012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Forecasts: Oct 25 06 to Oct 30 00z, 2012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Assimilation every 6 hour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prstClr val="black"/>
                </a:solidFill>
                <a:latin typeface="Arial" pitchFamily="34" charset="0"/>
              </a:rPr>
              <a:t>Assimilation window: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90 min</a:t>
            </a:r>
            <a:endParaRPr lang="en-US" altLang="zh-CN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5" name="Picture 1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1420" y="3505200"/>
            <a:ext cx="2394180" cy="273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10200" y="5257800"/>
            <a:ext cx="885444" cy="556401"/>
            <a:chOff x="4249676" y="4170595"/>
            <a:chExt cx="1106805" cy="569900"/>
          </a:xfrm>
        </p:grpSpPr>
        <p:pic>
          <p:nvPicPr>
            <p:cNvPr id="69" name="Picture 1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49676" y="4171655"/>
              <a:ext cx="268605" cy="568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1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10007" y="4170595"/>
              <a:ext cx="846474" cy="568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4484404" y="6283152"/>
            <a:ext cx="206879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0000CC"/>
                </a:solidFill>
                <a:latin typeface="Calibri"/>
              </a:rPr>
              <a:t>72 hour track forecasts started at 18 UTC, 26 Oct</a:t>
            </a:r>
            <a:endParaRPr lang="en-US" sz="1200" b="1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648200" y="3228201"/>
            <a:ext cx="4289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0000FF"/>
                </a:solidFill>
                <a:latin typeface="Calibri"/>
              </a:rPr>
              <a:t>Hurricane Sandy (2012) forecast RMSE from 8 groups.</a:t>
            </a:r>
            <a:endParaRPr lang="en-US" sz="12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48265" y="553000"/>
            <a:ext cx="4814735" cy="2723600"/>
            <a:chOff x="5622072" y="539841"/>
            <a:chExt cx="3343566" cy="1891389"/>
          </a:xfrm>
        </p:grpSpPr>
        <p:pic>
          <p:nvPicPr>
            <p:cNvPr id="65" name="Picture 1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22072" y="539841"/>
              <a:ext cx="3341370" cy="1044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1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27764" y="576801"/>
              <a:ext cx="1143476" cy="3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1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24268" y="1433370"/>
              <a:ext cx="3341370" cy="997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76"/>
            <p:cNvSpPr txBox="1"/>
            <p:nvPr/>
          </p:nvSpPr>
          <p:spPr>
            <a:xfrm>
              <a:off x="6052803" y="551396"/>
              <a:ext cx="88139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Track RMSE</a:t>
              </a:r>
              <a:endParaRPr lang="en-US" sz="11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052803" y="1443116"/>
              <a:ext cx="88139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SLP RMSE</a:t>
              </a:r>
              <a:endParaRPr lang="en-US" sz="1100" dirty="0" smtClean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810000" y="495521"/>
            <a:ext cx="5257800" cy="6243709"/>
          </a:xfrm>
          <a:prstGeom prst="roundRect">
            <a:avLst>
              <a:gd name="adj" fmla="val 3570"/>
            </a:avLst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084320"/>
            <a:ext cx="2933700" cy="254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1438393" y="6596713"/>
            <a:ext cx="1569032" cy="28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GOES-13 10.7 </a:t>
            </a:r>
            <a:r>
              <a:rPr lang="el-GR" sz="1200" dirty="0" smtClean="0">
                <a:solidFill>
                  <a:prstClr val="black"/>
                </a:solidFill>
                <a:latin typeface="Calibri"/>
                <a:ea typeface="Adobe Fan Heiti Std B"/>
              </a:rPr>
              <a:t>μ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Adobe Fan Heiti Std B"/>
              </a:rPr>
              <a:t>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0554" y="533400"/>
            <a:ext cx="3643247" cy="830997"/>
          </a:xfrm>
          <a:prstGeom prst="rect">
            <a:avLst/>
          </a:prstGeom>
          <a:noFill/>
          <a:ln>
            <a:solidFill>
              <a:srgbClr val="4F81BD"/>
            </a:solidFill>
          </a:ln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MW sounder sub-pixel cloud characterization with collocated imager cloud products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endParaRPr lang="en-US" altLang="zh-CN" sz="120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ATMS/VIIRS onboard NPP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AMSU-A/MODIS onboard Aqua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92918" y="3733800"/>
            <a:ext cx="2144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0000CC"/>
                </a:solidFill>
                <a:latin typeface="Calibri"/>
              </a:rPr>
              <a:t>(1) ATMS (solid lines) is better than Aqua/AMSU-A (dashed lines) for Hurricane Sandy (2012 forecasts;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0000CC"/>
                </a:solidFill>
                <a:latin typeface="Calibri"/>
              </a:rPr>
              <a:t>(2) MW sounder sub-footprint cloud characterization with imager cloud products (blue lines) improves GSI precipitating cloud detection (red lines) for radiance assimilation, which has the potential for operational use.</a:t>
            </a:r>
            <a:endParaRPr lang="en-US" sz="1200" b="1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76200"/>
            <a:ext cx="7597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Microwave sounder sub-pixel cloud characterization with imager cloud product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6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89505" y="1388401"/>
            <a:ext cx="3644296" cy="461665"/>
          </a:xfrm>
          <a:prstGeom prst="rect">
            <a:avLst/>
          </a:prstGeom>
          <a:noFill/>
          <a:ln>
            <a:solidFill>
              <a:srgbClr val="4F81BD"/>
            </a:solidFill>
          </a:ln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WRF</a:t>
            </a:r>
            <a:r>
              <a:rPr lang="en-US" altLang="zh-CN" sz="1200" dirty="0" smtClean="0">
                <a:solidFill>
                  <a:srgbClr val="FF0000"/>
                </a:solidFill>
                <a:latin typeface="Arial" pitchFamily="34" charset="0"/>
              </a:rPr>
              <a:t>-ARW</a:t>
            </a:r>
            <a:r>
              <a:rPr lang="zh-CN" altLang="en-US" sz="1200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v3.2.1, v3.6: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12km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horizontal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resolution, 35 vertical layers from SFC to 10 </a:t>
            </a:r>
            <a:r>
              <a:rPr lang="en-US" altLang="zh-CN" sz="1200" dirty="0" err="1" smtClean="0">
                <a:solidFill>
                  <a:prstClr val="black"/>
                </a:solidFill>
                <a:latin typeface="Arial" pitchFamily="34" charset="0"/>
              </a:rPr>
              <a:t>hPa</a:t>
            </a:r>
            <a:endParaRPr lang="en-US" altLang="zh-CN" sz="12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9507" y="1878449"/>
            <a:ext cx="3644294" cy="1015663"/>
          </a:xfrm>
          <a:prstGeom prst="rect">
            <a:avLst/>
          </a:prstGeom>
          <a:noFill/>
          <a:ln>
            <a:solidFill>
              <a:srgbClr val="4F81BD"/>
            </a:solidFill>
          </a:ln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GSI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v3.0, v3.3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: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3-Dvar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Data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Assimilation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Method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NAM background error covariance matrix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Cycled bias correction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Conventional Data – from GTS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Satellite radiances: ATMS/NPP, AMSU-A/Aqua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66800" y="6615495"/>
            <a:ext cx="1569032" cy="28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COMS-1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10.8 </a:t>
            </a:r>
            <a:r>
              <a:rPr lang="el-GR" sz="1200" dirty="0" smtClean="0">
                <a:solidFill>
                  <a:prstClr val="black"/>
                </a:solidFill>
                <a:latin typeface="Calibri"/>
                <a:ea typeface="Adobe Fan Heiti Std B"/>
                <a:cs typeface="+mn-cs"/>
              </a:rPr>
              <a:t>μ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Adobe Fan Heiti Std B"/>
                <a:cs typeface="+mn-cs"/>
              </a:rPr>
              <a:t>m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00" y="3022937"/>
            <a:ext cx="3657600" cy="1015663"/>
          </a:xfrm>
          <a:prstGeom prst="rect">
            <a:avLst/>
          </a:prstGeom>
          <a:noFill/>
          <a:ln>
            <a:solidFill>
              <a:srgbClr val="4F81BD"/>
            </a:solidFill>
          </a:ln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Hurricane Haiyan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Assimilation : Nov 4 06z to Nov 7 00z, 2013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Forecasts: Nov 4 06 to Nov 10 00z, 2013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Assimilation every 6 hour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Assimilation window: 150 min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886200" y="685800"/>
            <a:ext cx="5298559" cy="1552367"/>
            <a:chOff x="5540806" y="3774455"/>
            <a:chExt cx="3406996" cy="998178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40806" y="3774455"/>
              <a:ext cx="3284220" cy="998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TextBox 78"/>
            <p:cNvSpPr txBox="1"/>
            <p:nvPr/>
          </p:nvSpPr>
          <p:spPr>
            <a:xfrm>
              <a:off x="8066405" y="4335081"/>
              <a:ext cx="88139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Calibri"/>
                  <a:cs typeface="+mn-cs"/>
                </a:rPr>
                <a:t>Track RMSE</a:t>
              </a:r>
              <a:endParaRPr lang="en-US" sz="1100" dirty="0" smtClea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84" name="Rounded Rectangle 83"/>
          <p:cNvSpPr/>
          <p:nvPr/>
        </p:nvSpPr>
        <p:spPr>
          <a:xfrm>
            <a:off x="3810000" y="533400"/>
            <a:ext cx="5257800" cy="4996934"/>
          </a:xfrm>
          <a:prstGeom prst="roundRect">
            <a:avLst>
              <a:gd name="adj" fmla="val 3128"/>
            </a:avLst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09600" y="4114800"/>
            <a:ext cx="2745826" cy="245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90554" y="533400"/>
            <a:ext cx="3643247" cy="830997"/>
          </a:xfrm>
          <a:prstGeom prst="rect">
            <a:avLst/>
          </a:prstGeom>
          <a:noFill/>
          <a:ln>
            <a:solidFill>
              <a:srgbClr val="4F81BD"/>
            </a:solidFill>
          </a:ln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MW sounder sub-pixel cloud characterization with collocated imager cloud products</a:t>
            </a:r>
            <a:r>
              <a:rPr lang="zh-CN" altLang="en-US" sz="12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endParaRPr lang="en-US" altLang="zh-CN" sz="120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ATMS/VIIRS onboard NPP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itchFamily="34" charset="0"/>
              </a:rPr>
              <a:t>AMSU-A/MODIS onboard Aqua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5562600"/>
            <a:ext cx="5410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00CC"/>
                </a:solidFill>
                <a:latin typeface="Calibri"/>
                <a:cs typeface="+mn-cs"/>
              </a:rPr>
              <a:t>(1) ATMS (solid lines) is better than Aqua/AMSU-A (dashed lines) for Typhoon Haiyan (2013) forecasts;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00CC"/>
                </a:solidFill>
                <a:latin typeface="Calibri"/>
                <a:cs typeface="+mn-cs"/>
              </a:rPr>
              <a:t>(2) MW sounder sub-footprint cloud characterization with imager cloud products (blue lines) improves GSI precipitating cloud detection (red lines) for radiance assimilation, which has the potential for operational use.</a:t>
            </a:r>
            <a:endParaRPr lang="en-US" sz="1400" b="1" dirty="0">
              <a:solidFill>
                <a:srgbClr val="0000CC"/>
              </a:solidFill>
              <a:latin typeface="Calibri"/>
              <a:cs typeface="+mn-cs"/>
            </a:endParaRPr>
          </a:p>
        </p:txBody>
      </p:sp>
      <p:pic>
        <p:nvPicPr>
          <p:cNvPr id="45" name="Picture 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600" y="976086"/>
            <a:ext cx="1143476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4038600" y="2209800"/>
            <a:ext cx="4955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0000FF"/>
                </a:solidFill>
                <a:latin typeface="Calibri"/>
                <a:cs typeface="+mn-cs"/>
              </a:rPr>
              <a:t>Typhoon Haiyan (2013) track forecast RMSE from 12 groups. (WRF/GSI)</a:t>
            </a:r>
            <a:endParaRPr lang="en-US" sz="12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8705" r="3413"/>
          <a:stretch/>
        </p:blipFill>
        <p:spPr bwMode="auto">
          <a:xfrm>
            <a:off x="4038600" y="2667000"/>
            <a:ext cx="4680804" cy="264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8600" y="5253335"/>
            <a:ext cx="4955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0000CC"/>
                </a:solidFill>
                <a:latin typeface="Calibri"/>
                <a:cs typeface="+mn-cs"/>
              </a:rPr>
              <a:t>72 hour track forecasts started at 18 UTC 06 November 2013. (WRF/GSI)</a:t>
            </a:r>
            <a:endParaRPr lang="en-US" sz="1200" b="1" dirty="0">
              <a:solidFill>
                <a:srgbClr val="0000CC"/>
              </a:solidFill>
              <a:latin typeface="Calibri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086600" y="2971800"/>
            <a:ext cx="1377046" cy="865315"/>
            <a:chOff x="6406051" y="5462120"/>
            <a:chExt cx="1106806" cy="569900"/>
          </a:xfrm>
        </p:grpSpPr>
        <p:pic>
          <p:nvPicPr>
            <p:cNvPr id="58" name="Picture 1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06051" y="5463180"/>
              <a:ext cx="268605" cy="568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1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66382" y="5462120"/>
              <a:ext cx="846475" cy="568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04800" y="76200"/>
            <a:ext cx="8593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Microwave sounder sub-pixel cloud characterization with imager cloud product</a:t>
            </a:r>
            <a:endParaRPr lang="en-US" sz="2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fld id="{E062A5C3-5EE1-443B-8A5B-22A341FF9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849313"/>
          </a:xfrm>
        </p:spPr>
        <p:txBody>
          <a:bodyPr/>
          <a:lstStyle/>
          <a:p>
            <a:pPr eaLnBrk="1" hangingPunct="1"/>
            <a:r>
              <a:rPr lang="en-US" altLang="zh-C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Outlines</a:t>
            </a:r>
            <a:endParaRPr lang="zh-CN" altLang="en-US" sz="3600" b="1" dirty="0" smtClean="0">
              <a:solidFill>
                <a:srgbClr val="0000CC"/>
              </a:solidFill>
              <a:latin typeface="Times New Roman" panose="02020603050405020304" pitchFamily="18" charset="0"/>
              <a:ea typeface="隶书"/>
              <a:cs typeface="Times New Roman" panose="02020603050405020304" pitchFamily="18" charset="0"/>
            </a:endParaRPr>
          </a:p>
        </p:txBody>
      </p:sp>
      <p:sp>
        <p:nvSpPr>
          <p:cNvPr id="5123" name="内容占位符 4"/>
          <p:cNvSpPr>
            <a:spLocks noGrp="1"/>
          </p:cNvSpPr>
          <p:nvPr>
            <p:ph idx="1"/>
          </p:nvPr>
        </p:nvSpPr>
        <p:spPr>
          <a:xfrm>
            <a:off x="76200" y="1341437"/>
            <a:ext cx="9067800" cy="5211763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CIMSS real time SDAT (satellite data assimilation for TC forecasts) system as research testbed for improving the utilization of satellite data in regional NWP</a:t>
            </a:r>
          </a:p>
          <a:p>
            <a:pPr eaLnBrk="1" hangingPunct="1">
              <a:spcBef>
                <a:spcPts val="300"/>
              </a:spcBef>
            </a:pP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Research progress on IR/MW sounder radiance assimilation with SDAT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IR sounder sub-pixel cloud characterization for improving radiance assimilation 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Assimilation of IR sounder thermodynamic information in partly cloud cover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MW sounder cloud-screening for radiance assimilation  </a:t>
            </a:r>
          </a:p>
          <a:p>
            <a:pPr eaLnBrk="1" hangingPunct="1">
              <a:spcBef>
                <a:spcPts val="300"/>
              </a:spcBef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SDAT real time demonstration and application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Performs on 2015 hurricane season</a:t>
            </a:r>
          </a:p>
          <a:p>
            <a:pPr lvl="0" eaLnBrk="1" hangingPunct="1">
              <a:spcBef>
                <a:spcPts val="300"/>
              </a:spcBef>
            </a:pP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Future plan on using HWRF</a:t>
            </a:r>
            <a:endParaRPr lang="en-US" altLang="zh-CN" sz="2400" dirty="0">
              <a:solidFill>
                <a:srgbClr val="0000CC"/>
              </a:solidFill>
              <a:latin typeface="Times New Roman" panose="02020603050405020304" pitchFamily="18" charset="0"/>
              <a:ea typeface="隶书"/>
              <a:cs typeface="Times New Roman" panose="02020603050405020304" pitchFamily="18" charset="0"/>
            </a:endParaRPr>
          </a:p>
          <a:p>
            <a:pPr lvl="1" eaLnBrk="1" hangingPunct="1">
              <a:spcBef>
                <a:spcPts val="300"/>
              </a:spcBef>
            </a:pPr>
            <a:endParaRPr lang="en-US" altLang="zh-CN" sz="2000" dirty="0" smtClean="0">
              <a:solidFill>
                <a:srgbClr val="0000CC"/>
              </a:solidFill>
              <a:latin typeface="Times New Roman" panose="02020603050405020304" pitchFamily="18" charset="0"/>
              <a:ea typeface="隶书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300"/>
              </a:spcBef>
              <a:buNone/>
            </a:pPr>
            <a:endParaRPr lang="en-US" altLang="zh-CN" sz="4000" b="1" dirty="0" smtClean="0">
              <a:latin typeface="隶书"/>
              <a:ea typeface="隶书"/>
              <a:cs typeface="隶书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9EBC9-C9B5-4D2D-A8AB-3C829681E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0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1000" y="914400"/>
            <a:ext cx="2133600" cy="1716087"/>
          </a:xfrm>
          <a:prstGeom prst="round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800" dirty="0" smtClean="0">
                <a:solidFill>
                  <a:prstClr val="white"/>
                </a:solidFill>
              </a:rPr>
              <a:t>Real time SDAT</a:t>
            </a:r>
            <a:endParaRPr lang="en-US" sz="2800" dirty="0">
              <a:solidFill>
                <a:prstClr val="white"/>
              </a:solidFill>
            </a:endParaRPr>
          </a:p>
          <a:p>
            <a:pPr algn="ctr" defTabSz="457200">
              <a:defRPr/>
            </a:pPr>
            <a:r>
              <a:rPr lang="en-US" sz="1400" dirty="0">
                <a:solidFill>
                  <a:prstClr val="white"/>
                </a:solidFill>
              </a:rPr>
              <a:t>(http://cimss.ssec</a:t>
            </a:r>
            <a:r>
              <a:rPr lang="en-US" sz="1400" dirty="0" smtClean="0">
                <a:solidFill>
                  <a:prstClr val="white"/>
                </a:solidFill>
              </a:rPr>
              <a:t>.</a:t>
            </a:r>
            <a:br>
              <a:rPr lang="en-US" sz="1400" dirty="0" smtClean="0">
                <a:solidFill>
                  <a:prstClr val="white"/>
                </a:solidFill>
              </a:rPr>
            </a:br>
            <a:r>
              <a:rPr lang="en-US" sz="1400" dirty="0" smtClean="0">
                <a:solidFill>
                  <a:prstClr val="white"/>
                </a:solidFill>
              </a:rPr>
              <a:t>wisc.edu/</a:t>
            </a:r>
            <a:r>
              <a:rPr lang="en-US" sz="1400" dirty="0" err="1" smtClean="0">
                <a:solidFill>
                  <a:prstClr val="white"/>
                </a:solidFill>
              </a:rPr>
              <a:t>sdat</a:t>
            </a:r>
            <a:r>
              <a:rPr lang="en-US" sz="140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49" t="2980" r="19318" b="3075"/>
          <a:stretch>
            <a:fillRect/>
          </a:stretch>
        </p:blipFill>
        <p:spPr bwMode="auto">
          <a:xfrm>
            <a:off x="5791200" y="831275"/>
            <a:ext cx="327183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2551113" y="1792287"/>
            <a:ext cx="3127375" cy="381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325736" y="2693040"/>
            <a:ext cx="381000" cy="1663528"/>
          </a:xfrm>
          <a:prstGeom prst="down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4934" y="4389767"/>
            <a:ext cx="2971800" cy="1412977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000" b="1" dirty="0">
                <a:solidFill>
                  <a:prstClr val="white"/>
                </a:solidFill>
              </a:rPr>
              <a:t>Research testbed </a:t>
            </a:r>
            <a:r>
              <a:rPr lang="en-US" sz="1400" b="1" dirty="0">
                <a:solidFill>
                  <a:prstClr val="white"/>
                </a:solidFill>
              </a:rPr>
              <a:t>for improving the utilization of GOES-R/JPSS data (Sounder, ABI, </a:t>
            </a:r>
            <a:r>
              <a:rPr lang="en-US" sz="1400" b="1" dirty="0" smtClean="0">
                <a:solidFill>
                  <a:prstClr val="white"/>
                </a:solidFill>
              </a:rPr>
              <a:t>radiances, TPW, AMVs</a:t>
            </a:r>
            <a:r>
              <a:rPr lang="en-US" sz="1400" b="1" dirty="0">
                <a:solidFill>
                  <a:prstClr val="white"/>
                </a:solidFill>
              </a:rPr>
              <a:t>, Clouds)</a:t>
            </a:r>
          </a:p>
        </p:txBody>
      </p:sp>
      <p:sp>
        <p:nvSpPr>
          <p:cNvPr id="11" name="Oval 10"/>
          <p:cNvSpPr/>
          <p:nvPr/>
        </p:nvSpPr>
        <p:spPr>
          <a:xfrm>
            <a:off x="3627363" y="4449823"/>
            <a:ext cx="1870913" cy="1295400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400" dirty="0">
                <a:solidFill>
                  <a:prstClr val="white"/>
                </a:solidFill>
              </a:rPr>
              <a:t>R2O Research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00924" y="4191000"/>
            <a:ext cx="2868851" cy="2161309"/>
          </a:xfrm>
          <a:prstGeom prst="round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b="1" dirty="0" smtClean="0">
                <a:solidFill>
                  <a:prstClr val="white"/>
                </a:solidFill>
              </a:rPr>
              <a:t>Potential for operational NWP models:</a:t>
            </a:r>
          </a:p>
          <a:p>
            <a:pPr defTabSz="457200">
              <a:defRPr/>
            </a:pPr>
            <a:endParaRPr lang="en-US" sz="1600" dirty="0" smtClean="0">
              <a:solidFill>
                <a:prstClr val="white"/>
              </a:solidFill>
            </a:endParaRPr>
          </a:p>
          <a:p>
            <a:pPr defTabSz="457200">
              <a:defRPr/>
            </a:pPr>
            <a:r>
              <a:rPr lang="en-US" sz="1600" b="1" dirty="0" smtClean="0">
                <a:solidFill>
                  <a:prstClr val="white"/>
                </a:solidFill>
              </a:rPr>
              <a:t>	GFS</a:t>
            </a:r>
          </a:p>
          <a:p>
            <a:pPr defTabSz="457200">
              <a:defRPr/>
            </a:pPr>
            <a:r>
              <a:rPr lang="en-US" sz="1600" b="1" dirty="0" smtClean="0">
                <a:solidFill>
                  <a:prstClr val="white"/>
                </a:solidFill>
              </a:rPr>
              <a:t>	HWRF</a:t>
            </a:r>
          </a:p>
          <a:p>
            <a:pPr defTabSz="457200">
              <a:defRPr/>
            </a:pPr>
            <a:r>
              <a:rPr lang="en-US" sz="1600" b="1" dirty="0" smtClean="0">
                <a:solidFill>
                  <a:prstClr val="white"/>
                </a:solidFill>
              </a:rPr>
              <a:t>	HRRR</a:t>
            </a:r>
          </a:p>
        </p:txBody>
      </p:sp>
      <p:sp>
        <p:nvSpPr>
          <p:cNvPr id="21513" name="TextBox 12"/>
          <p:cNvSpPr txBox="1">
            <a:spLocks noChangeArrowheads="1"/>
          </p:cNvSpPr>
          <p:nvPr/>
        </p:nvSpPr>
        <p:spPr bwMode="auto">
          <a:xfrm>
            <a:off x="7467600" y="2514600"/>
            <a:ext cx="19034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/>
            <a:r>
              <a:rPr lang="en-US" sz="1400" b="1" dirty="0" smtClean="0">
                <a:solidFill>
                  <a:prstClr val="white"/>
                </a:solidFill>
              </a:rPr>
              <a:t>Possible near real time (NRT) applications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059876" y="4888345"/>
            <a:ext cx="538347" cy="381000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545058" y="4930044"/>
            <a:ext cx="620241" cy="381000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45275"/>
            <a:ext cx="2133600" cy="365125"/>
          </a:xfrm>
        </p:spPr>
        <p:txBody>
          <a:bodyPr/>
          <a:lstStyle/>
          <a:p>
            <a:pPr>
              <a:defRPr/>
            </a:pPr>
            <a:fld id="{40FA330F-78A1-EB49-8EE9-499531C09E5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148" y="72544"/>
            <a:ext cx="73591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b="1" dirty="0" smtClean="0">
                <a:solidFill>
                  <a:srgbClr val="0000CC"/>
                </a:solidFill>
                <a:latin typeface="Arial" charset="0"/>
                <a:ea typeface="ＭＳ Ｐゴシック" charset="0"/>
              </a:rPr>
              <a:t>Satellite Data Assimilation for Tropical storms (SDAT)</a:t>
            </a:r>
          </a:p>
          <a:p>
            <a:pPr defTabSz="457200"/>
            <a:r>
              <a:rPr lang="en-US" sz="2000" b="1" dirty="0" smtClean="0">
                <a:solidFill>
                  <a:srgbClr val="0000CC"/>
                </a:solidFill>
                <a:latin typeface="Arial" charset="0"/>
                <a:ea typeface="ＭＳ Ｐゴシック" charset="0"/>
              </a:rPr>
              <a:t>		(http://cimss.ssec.wisc.edu/sdat)</a:t>
            </a:r>
            <a:endParaRPr lang="en-US" sz="2000" b="1" dirty="0">
              <a:solidFill>
                <a:srgbClr val="0000CC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1484293"/>
            <a:ext cx="3433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SDAT forecasts at SSEC</a:t>
            </a:r>
            <a:br>
              <a:rPr lang="en-US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/>
            </a:r>
            <a:br>
              <a:rPr lang="en-US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Improving utilization of satellite data</a:t>
            </a:r>
            <a:endParaRPr lang="en-US" sz="16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2648" y="1024628"/>
            <a:ext cx="2258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srgbClr val="C00000"/>
                </a:solidFill>
                <a:latin typeface="Arial" charset="0"/>
                <a:ea typeface="ＭＳ Ｐゴシック" charset="0"/>
              </a:rPr>
              <a:t> Research path (R2U)</a:t>
            </a:r>
            <a:endParaRPr lang="en-US" sz="1600" b="1" dirty="0">
              <a:solidFill>
                <a:srgbClr val="C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6579" y="5802745"/>
            <a:ext cx="3786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00DE00"/>
                </a:solidFill>
                <a:latin typeface="Arial" charset="0"/>
                <a:ea typeface="ＭＳ Ｐゴシック" charset="0"/>
              </a:rPr>
              <a:t>Refining the Operational Path</a:t>
            </a:r>
            <a:endParaRPr lang="en-US" sz="2000" b="1" dirty="0">
              <a:solidFill>
                <a:srgbClr val="00DE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4" name="Right Arrow 23"/>
          <p:cNvSpPr/>
          <p:nvPr/>
        </p:nvSpPr>
        <p:spPr>
          <a:xfrm rot="16200000">
            <a:off x="7246773" y="3572275"/>
            <a:ext cx="763425" cy="381000"/>
          </a:xfrm>
          <a:prstGeom prst="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240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06C767-1498-4FAA-A486-0CEBBF6E84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55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447800"/>
            <a:ext cx="6400800" cy="5302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Erika: 2015.08.25.00 – 2015.08.29.06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24384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en-US" dirty="0" smtClean="0">
                <a:solidFill>
                  <a:srgbClr val="0000CC"/>
                </a:solidFill>
                <a:latin typeface="Arial" panose="020B0604020202020204" pitchFamily="34" charset="0"/>
              </a:rPr>
              <a:t>Dynamic models along with official guidance are mostly right to the best track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arenBoth"/>
            </a:pPr>
            <a:endParaRPr lang="en-US" dirty="0" smtClean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en-US" dirty="0" smtClean="0">
                <a:solidFill>
                  <a:srgbClr val="0000CC"/>
                </a:solidFill>
                <a:latin typeface="Arial" panose="020B0604020202020204" pitchFamily="34" charset="0"/>
              </a:rPr>
              <a:t>Statistical models are most left to the best track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47750"/>
            <a:ext cx="6096000" cy="4762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8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0825" r="7496" b="14166"/>
          <a:stretch/>
        </p:blipFill>
        <p:spPr>
          <a:xfrm>
            <a:off x="228599" y="548532"/>
            <a:ext cx="4352594" cy="2880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0831" r="7496" b="14163"/>
          <a:stretch/>
        </p:blipFill>
        <p:spPr>
          <a:xfrm>
            <a:off x="4496295" y="533400"/>
            <a:ext cx="4352594" cy="2880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  <a:cs typeface="+mn-cs"/>
              </a:rPr>
              <a:t>Track forecasts</a:t>
            </a:r>
            <a:endParaRPr lang="en-US" sz="24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0830" r="7496" b="14164"/>
          <a:stretch/>
        </p:blipFill>
        <p:spPr>
          <a:xfrm>
            <a:off x="181306" y="3458688"/>
            <a:ext cx="4352594" cy="2880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0830" r="7496" b="14164"/>
          <a:stretch/>
        </p:blipFill>
        <p:spPr>
          <a:xfrm>
            <a:off x="4572000" y="3429000"/>
            <a:ext cx="4352594" cy="28803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0830" r="7496" b="14164"/>
          <a:stretch/>
        </p:blipFill>
        <p:spPr>
          <a:xfrm>
            <a:off x="228600" y="548640"/>
            <a:ext cx="4352594" cy="2880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0830" r="7496" b="14164"/>
          <a:stretch/>
        </p:blipFill>
        <p:spPr>
          <a:xfrm>
            <a:off x="4572000" y="548640"/>
            <a:ext cx="4352594" cy="2880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0830" r="7496" b="14164"/>
          <a:stretch/>
        </p:blipFill>
        <p:spPr>
          <a:xfrm>
            <a:off x="228600" y="3429000"/>
            <a:ext cx="4352594" cy="2880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0830" r="7496" b="14164"/>
          <a:stretch/>
        </p:blipFill>
        <p:spPr>
          <a:xfrm>
            <a:off x="4562806" y="3429000"/>
            <a:ext cx="4352594" cy="288035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8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SDAT real time forecasts - 2015 Hurricane-3 Danny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2015.08.19.00 – 2015.08.23.06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47750"/>
            <a:ext cx="6096000" cy="4762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>
          <a:xfrm>
            <a:off x="0" y="804672"/>
            <a:ext cx="4876800" cy="2926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>
          <a:xfrm>
            <a:off x="4114800" y="804672"/>
            <a:ext cx="4876800" cy="2926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>
          <a:xfrm>
            <a:off x="4114800" y="3776472"/>
            <a:ext cx="4876800" cy="29260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762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    </a:t>
            </a:r>
            <a:r>
              <a:rPr lang="en-US" sz="2800" b="1" dirty="0" smtClean="0">
                <a:solidFill>
                  <a:srgbClr val="0000CC"/>
                </a:solidFill>
                <a:latin typeface="Calibri"/>
                <a:ea typeface="宋体" pitchFamily="2" charset="-122"/>
                <a:cs typeface="+mn-cs"/>
              </a:rPr>
              <a:t>Hurricane Joaquin  Best track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09600"/>
            <a:ext cx="7315200" cy="5715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3048000"/>
            <a:ext cx="5601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30 September 2015</a:t>
            </a:r>
            <a:endParaRPr lang="en-US" sz="4800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5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47"/>
          <p:cNvSpPr>
            <a:spLocks noChangeArrowheads="1"/>
          </p:cNvSpPr>
          <p:nvPr/>
        </p:nvSpPr>
        <p:spPr bwMode="auto">
          <a:xfrm>
            <a:off x="323527" y="260648"/>
            <a:ext cx="89728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rgbClr val="FF0000"/>
                </a:solidFill>
                <a:latin typeface="Arial" pitchFamily="34" charset="0"/>
              </a:rPr>
              <a:t>Assimilation System and NWP </a:t>
            </a:r>
            <a:r>
              <a:rPr lang="en-US" altLang="ko-KR" sz="2800" b="1" dirty="0" smtClean="0">
                <a:solidFill>
                  <a:srgbClr val="FF0000"/>
                </a:solidFill>
                <a:latin typeface="Arial" pitchFamily="34" charset="0"/>
              </a:rPr>
              <a:t>Model for SDAT </a:t>
            </a:r>
            <a:endParaRPr lang="en-US" altLang="ko-KR" sz="24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" name="TextBox 21"/>
          <p:cNvSpPr txBox="1">
            <a:spLocks noChangeArrowheads="1"/>
          </p:cNvSpPr>
          <p:nvPr/>
        </p:nvSpPr>
        <p:spPr bwMode="auto">
          <a:xfrm>
            <a:off x="314996" y="903040"/>
            <a:ext cx="8721499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000" b="1" dirty="0" err="1" smtClean="0">
                <a:solidFill>
                  <a:srgbClr val="0000FF"/>
                </a:solidFill>
                <a:cs typeface="Arial" charset="0"/>
              </a:rPr>
              <a:t>Gridpoint</a:t>
            </a:r>
            <a:r>
              <a:rPr lang="en-US" altLang="ko-KR" sz="2000" b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ko-KR" sz="2000" b="1" dirty="0">
                <a:solidFill>
                  <a:srgbClr val="0000FF"/>
                </a:solidFill>
                <a:cs typeface="Arial" charset="0"/>
              </a:rPr>
              <a:t>Statistical Interpolation (GSI</a:t>
            </a:r>
            <a:r>
              <a:rPr lang="en-US" altLang="ko-KR" sz="2000" b="1" dirty="0" smtClean="0">
                <a:solidFill>
                  <a:srgbClr val="0000FF"/>
                </a:solidFill>
                <a:cs typeface="Arial" charset="0"/>
              </a:rPr>
              <a:t>) v3.3:</a:t>
            </a:r>
            <a:endParaRPr lang="en-US" altLang="ko-KR" sz="2000" b="1" dirty="0">
              <a:solidFill>
                <a:srgbClr val="0000FF"/>
              </a:solidFill>
              <a:cs typeface="Arial" charset="0"/>
            </a:endParaRP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800" dirty="0">
                <a:solidFill>
                  <a:prstClr val="black"/>
                </a:solidFill>
                <a:cs typeface="Arial" charset="0"/>
              </a:rPr>
              <a:t>   - Unified </a:t>
            </a:r>
            <a:r>
              <a:rPr lang="en-US" altLang="ko-KR" sz="1800" dirty="0" err="1">
                <a:solidFill>
                  <a:prstClr val="black"/>
                </a:solidFill>
                <a:cs typeface="Arial" charset="0"/>
              </a:rPr>
              <a:t>variational</a:t>
            </a:r>
            <a:r>
              <a:rPr lang="en-US" altLang="ko-KR" sz="1800" dirty="0">
                <a:solidFill>
                  <a:prstClr val="black"/>
                </a:solidFill>
                <a:cs typeface="Arial" charset="0"/>
              </a:rPr>
              <a:t> data assimilation system for both global and regional </a:t>
            </a:r>
            <a:r>
              <a:rPr lang="en-US" altLang="ko-KR" sz="1800" dirty="0" smtClean="0">
                <a:solidFill>
                  <a:prstClr val="black"/>
                </a:solidFill>
                <a:cs typeface="Arial" charset="0"/>
              </a:rPr>
              <a:t>applications</a:t>
            </a:r>
            <a:endParaRPr lang="en-US" altLang="ko-KR" sz="1800" dirty="0">
              <a:solidFill>
                <a:prstClr val="black"/>
              </a:solidFill>
              <a:cs typeface="Arial" charset="0"/>
            </a:endParaRP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800" dirty="0">
                <a:solidFill>
                  <a:prstClr val="black"/>
                </a:solidFill>
                <a:cs typeface="Arial" charset="0"/>
              </a:rPr>
              <a:t>   - Developed by NOAA NCEP based on the operational Spectral Statistical Interpolation analysis system.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800" dirty="0">
                <a:solidFill>
                  <a:prstClr val="black"/>
                </a:solidFill>
                <a:cs typeface="Arial" charset="0"/>
              </a:rPr>
              <a:t>   - The core of the NDAS for NAM, GDAS for GFS at NOAA, and various operational systems.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endParaRPr lang="en-US" altLang="ko-KR" sz="1050" dirty="0">
              <a:solidFill>
                <a:prstClr val="black"/>
              </a:solidFill>
              <a:cs typeface="Arial" charset="0"/>
            </a:endParaRP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000" b="1" dirty="0" smtClean="0">
                <a:solidFill>
                  <a:srgbClr val="0000FF"/>
                </a:solidFill>
                <a:cs typeface="Arial" charset="0"/>
              </a:rPr>
              <a:t>Weather </a:t>
            </a:r>
            <a:r>
              <a:rPr lang="en-US" altLang="ko-KR" sz="2000" b="1" dirty="0">
                <a:solidFill>
                  <a:srgbClr val="0000FF"/>
                </a:solidFill>
                <a:cs typeface="Arial" charset="0"/>
              </a:rPr>
              <a:t>Research and Forecasting Model (WRF</a:t>
            </a:r>
            <a:r>
              <a:rPr lang="en-US" altLang="ko-KR" sz="2000" b="1" dirty="0" smtClean="0">
                <a:solidFill>
                  <a:srgbClr val="0000FF"/>
                </a:solidFill>
                <a:cs typeface="Arial" charset="0"/>
              </a:rPr>
              <a:t>) v3.6: </a:t>
            </a:r>
            <a:endParaRPr lang="en-US" altLang="ko-KR" sz="2000" b="1" dirty="0">
              <a:solidFill>
                <a:srgbClr val="0000FF"/>
              </a:solidFill>
              <a:cs typeface="Arial" charset="0"/>
            </a:endParaRP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800" dirty="0">
                <a:solidFill>
                  <a:prstClr val="black"/>
                </a:solidFill>
                <a:cs typeface="Arial" charset="0"/>
              </a:rPr>
              <a:t>   - Next-generation </a:t>
            </a:r>
            <a:r>
              <a:rPr lang="en-US" altLang="ko-KR" sz="1800" dirty="0" err="1">
                <a:solidFill>
                  <a:prstClr val="black"/>
                </a:solidFill>
                <a:cs typeface="Arial" charset="0"/>
              </a:rPr>
              <a:t>mesoscale</a:t>
            </a:r>
            <a:r>
              <a:rPr lang="en-US" altLang="ko-KR" sz="1800" dirty="0">
                <a:solidFill>
                  <a:prstClr val="black"/>
                </a:solidFill>
                <a:cs typeface="Arial" charset="0"/>
              </a:rPr>
              <a:t> numerical weather prediction system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800" dirty="0">
                <a:solidFill>
                  <a:prstClr val="black"/>
                </a:solidFill>
                <a:cs typeface="Arial" charset="0"/>
              </a:rPr>
              <a:t>   - Developed by NCAR, NOAA, AFWA, NRL, OU, and FAA.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800" dirty="0">
                <a:solidFill>
                  <a:prstClr val="black"/>
                </a:solidFill>
                <a:cs typeface="Arial" charset="0"/>
              </a:rPr>
              <a:t>   - Applicable for both meteorological research and numerical weather prediction</a:t>
            </a:r>
            <a:r>
              <a:rPr lang="en-US" altLang="ko-KR" sz="1800" dirty="0" smtClean="0">
                <a:solidFill>
                  <a:prstClr val="black"/>
                </a:solidFill>
                <a:cs typeface="Arial" charset="0"/>
              </a:rPr>
              <a:t>.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800" dirty="0" smtClean="0">
                <a:solidFill>
                  <a:prstClr val="black"/>
                </a:solidFill>
                <a:cs typeface="Arial" charset="0"/>
              </a:rPr>
              <a:t>   - 27 km for online real time SDAT (12 km for offline experiments).</a:t>
            </a:r>
            <a:endParaRPr lang="en-US" altLang="ko-KR" sz="1800" dirty="0">
              <a:solidFill>
                <a:prstClr val="black"/>
              </a:solidFill>
              <a:cs typeface="Arial" charset="0"/>
            </a:endParaRP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endParaRPr lang="en-US" altLang="ko-KR" sz="1050" dirty="0">
              <a:solidFill>
                <a:prstClr val="black"/>
              </a:solidFill>
              <a:cs typeface="Arial" charset="0"/>
            </a:endParaRP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000" b="1" dirty="0" smtClean="0">
                <a:solidFill>
                  <a:srgbClr val="0000FF"/>
                </a:solidFill>
                <a:cs typeface="Arial" charset="0"/>
              </a:rPr>
              <a:t>Community </a:t>
            </a:r>
            <a:r>
              <a:rPr lang="en-US" altLang="ko-KR" sz="2000" b="1" dirty="0">
                <a:solidFill>
                  <a:srgbClr val="0000FF"/>
                </a:solidFill>
                <a:cs typeface="Arial" charset="0"/>
              </a:rPr>
              <a:t>Radiative Transfer Model (CRTM</a:t>
            </a:r>
            <a:r>
              <a:rPr lang="en-US" altLang="ko-KR" sz="2000" b="1" dirty="0" smtClean="0">
                <a:solidFill>
                  <a:srgbClr val="0000FF"/>
                </a:solidFill>
                <a:cs typeface="Arial" charset="0"/>
              </a:rPr>
              <a:t>) for DA:</a:t>
            </a:r>
            <a:endParaRPr lang="en-US" altLang="ko-KR" sz="2000" b="1" dirty="0">
              <a:solidFill>
                <a:srgbClr val="0000FF"/>
              </a:solidFill>
              <a:cs typeface="Arial" charset="0"/>
            </a:endParaRP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800" dirty="0">
                <a:solidFill>
                  <a:prstClr val="black"/>
                </a:solidFill>
                <a:cs typeface="Arial" charset="0"/>
              </a:rPr>
              <a:t>   - Fast </a:t>
            </a:r>
            <a:r>
              <a:rPr lang="en-US" altLang="ko-KR" sz="1800" dirty="0" err="1">
                <a:solidFill>
                  <a:prstClr val="black"/>
                </a:solidFill>
                <a:cs typeface="Arial" charset="0"/>
              </a:rPr>
              <a:t>radiative</a:t>
            </a:r>
            <a:r>
              <a:rPr lang="en-US" altLang="ko-KR" sz="1800" dirty="0">
                <a:solidFill>
                  <a:prstClr val="black"/>
                </a:solidFill>
                <a:cs typeface="Arial" charset="0"/>
              </a:rPr>
              <a:t> transfer model for calculation of radiances for satellite IR or MW radiometers.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800" dirty="0">
                <a:solidFill>
                  <a:prstClr val="black"/>
                </a:solidFill>
                <a:cs typeface="Arial" charset="0"/>
              </a:rPr>
              <a:t>   - Developed by JCSDA as an important component in the NOAA/NCEP data analysis system.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800" dirty="0">
                <a:solidFill>
                  <a:prstClr val="black"/>
                </a:solidFill>
                <a:cs typeface="Arial" charset="0"/>
              </a:rPr>
              <a:t>   - Implemented into GSI system as its </a:t>
            </a:r>
            <a:r>
              <a:rPr lang="en-US" altLang="ko-KR" sz="1800" dirty="0" err="1">
                <a:solidFill>
                  <a:prstClr val="black"/>
                </a:solidFill>
                <a:cs typeface="Arial" charset="0"/>
              </a:rPr>
              <a:t>radiative</a:t>
            </a:r>
            <a:r>
              <a:rPr lang="en-US" altLang="ko-KR" sz="1800" dirty="0">
                <a:solidFill>
                  <a:prstClr val="black"/>
                </a:solidFill>
                <a:cs typeface="Arial" charset="0"/>
              </a:rPr>
              <a:t> transfer model.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767-1498-4FAA-A486-0CEBBF6E8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4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PW-Study\Joaquin\experiments\GTS_4AMSUA_CrIS_3000\Joaquin_GTS_4AMSUA_CrIS_oper_track_20150930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t="5762" r="16211" b="5746"/>
          <a:stretch/>
        </p:blipFill>
        <p:spPr bwMode="auto">
          <a:xfrm>
            <a:off x="76200" y="98962"/>
            <a:ext cx="3581400" cy="3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PW-Study\Joaquin\experiments\GTS_4AMSUA_CrIS_3000\Joaquin_GTS_4AMSUA_CrIS_oper_track_201509300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2" t="5952" r="16676" b="7936"/>
          <a:stretch/>
        </p:blipFill>
        <p:spPr bwMode="auto">
          <a:xfrm>
            <a:off x="4038600" y="98962"/>
            <a:ext cx="3556446" cy="341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PW-Study\Joaquin\experiments\GTS_4AMSUA_CrIS_3000\Joaquin_GTS_4AMSUA_CrIS_oper_track_201509301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t="6155" r="16518" b="7734"/>
          <a:stretch/>
        </p:blipFill>
        <p:spPr bwMode="auto">
          <a:xfrm>
            <a:off x="152400" y="3452267"/>
            <a:ext cx="3505200" cy="33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PW-Study\Joaquin\experiments\GTS_4AMSUA_CrIS_3000\Joaquin_GTS_4AMSUA_CrIS_oper_track_201509301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t="6147" r="16363" b="7544"/>
          <a:stretch/>
        </p:blipFill>
        <p:spPr bwMode="auto">
          <a:xfrm>
            <a:off x="4076700" y="3475991"/>
            <a:ext cx="3480246" cy="334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9896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2015-09-30 00z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42446" y="12094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2015-09-30 06z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4243" y="351378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2015-09-30 12z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02729" y="353246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2015-09-30 18z</a:t>
            </a:r>
          </a:p>
        </p:txBody>
      </p:sp>
      <p:pic>
        <p:nvPicPr>
          <p:cNvPr id="11" name="Picture 3" descr="C:\PW-Study\Joaquin\experiments\GTS_4AMSUA_CrIS_3000\Joaquin_oper_track_legend_201510011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9" t="38763" r="9736" b="29260"/>
          <a:stretch/>
        </p:blipFill>
        <p:spPr bwMode="auto">
          <a:xfrm>
            <a:off x="7111410" y="2209800"/>
            <a:ext cx="1956390" cy="17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W-Study\Joaquin\experiments\GTS_4AMSUA_CrIS_3000\Joaquin_gts_amsua_cris_oper_track_20150930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t="6006" r="14985" b="8142"/>
          <a:stretch/>
        </p:blipFill>
        <p:spPr bwMode="auto">
          <a:xfrm>
            <a:off x="685800" y="152400"/>
            <a:ext cx="3501657" cy="326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PW-Study\Joaquin\experiments\GTS_4AMSUA_CrIS_3000\Joaquin_gts_amsua_cris_oper_track_201509300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5630" r="15989" b="7936"/>
          <a:stretch/>
        </p:blipFill>
        <p:spPr bwMode="auto">
          <a:xfrm>
            <a:off x="4648200" y="166470"/>
            <a:ext cx="3382799" cy="32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PW-Study\Joaquin\experiments\GTS_4AMSUA_CrIS_3000\Joaquin_gts_amsua_cris_oper_track_201509301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t="6195" r="16423" b="7565"/>
          <a:stretch/>
        </p:blipFill>
        <p:spPr bwMode="auto">
          <a:xfrm>
            <a:off x="682256" y="3459696"/>
            <a:ext cx="3432544" cy="324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PW-Study\Joaquin\experiments\GTS_4AMSUA_CrIS_3000\Joaquin_gts_amsua_cris_oper_track_201509301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5" t="6006" r="15983" b="8141"/>
          <a:stretch/>
        </p:blipFill>
        <p:spPr bwMode="auto">
          <a:xfrm>
            <a:off x="4648199" y="3537113"/>
            <a:ext cx="3382799" cy="321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88037" y="14889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2015-09-30 00z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3083" y="17087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2015-09-30 06z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4880" y="356371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2015-09-30 12z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3366" y="358239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2015-09-30 18z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12" name="Picture 6" descr="C:\PW-Study\Joaquin\experiments\GTS_4AMSUA_CrIS_3000\Joaquin_gts_amsua_cris_oper_track_legend_201509300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2" t="36433" r="8866" b="27135"/>
          <a:stretch/>
        </p:blipFill>
        <p:spPr bwMode="auto">
          <a:xfrm>
            <a:off x="7086600" y="896771"/>
            <a:ext cx="2030820" cy="199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7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3048000"/>
            <a:ext cx="4950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01 October 2015</a:t>
            </a:r>
            <a:endParaRPr lang="en-US" sz="4800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2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PW-Study\Joaquin\experiments\GTS_4AMSUA_CrIS_3000\Joaquin_GTS_4AMSUA_CrIS_oper_track_20151001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t="6064" r="16694" b="7554"/>
          <a:stretch/>
        </p:blipFill>
        <p:spPr bwMode="auto">
          <a:xfrm>
            <a:off x="404749" y="-47500"/>
            <a:ext cx="3703834" cy="357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PW-Study\Joaquin\experiments\GTS_4AMSUA_CrIS_3000\Joaquin_GTS_4AMSUA_CrIS_oper_track_201510010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3" t="5750" r="16515" b="7545"/>
          <a:stretch/>
        </p:blipFill>
        <p:spPr bwMode="auto">
          <a:xfrm>
            <a:off x="4367623" y="-93025"/>
            <a:ext cx="3785777" cy="366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PW-Study\Joaquin\experiments\GTS_4AMSUA_CrIS_3000\Joaquin_GTS_4AMSUA_CrIS_oper_track_201510011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6029" r="16259" b="7589"/>
          <a:stretch/>
        </p:blipFill>
        <p:spPr bwMode="auto">
          <a:xfrm>
            <a:off x="381000" y="3396343"/>
            <a:ext cx="3738296" cy="35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PW-Study\Joaquin\experiments\GTS_4AMSUA_CrIS_3000\Joaquin_GTS_4AMSUA_CrIS_oper_track_201510011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5996" r="16512" b="7738"/>
          <a:stretch/>
        </p:blipFill>
        <p:spPr bwMode="auto">
          <a:xfrm>
            <a:off x="4384344" y="3432345"/>
            <a:ext cx="3714988" cy="357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3059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2015-10-01 00z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3059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2015-10-01 06z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200" y="62600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2015-10-01 12z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9600" y="6248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2015-10-01 18z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13" name="Picture 3" descr="C:\PW-Study\Joaquin\experiments\GTS_4AMSUA_CrIS_3000\Joaquin_oper_track_legend_201510011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9" t="38763" r="9736" b="29260"/>
          <a:stretch/>
        </p:blipFill>
        <p:spPr bwMode="auto">
          <a:xfrm>
            <a:off x="7111410" y="2209800"/>
            <a:ext cx="1956390" cy="17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5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PW-Study\Joaquin\experiments\GTS_4AMSUA_CrIS_3000\Joaquin_gts_amsua_cris_oper_track_20151001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0" t="5806" r="16419" b="7566"/>
          <a:stretch/>
        </p:blipFill>
        <p:spPr bwMode="auto">
          <a:xfrm>
            <a:off x="533400" y="145310"/>
            <a:ext cx="3480313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PW-Study\Joaquin\experiments\GTS_4AMSUA_CrIS_3000\Joaquin_gts_amsua_cris_oper_track_201510010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 t="5615" r="16567" b="7563"/>
          <a:stretch/>
        </p:blipFill>
        <p:spPr bwMode="auto">
          <a:xfrm>
            <a:off x="4012018" y="110133"/>
            <a:ext cx="3502257" cy="336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PW-Study\Joaquin\experiments\GTS_4AMSUA_CrIS_3000\Joaquin_gts_amsua_cris_oper_track_201510011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t="6007" r="16560" b="7753"/>
          <a:stretch/>
        </p:blipFill>
        <p:spPr bwMode="auto">
          <a:xfrm>
            <a:off x="536943" y="3482983"/>
            <a:ext cx="3482163" cy="33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PW-Study\Joaquin\experiments\GTS_4AMSUA_CrIS_3000\Joaquin_gts_amsua_cris_oper_track_201510011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5803" r="16705" b="6664"/>
          <a:stretch/>
        </p:blipFill>
        <p:spPr bwMode="auto">
          <a:xfrm>
            <a:off x="4059659" y="3477109"/>
            <a:ext cx="3454615" cy="337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28513" y="13126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2015-10-01 00z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9777" y="12515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2015-10-01 06z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5356" y="3505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2015-10-01 12z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9144" y="351637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2015-10-01 18z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2054" name="Picture 6" descr="C:\PW-Study\Joaquin\experiments\GTS_4AMSUA_CrIS_3000\Joaquin_gts_amsua_cris_oper_track_legend_201509300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2" t="36433" r="8866" b="27135"/>
          <a:stretch/>
        </p:blipFill>
        <p:spPr bwMode="auto">
          <a:xfrm>
            <a:off x="7239000" y="4823729"/>
            <a:ext cx="2030820" cy="199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0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PW-Study\Joaquin\experiments\GTS_4AMSUA_ATMS_CrIS_3000\RMSE_line_gts_amsua_atms_cris_30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t="6616" r="6852" b="67669"/>
          <a:stretch/>
        </p:blipFill>
        <p:spPr bwMode="auto">
          <a:xfrm>
            <a:off x="144238" y="-13648"/>
            <a:ext cx="8466362" cy="353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PW-Study\Joaquin\experiments\GTS_4AMSUA_ATMS_CrIS_3000\RMSE_line_gts_amsua_atms_cris_30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6" t="38721" r="10552" b="52522"/>
          <a:stretch/>
        </p:blipFill>
        <p:spPr bwMode="auto">
          <a:xfrm>
            <a:off x="2032830" y="573388"/>
            <a:ext cx="2238522" cy="90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PW-Study\Joaquin\experiments\GTS_4AMSUA_ATMS_CrIS_3000\RMSE_line_gts_amsua_atms_cris_30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t="66825" r="5639" b="6460"/>
          <a:stretch/>
        </p:blipFill>
        <p:spPr bwMode="auto">
          <a:xfrm>
            <a:off x="249058" y="3193574"/>
            <a:ext cx="8513942" cy="367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fld id="{0537569B-F75B-47AB-878C-B1B900D8CA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9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5" y="76200"/>
            <a:ext cx="8777515" cy="65831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600" y="838200"/>
            <a:ext cx="3498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06 UTC 29 Sep - 00 UTC 5 Oct 2015 </a:t>
            </a:r>
          </a:p>
          <a:p>
            <a:pPr algn="ctr"/>
            <a:r>
              <a:rPr lang="en-US" dirty="0" smtClean="0"/>
              <a:t>(forecast starting time)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9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CC"/>
                </a:solidFill>
              </a:rPr>
              <a:t>Future plan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7630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Implement re-location technique  for SDAT</a:t>
            </a:r>
          </a:p>
          <a:p>
            <a:r>
              <a:rPr lang="en-US" dirty="0" smtClean="0"/>
              <a:t>Radiances from clear locations  + radiances from </a:t>
            </a:r>
            <a:r>
              <a:rPr lang="en-US" dirty="0" smtClean="0">
                <a:solidFill>
                  <a:srgbClr val="FF0000"/>
                </a:solidFill>
              </a:rPr>
              <a:t>clear channels;</a:t>
            </a:r>
          </a:p>
          <a:p>
            <a:r>
              <a:rPr lang="en-US" dirty="0" smtClean="0"/>
              <a:t>Develop </a:t>
            </a:r>
            <a:r>
              <a:rPr lang="en-US" dirty="0" err="1" smtClean="0"/>
              <a:t>CrIS</a:t>
            </a:r>
            <a:r>
              <a:rPr lang="en-US" dirty="0" smtClean="0"/>
              <a:t> CCRs with VIIRS (</a:t>
            </a:r>
            <a:r>
              <a:rPr lang="en-US" dirty="0" err="1" smtClean="0"/>
              <a:t>demontrated</a:t>
            </a:r>
            <a:r>
              <a:rPr lang="en-US" dirty="0" smtClean="0"/>
              <a:t> already for AIRS with MODIS)</a:t>
            </a:r>
          </a:p>
          <a:p>
            <a:r>
              <a:rPr lang="en-US" dirty="0" smtClean="0"/>
              <a:t>Continue impact study on NUCAPS </a:t>
            </a:r>
            <a:r>
              <a:rPr lang="en-US" dirty="0" err="1" smtClean="0"/>
              <a:t>CrIS</a:t>
            </a:r>
            <a:r>
              <a:rPr lang="en-US" dirty="0" smtClean="0"/>
              <a:t> CCRs</a:t>
            </a:r>
          </a:p>
          <a:p>
            <a:r>
              <a:rPr lang="en-US" dirty="0" smtClean="0"/>
              <a:t>Comparisons </a:t>
            </a:r>
            <a:r>
              <a:rPr lang="en-US" dirty="0"/>
              <a:t>among </a:t>
            </a:r>
            <a:r>
              <a:rPr lang="en-US" dirty="0" err="1"/>
              <a:t>CrIS</a:t>
            </a:r>
            <a:r>
              <a:rPr lang="en-US" dirty="0"/>
              <a:t> CCRs (</a:t>
            </a:r>
            <a:r>
              <a:rPr lang="en-US" dirty="0">
                <a:solidFill>
                  <a:srgbClr val="FF0000"/>
                </a:solidFill>
              </a:rPr>
              <a:t>imager</a:t>
            </a:r>
            <a:r>
              <a:rPr lang="en-US" dirty="0"/>
              <a:t>-based, </a:t>
            </a:r>
            <a:r>
              <a:rPr lang="en-US" dirty="0" smtClean="0">
                <a:solidFill>
                  <a:srgbClr val="FF0000"/>
                </a:solidFill>
              </a:rPr>
              <a:t>background</a:t>
            </a:r>
            <a:r>
              <a:rPr lang="en-US" dirty="0" smtClean="0"/>
              <a:t>-based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MW</a:t>
            </a:r>
            <a:r>
              <a:rPr lang="en-US" dirty="0"/>
              <a:t>-based</a:t>
            </a:r>
            <a:r>
              <a:rPr lang="en-US" dirty="0" smtClean="0"/>
              <a:t>) and impact, through collaboration with Andrew Collard and Chris Barnet;</a:t>
            </a:r>
          </a:p>
          <a:p>
            <a:r>
              <a:rPr lang="en-US" dirty="0" smtClean="0"/>
              <a:t>Collaborate with HWRF team - Potential transition of research to operation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Application of </a:t>
            </a:r>
            <a:r>
              <a:rPr lang="en-US" dirty="0" err="1" smtClean="0"/>
              <a:t>CrIS</a:t>
            </a:r>
            <a:r>
              <a:rPr lang="en-US" dirty="0" smtClean="0"/>
              <a:t> sub-pixel cloud characterization (using </a:t>
            </a:r>
            <a:r>
              <a:rPr lang="en-US" dirty="0" err="1" smtClean="0"/>
              <a:t>CrIS</a:t>
            </a:r>
            <a:r>
              <a:rPr lang="en-US" dirty="0" smtClean="0"/>
              <a:t> new BUFR data);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Better clear channel detection;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 smtClean="0"/>
              <a:t>CrIS</a:t>
            </a:r>
            <a:r>
              <a:rPr lang="en-US" dirty="0" smtClean="0"/>
              <a:t> CCRs (both imager-based and MW-based);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High temporal resolution GOES-R three water vapor channels’ radiance assimilation </a:t>
            </a: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52F5-8D05-4434-A60A-FD24E7190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4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8"/>
          <p:cNvGrpSpPr/>
          <p:nvPr/>
        </p:nvGrpSpPr>
        <p:grpSpPr>
          <a:xfrm>
            <a:off x="-685800" y="228600"/>
            <a:ext cx="10439400" cy="6400800"/>
            <a:chOff x="-685800" y="228600"/>
            <a:chExt cx="10439400" cy="6400800"/>
          </a:xfrm>
        </p:grpSpPr>
        <p:sp>
          <p:nvSpPr>
            <p:cNvPr id="3" name="Flowchart: Process 2"/>
            <p:cNvSpPr/>
            <p:nvPr/>
          </p:nvSpPr>
          <p:spPr>
            <a:xfrm>
              <a:off x="1219200" y="1143000"/>
              <a:ext cx="1828800" cy="457200"/>
            </a:xfrm>
            <a:prstGeom prst="flowChart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GDAS/GFS data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" name="Flowchart: Process 3"/>
            <p:cNvSpPr/>
            <p:nvPr/>
          </p:nvSpPr>
          <p:spPr>
            <a:xfrm>
              <a:off x="1219200" y="1826703"/>
              <a:ext cx="1828800" cy="457200"/>
            </a:xfrm>
            <a:prstGeom prst="flowChart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Conventional </a:t>
              </a:r>
              <a:r>
                <a:rPr lang="en-US" dirty="0" err="1" smtClean="0">
                  <a:solidFill>
                    <a:prstClr val="black"/>
                  </a:solidFill>
                </a:rPr>
                <a:t>obs</a:t>
              </a:r>
              <a:r>
                <a:rPr lang="en-US" dirty="0" smtClean="0">
                  <a:solidFill>
                    <a:prstClr val="black"/>
                  </a:solidFill>
                </a:rPr>
                <a:t> data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Flowchart: Process 4"/>
            <p:cNvSpPr/>
            <p:nvPr/>
          </p:nvSpPr>
          <p:spPr>
            <a:xfrm>
              <a:off x="1219200" y="2514600"/>
              <a:ext cx="1828800" cy="457200"/>
            </a:xfrm>
            <a:prstGeom prst="flowChart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Radiance </a:t>
              </a:r>
              <a:r>
                <a:rPr lang="en-US" dirty="0" err="1" smtClean="0">
                  <a:solidFill>
                    <a:prstClr val="black"/>
                  </a:solidFill>
                </a:rPr>
                <a:t>obs</a:t>
              </a:r>
              <a:r>
                <a:rPr lang="en-US" dirty="0" smtClean="0">
                  <a:solidFill>
                    <a:prstClr val="black"/>
                  </a:solidFill>
                </a:rPr>
                <a:t> data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Flowchart: Alternate Process 6"/>
            <p:cNvSpPr/>
            <p:nvPr/>
          </p:nvSpPr>
          <p:spPr>
            <a:xfrm>
              <a:off x="1219200" y="3886200"/>
              <a:ext cx="1828800" cy="457200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 smtClean="0">
                  <a:solidFill>
                    <a:prstClr val="black"/>
                  </a:solidFill>
                </a:rPr>
                <a:t>Bufr</a:t>
              </a:r>
              <a:r>
                <a:rPr lang="en-US" dirty="0" smtClean="0">
                  <a:solidFill>
                    <a:prstClr val="black"/>
                  </a:solidFill>
                </a:rPr>
                <a:t> conversion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381000" y="4572000"/>
              <a:ext cx="1679196" cy="723900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CIMSS </a:t>
              </a:r>
              <a:r>
                <a:rPr lang="en-US" dirty="0" err="1" smtClean="0">
                  <a:solidFill>
                    <a:prstClr val="black"/>
                  </a:solidFill>
                </a:rPr>
                <a:t>rtv</a:t>
              </a:r>
              <a:r>
                <a:rPr lang="en-US" dirty="0" smtClean="0">
                  <a:solidFill>
                    <a:prstClr val="black"/>
                  </a:solidFill>
                </a:rPr>
                <a:t> (sounding, pw, winds, clouds)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Flowchart: Alternate Process 8"/>
            <p:cNvSpPr/>
            <p:nvPr/>
          </p:nvSpPr>
          <p:spPr>
            <a:xfrm>
              <a:off x="381000" y="5562600"/>
              <a:ext cx="1676400" cy="457200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IMAPP/CSPP data transfer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Flowchart: Alternate Process 9"/>
            <p:cNvSpPr/>
            <p:nvPr/>
          </p:nvSpPr>
          <p:spPr>
            <a:xfrm>
              <a:off x="2133600" y="4572000"/>
              <a:ext cx="1676400" cy="1143000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Satellite standard DP (soundings, </a:t>
              </a:r>
              <a:r>
                <a:rPr lang="en-US" dirty="0" err="1" smtClean="0">
                  <a:solidFill>
                    <a:prstClr val="black"/>
                  </a:solidFill>
                </a:rPr>
                <a:t>tpw</a:t>
              </a:r>
              <a:r>
                <a:rPr lang="en-US" dirty="0" smtClean="0">
                  <a:solidFill>
                    <a:prstClr val="black"/>
                  </a:solidFill>
                </a:rPr>
                <a:t>, winds)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lowchart: Alternate Process 10"/>
            <p:cNvSpPr/>
            <p:nvPr/>
          </p:nvSpPr>
          <p:spPr>
            <a:xfrm>
              <a:off x="1219200" y="3200400"/>
              <a:ext cx="1828800" cy="457200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JPSS and other satellite DP data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lowchart: Process 11"/>
            <p:cNvSpPr/>
            <p:nvPr/>
          </p:nvSpPr>
          <p:spPr>
            <a:xfrm>
              <a:off x="4648200" y="1143000"/>
              <a:ext cx="2819400" cy="457200"/>
            </a:xfrm>
            <a:prstGeom prst="flowChart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GSI/WRF Background &amp; boundary preprocessing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lowchart: Process 12"/>
            <p:cNvSpPr/>
            <p:nvPr/>
          </p:nvSpPr>
          <p:spPr>
            <a:xfrm>
              <a:off x="4419600" y="1828800"/>
              <a:ext cx="1828800" cy="457200"/>
            </a:xfrm>
            <a:prstGeom prst="flowChart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GSI background at time t-t0 </a:t>
              </a:r>
              <a:r>
                <a:rPr lang="en-US" dirty="0" err="1" smtClean="0">
                  <a:solidFill>
                    <a:prstClr val="black"/>
                  </a:solidFill>
                </a:rPr>
                <a:t>hrs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lowchart: Process 13"/>
            <p:cNvSpPr/>
            <p:nvPr/>
          </p:nvSpPr>
          <p:spPr>
            <a:xfrm>
              <a:off x="4419600" y="2514600"/>
              <a:ext cx="1828800" cy="457200"/>
            </a:xfrm>
            <a:prstGeom prst="flowChart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GSI analysis at time t-t0 </a:t>
              </a:r>
              <a:r>
                <a:rPr lang="en-US" dirty="0" err="1" smtClean="0">
                  <a:solidFill>
                    <a:prstClr val="black"/>
                  </a:solidFill>
                </a:rPr>
                <a:t>hrs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Flowchart: Process 14"/>
            <p:cNvSpPr/>
            <p:nvPr/>
          </p:nvSpPr>
          <p:spPr>
            <a:xfrm>
              <a:off x="4419600" y="3200400"/>
              <a:ext cx="1828800" cy="457200"/>
            </a:xfrm>
            <a:prstGeom prst="flowChart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WRF 6 hours forecast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lowchart: Process 15"/>
            <p:cNvSpPr/>
            <p:nvPr/>
          </p:nvSpPr>
          <p:spPr>
            <a:xfrm>
              <a:off x="4419600" y="4114800"/>
              <a:ext cx="1828800" cy="457200"/>
            </a:xfrm>
            <a:prstGeom prst="flowChart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GSI background at time t 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Flowchart: Process 16"/>
            <p:cNvSpPr/>
            <p:nvPr/>
          </p:nvSpPr>
          <p:spPr>
            <a:xfrm>
              <a:off x="4419600" y="4800600"/>
              <a:ext cx="1828800" cy="457200"/>
            </a:xfrm>
            <a:prstGeom prst="flowChart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GSI analysis at time t 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Flowchart: Process 17"/>
            <p:cNvSpPr/>
            <p:nvPr/>
          </p:nvSpPr>
          <p:spPr>
            <a:xfrm>
              <a:off x="4419600" y="5486400"/>
              <a:ext cx="1828800" cy="457200"/>
            </a:xfrm>
            <a:prstGeom prst="flowChartProcess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WRF 72 hours final forecast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Flowchart: Process 18"/>
            <p:cNvSpPr/>
            <p:nvPr/>
          </p:nvSpPr>
          <p:spPr>
            <a:xfrm>
              <a:off x="4419600" y="6172200"/>
              <a:ext cx="1828800" cy="457200"/>
            </a:xfrm>
            <a:prstGeom prst="flowChartProcess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WRF post-processing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Flowchart: Process 19"/>
            <p:cNvSpPr/>
            <p:nvPr/>
          </p:nvSpPr>
          <p:spPr>
            <a:xfrm>
              <a:off x="6705600" y="2590800"/>
              <a:ext cx="1828800" cy="457200"/>
            </a:xfrm>
            <a:prstGeom prst="flowChartProcess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WRF boundary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Flowchart: Process 21"/>
            <p:cNvSpPr/>
            <p:nvPr/>
          </p:nvSpPr>
          <p:spPr>
            <a:xfrm>
              <a:off x="2247900" y="6172200"/>
              <a:ext cx="1981200" cy="457200"/>
            </a:xfrm>
            <a:prstGeom prst="flowChartProcess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Diagnosis, </a:t>
              </a:r>
              <a:r>
                <a:rPr lang="en-US" dirty="0">
                  <a:solidFill>
                    <a:prstClr val="black"/>
                  </a:solidFill>
                </a:rPr>
                <a:t>p</a:t>
              </a:r>
              <a:r>
                <a:rPr lang="en-US" dirty="0" smtClean="0">
                  <a:solidFill>
                    <a:prstClr val="black"/>
                  </a:solidFill>
                </a:rPr>
                <a:t>lotting and validation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Flowchart: Process 22"/>
            <p:cNvSpPr/>
            <p:nvPr/>
          </p:nvSpPr>
          <p:spPr>
            <a:xfrm>
              <a:off x="6400800" y="6172200"/>
              <a:ext cx="1981200" cy="457200"/>
            </a:xfrm>
            <a:prstGeom prst="flowChartProcess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Data archive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5" name="Straight Arrow Connector 24"/>
            <p:cNvCxnSpPr>
              <a:stCxn id="13" idx="2"/>
              <a:endCxn id="14" idx="0"/>
            </p:cNvCxnSpPr>
            <p:nvPr/>
          </p:nvCxnSpPr>
          <p:spPr>
            <a:xfrm>
              <a:off x="5334000" y="2286000"/>
              <a:ext cx="0" cy="2286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334000" y="2971800"/>
              <a:ext cx="0" cy="2286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334000" y="4572000"/>
              <a:ext cx="0" cy="2286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334000" y="5257800"/>
              <a:ext cx="0" cy="2286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334000" y="5943600"/>
              <a:ext cx="0" cy="2286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" idx="3"/>
              <a:endCxn id="12" idx="1"/>
            </p:cNvCxnSpPr>
            <p:nvPr/>
          </p:nvCxnSpPr>
          <p:spPr>
            <a:xfrm>
              <a:off x="3048000" y="1371600"/>
              <a:ext cx="16002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12" idx="2"/>
              <a:endCxn id="13" idx="0"/>
            </p:cNvCxnSpPr>
            <p:nvPr/>
          </p:nvCxnSpPr>
          <p:spPr>
            <a:xfrm flipH="1">
              <a:off x="5334000" y="1600200"/>
              <a:ext cx="723900" cy="2286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12" idx="2"/>
            </p:cNvCxnSpPr>
            <p:nvPr/>
          </p:nvCxnSpPr>
          <p:spPr>
            <a:xfrm>
              <a:off x="6057900" y="1600200"/>
              <a:ext cx="1562100" cy="3048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7620000" y="3771900"/>
              <a:ext cx="1" cy="16002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6400800" y="2971800"/>
              <a:ext cx="762000" cy="2286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</a:rPr>
                <a:t>update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400800" y="5257800"/>
              <a:ext cx="762000" cy="2286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</a:rPr>
                <a:t>update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63" name="Straight Arrow Connector 62"/>
            <p:cNvCxnSpPr>
              <a:endCxn id="58" idx="3"/>
            </p:cNvCxnSpPr>
            <p:nvPr/>
          </p:nvCxnSpPr>
          <p:spPr>
            <a:xfrm flipH="1">
              <a:off x="7162800" y="3086100"/>
              <a:ext cx="2286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8" idx="1"/>
            </p:cNvCxnSpPr>
            <p:nvPr/>
          </p:nvCxnSpPr>
          <p:spPr>
            <a:xfrm flipH="1">
              <a:off x="5334000" y="3086100"/>
              <a:ext cx="10668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60" idx="3"/>
            </p:cNvCxnSpPr>
            <p:nvPr/>
          </p:nvCxnSpPr>
          <p:spPr>
            <a:xfrm flipH="1">
              <a:off x="7162800" y="5372100"/>
              <a:ext cx="4572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60" idx="1"/>
            </p:cNvCxnSpPr>
            <p:nvPr/>
          </p:nvCxnSpPr>
          <p:spPr>
            <a:xfrm flipH="1">
              <a:off x="5334000" y="5372100"/>
              <a:ext cx="10668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267072" y="228600"/>
              <a:ext cx="85331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Satellite Data Assimilation for Tropical cyclone forecast (SDAT)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http://cimss.ssec.wisc.edu/sdat</a:t>
              </a:r>
              <a:endPara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3505200" y="2744248"/>
              <a:ext cx="533400" cy="1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038600" y="2744249"/>
              <a:ext cx="0" cy="2284951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14" idx="1"/>
            </p:cNvCxnSpPr>
            <p:nvPr/>
          </p:nvCxnSpPr>
          <p:spPr>
            <a:xfrm>
              <a:off x="4038600" y="2743200"/>
              <a:ext cx="3810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17" idx="1"/>
            </p:cNvCxnSpPr>
            <p:nvPr/>
          </p:nvCxnSpPr>
          <p:spPr>
            <a:xfrm>
              <a:off x="4038600" y="5029200"/>
              <a:ext cx="3810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4" idx="3"/>
            </p:cNvCxnSpPr>
            <p:nvPr/>
          </p:nvCxnSpPr>
          <p:spPr>
            <a:xfrm>
              <a:off x="3048000" y="2055303"/>
              <a:ext cx="457200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048000" y="2743200"/>
              <a:ext cx="457200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048000" y="3429000"/>
              <a:ext cx="457200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505200" y="2055303"/>
              <a:ext cx="0" cy="137369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" idx="0"/>
            </p:cNvCxnSpPr>
            <p:nvPr/>
          </p:nvCxnSpPr>
          <p:spPr>
            <a:xfrm flipV="1">
              <a:off x="1219200" y="5334000"/>
              <a:ext cx="1398" cy="2286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stCxn id="8" idx="0"/>
              <a:endCxn id="7" idx="2"/>
            </p:cNvCxnSpPr>
            <p:nvPr/>
          </p:nvCxnSpPr>
          <p:spPr>
            <a:xfrm flipV="1">
              <a:off x="1220598" y="4343400"/>
              <a:ext cx="913002" cy="2286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10" idx="0"/>
              <a:endCxn id="7" idx="2"/>
            </p:cNvCxnSpPr>
            <p:nvPr/>
          </p:nvCxnSpPr>
          <p:spPr>
            <a:xfrm flipH="1" flipV="1">
              <a:off x="2133600" y="4343400"/>
              <a:ext cx="838200" cy="2286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stCxn id="7" idx="0"/>
              <a:endCxn id="11" idx="2"/>
            </p:cNvCxnSpPr>
            <p:nvPr/>
          </p:nvCxnSpPr>
          <p:spPr>
            <a:xfrm flipV="1">
              <a:off x="2133600" y="3657600"/>
              <a:ext cx="0" cy="2286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>
              <a:stCxn id="19" idx="1"/>
              <a:endCxn id="22" idx="3"/>
            </p:cNvCxnSpPr>
            <p:nvPr/>
          </p:nvCxnSpPr>
          <p:spPr>
            <a:xfrm flipH="1">
              <a:off x="4229100" y="6400800"/>
              <a:ext cx="1905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>
              <a:stCxn id="19" idx="3"/>
              <a:endCxn id="23" idx="1"/>
            </p:cNvCxnSpPr>
            <p:nvPr/>
          </p:nvCxnSpPr>
          <p:spPr>
            <a:xfrm>
              <a:off x="6248400" y="6400800"/>
              <a:ext cx="1524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7" name="Flowchart: Process 116"/>
            <p:cNvSpPr/>
            <p:nvPr/>
          </p:nvSpPr>
          <p:spPr>
            <a:xfrm>
              <a:off x="-685800" y="2209800"/>
              <a:ext cx="2362200" cy="419100"/>
            </a:xfrm>
            <a:prstGeom prst="flowChartProcess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0"/>
            </a:gradFill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Data preparation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9" name="Flowchart: Process 118"/>
            <p:cNvSpPr/>
            <p:nvPr/>
          </p:nvSpPr>
          <p:spPr>
            <a:xfrm>
              <a:off x="7391400" y="3238500"/>
              <a:ext cx="2362200" cy="419100"/>
            </a:xfrm>
            <a:prstGeom prst="flowChartProcess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Analysis and forecast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4" name="Left Brace 123"/>
            <p:cNvSpPr/>
            <p:nvPr/>
          </p:nvSpPr>
          <p:spPr>
            <a:xfrm>
              <a:off x="762000" y="1371600"/>
              <a:ext cx="457200" cy="2057400"/>
            </a:xfrm>
            <a:prstGeom prst="leftBrac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7" name="Right Brace 126"/>
            <p:cNvSpPr/>
            <p:nvPr/>
          </p:nvSpPr>
          <p:spPr>
            <a:xfrm>
              <a:off x="7543800" y="1371600"/>
              <a:ext cx="762000" cy="4038600"/>
            </a:xfrm>
            <a:prstGeom prst="rightBrac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7" name="Down Arrow 56"/>
          <p:cNvSpPr/>
          <p:nvPr/>
        </p:nvSpPr>
        <p:spPr>
          <a:xfrm>
            <a:off x="5289042" y="3679698"/>
            <a:ext cx="121158" cy="435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412825" y="3771900"/>
            <a:ext cx="2130975" cy="228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</a:rPr>
              <a:t>cycle above process to time t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E96-500A-4276-A99A-D2E081A07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849313"/>
          </a:xfrm>
        </p:spPr>
        <p:txBody>
          <a:bodyPr/>
          <a:lstStyle/>
          <a:p>
            <a:pPr eaLnBrk="1" hangingPunct="1"/>
            <a:r>
              <a:rPr lang="en-US" altLang="zh-C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Outlines</a:t>
            </a:r>
            <a:endParaRPr lang="zh-CN" altLang="en-US" sz="3600" b="1" dirty="0" smtClean="0">
              <a:solidFill>
                <a:srgbClr val="0000CC"/>
              </a:solidFill>
              <a:latin typeface="Times New Roman" panose="02020603050405020304" pitchFamily="18" charset="0"/>
              <a:ea typeface="隶书"/>
              <a:cs typeface="Times New Roman" panose="02020603050405020304" pitchFamily="18" charset="0"/>
            </a:endParaRPr>
          </a:p>
        </p:txBody>
      </p:sp>
      <p:sp>
        <p:nvSpPr>
          <p:cNvPr id="5123" name="内容占位符 4"/>
          <p:cNvSpPr>
            <a:spLocks noGrp="1"/>
          </p:cNvSpPr>
          <p:nvPr>
            <p:ph idx="1"/>
          </p:nvPr>
        </p:nvSpPr>
        <p:spPr>
          <a:xfrm>
            <a:off x="76200" y="1341437"/>
            <a:ext cx="9067800" cy="5211763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CIMSS real time SDAT (satellite data assimilation for TC forecasts) system as research testbed for improving the utilization of satellite data in regional NWP</a:t>
            </a:r>
          </a:p>
          <a:p>
            <a:pPr eaLnBrk="1" hangingPunct="1">
              <a:spcBef>
                <a:spcPts val="300"/>
              </a:spcBef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Research progress on IR/MW sounder radiance assimilation with SDAT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IR sounder sub-pixel cloud characterization for improving radiance assimilation 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Assimilation of IR sounder thermodynamic information in partly cloud cover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MW sounder cloud-screening for radiance assimilation  </a:t>
            </a:r>
          </a:p>
          <a:p>
            <a:pPr eaLnBrk="1" hangingPunct="1">
              <a:spcBef>
                <a:spcPts val="300"/>
              </a:spcBef>
            </a:pP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SDAT real time demonstration and application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zh-CN" sz="20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Performs on 2015 hurricane season</a:t>
            </a:r>
          </a:p>
          <a:p>
            <a:pPr lvl="0" eaLnBrk="1" hangingPunct="1">
              <a:spcBef>
                <a:spcPts val="300"/>
              </a:spcBef>
            </a:pPr>
            <a:r>
              <a:rPr lang="en-US" altLang="zh-C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Future plan on using HWRF</a:t>
            </a:r>
            <a:endParaRPr lang="en-US" altLang="zh-CN" sz="2400" dirty="0">
              <a:solidFill>
                <a:srgbClr val="0000CC"/>
              </a:solidFill>
              <a:latin typeface="Times New Roman" panose="02020603050405020304" pitchFamily="18" charset="0"/>
              <a:ea typeface="隶书"/>
              <a:cs typeface="Times New Roman" panose="02020603050405020304" pitchFamily="18" charset="0"/>
            </a:endParaRPr>
          </a:p>
          <a:p>
            <a:pPr lvl="1" eaLnBrk="1" hangingPunct="1">
              <a:spcBef>
                <a:spcPts val="300"/>
              </a:spcBef>
            </a:pPr>
            <a:endParaRPr lang="en-US" altLang="zh-CN" sz="2000" dirty="0" smtClean="0">
              <a:solidFill>
                <a:srgbClr val="0000CC"/>
              </a:solidFill>
              <a:latin typeface="Times New Roman" panose="02020603050405020304" pitchFamily="18" charset="0"/>
              <a:ea typeface="隶书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300"/>
              </a:spcBef>
              <a:buNone/>
            </a:pPr>
            <a:endParaRPr lang="en-US" altLang="zh-CN" sz="4000" b="1" dirty="0" smtClean="0">
              <a:latin typeface="隶书"/>
              <a:ea typeface="隶书"/>
              <a:cs typeface="隶书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9EBC9-C9B5-4D2D-A8AB-3C829681EB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752600"/>
            <a:ext cx="8153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Research finding 1: IR sounder sub-pixel cloud detection with collocated imager cloud mask improves radiance assimilation</a:t>
            </a:r>
          </a:p>
          <a:p>
            <a:endParaRPr lang="en-US" dirty="0"/>
          </a:p>
          <a:p>
            <a:r>
              <a:rPr lang="en-US" sz="2800" dirty="0" smtClean="0">
                <a:solidFill>
                  <a:srgbClr val="FF0000"/>
                </a:solidFill>
              </a:rPr>
              <a:t>AIRS with MODIS </a:t>
            </a:r>
          </a:p>
          <a:p>
            <a:r>
              <a:rPr lang="en-US" sz="2800" dirty="0" err="1" smtClean="0">
                <a:solidFill>
                  <a:srgbClr val="FF0000"/>
                </a:solidFill>
              </a:rPr>
              <a:t>CrIS</a:t>
            </a:r>
            <a:r>
              <a:rPr lang="en-US" sz="2800" dirty="0" smtClean="0">
                <a:solidFill>
                  <a:srgbClr val="FF0000"/>
                </a:solidFill>
              </a:rPr>
              <a:t> with VIIRS</a:t>
            </a:r>
          </a:p>
          <a:p>
            <a:r>
              <a:rPr lang="en-US" sz="2800" dirty="0" smtClean="0"/>
              <a:t>IASI with AVHRR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9A6131-2D3D-4742-BC1B-C2C5F4E7A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200400"/>
            <a:ext cx="7327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Q: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How does cloud detection impact IR sounder assimilation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?</a:t>
            </a:r>
          </a:p>
          <a:p>
            <a:endParaRPr lang="en-US" dirty="0" smtClean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A: Accurate cloud detection is critical for radiance assimilation in NWP</a:t>
            </a:r>
            <a:endParaRPr 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</a:endParaRPr>
          </a:p>
          <a:p>
            <a:endParaRPr 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1" y="428"/>
            <a:ext cx="9142858" cy="6857143"/>
            <a:chOff x="571" y="428"/>
            <a:chExt cx="9142858" cy="6857143"/>
          </a:xfrm>
        </p:grpSpPr>
        <p:grpSp>
          <p:nvGrpSpPr>
            <p:cNvPr id="6" name="Group 5"/>
            <p:cNvGrpSpPr/>
            <p:nvPr/>
          </p:nvGrpSpPr>
          <p:grpSpPr>
            <a:xfrm>
              <a:off x="571" y="428"/>
              <a:ext cx="9142858" cy="6857143"/>
              <a:chOff x="571" y="428"/>
              <a:chExt cx="9142858" cy="685714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" y="428"/>
                <a:ext cx="9142858" cy="6857143"/>
              </a:xfrm>
              <a:prstGeom prst="rect">
                <a:avLst/>
              </a:prstGeom>
            </p:spPr>
          </p:pic>
          <p:cxnSp>
            <p:nvCxnSpPr>
              <p:cNvPr id="3" name="Straight Arrow Connector 2"/>
              <p:cNvCxnSpPr/>
              <p:nvPr/>
            </p:nvCxnSpPr>
            <p:spPr>
              <a:xfrm flipH="1" flipV="1">
                <a:off x="4343400" y="2057400"/>
                <a:ext cx="1143000" cy="2209800"/>
              </a:xfrm>
              <a:prstGeom prst="straightConnector1">
                <a:avLst/>
              </a:prstGeom>
              <a:ln w="57150">
                <a:solidFill>
                  <a:srgbClr val="FF00FF"/>
                </a:solidFill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3368769" y="4583668"/>
              <a:ext cx="21176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  <a:cs typeface="+mn-cs"/>
                </a:rPr>
                <a:t>Wang et al. (2014, GRL)</a:t>
              </a:r>
              <a:endParaRPr lang="en-US" sz="1400" dirty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8444552" y="6463352"/>
            <a:ext cx="228600" cy="228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B39A6131-2D3D-4742-BC1B-C2C5F4E7A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cintosh HD:Users:pwang:Documents:Sandy:Sandy_amsua_airs:analy_diff:diff_airclr_airs_T500_2506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11368" r="9261" b="18905"/>
          <a:stretch/>
        </p:blipFill>
        <p:spPr bwMode="auto">
          <a:xfrm>
            <a:off x="0" y="76200"/>
            <a:ext cx="4549351" cy="4960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76200" y="5083314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500 </a:t>
            </a:r>
            <a:r>
              <a:rPr lang="en-US" sz="2000" dirty="0" err="1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hPa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 temperature analysis difference </a:t>
            </a:r>
            <a:r>
              <a:rPr lang="en-US" sz="2000" b="1" dirty="0">
                <a:solidFill>
                  <a:srgbClr val="0070C0"/>
                </a:solidFill>
                <a:latin typeface="Calibri"/>
                <a:ea typeface="宋体" pitchFamily="2" charset="-122"/>
                <a:cs typeface="+mn-cs"/>
              </a:rPr>
              <a:t>(AIRS(MOD) - AIRS(GSI))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1" y="42446"/>
            <a:ext cx="3505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Hurricane Sandy (2012) forecast RMSE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6334780"/>
            <a:ext cx="283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72-hour forecasts of Sandy from 06z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25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to 00z 30 Oct, 2012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595434" y="449777"/>
            <a:ext cx="4396166" cy="5951023"/>
            <a:chOff x="4595434" y="449777"/>
            <a:chExt cx="4396166" cy="5951023"/>
          </a:xfrm>
        </p:grpSpPr>
        <p:pic>
          <p:nvPicPr>
            <p:cNvPr id="10" name="Picture 3" descr="C:\PW-Study\Sandy\warm_start\AMSUA+AIRSclr\GSI_clr\RMSE_line_airs_cl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9" t="7122" r="5277" b="5719"/>
            <a:stretch/>
          </p:blipFill>
          <p:spPr bwMode="auto">
            <a:xfrm>
              <a:off x="4686297" y="449777"/>
              <a:ext cx="4305303" cy="595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 rot="16200000">
              <a:off x="4458057" y="4853763"/>
              <a:ext cx="55175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  <a:cs typeface="+mn-cs"/>
                </a:rPr>
                <a:t>(m/s)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99E1-5DBB-48E5-9330-986FE6DCC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5827693"/>
            <a:ext cx="4267200" cy="954107"/>
          </a:xfrm>
          <a:prstGeom prst="rect">
            <a:avLst/>
          </a:prstGeom>
          <a:noFill/>
          <a:ln>
            <a:solidFill>
              <a:srgbClr val="4F81BD"/>
            </a:solidFill>
          </a:ln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</a:rPr>
              <a:t>Hurricane Sandy (2012)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prstClr val="black"/>
                </a:solidFill>
                <a:latin typeface="Arial" pitchFamily="34" charset="0"/>
              </a:rPr>
              <a:t>Assimilation : Oct 25 06z to Oct 27 00z, 2012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prstClr val="black"/>
                </a:solidFill>
                <a:latin typeface="Arial" pitchFamily="34" charset="0"/>
              </a:rPr>
              <a:t>Forecasts: Oct 25 06z to Oct 30 00z, 2012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prstClr val="black"/>
                </a:solidFill>
                <a:latin typeface="Arial" pitchFamily="34" charset="0"/>
              </a:rPr>
              <a:t>Assimilation every 6 hour</a:t>
            </a:r>
          </a:p>
        </p:txBody>
      </p:sp>
    </p:spTree>
    <p:extLst>
      <p:ext uri="{BB962C8B-B14F-4D97-AF65-F5344CB8AC3E}">
        <p14:creationId xmlns:p14="http://schemas.microsoft.com/office/powerpoint/2010/main" val="356627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3566</TotalTime>
  <Words>2611</Words>
  <Application>Microsoft Office PowerPoint</Application>
  <PresentationFormat>On-screen Show (4:3)</PresentationFormat>
  <Paragraphs>385</Paragraphs>
  <Slides>47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71" baseType="lpstr">
      <vt:lpstr>Office Theme</vt:lpstr>
      <vt:lpstr>1_NewsPrint</vt:lpstr>
      <vt:lpstr>3_Office Theme</vt:lpstr>
      <vt:lpstr>5_Office Theme</vt:lpstr>
      <vt:lpstr>2_Office Theme</vt:lpstr>
      <vt:lpstr>75_Office Theme</vt:lpstr>
      <vt:lpstr>14_Office Theme</vt:lpstr>
      <vt:lpstr>2_NewsPrint</vt:lpstr>
      <vt:lpstr>15_Office Theme</vt:lpstr>
      <vt:lpstr>16_Office Theme</vt:lpstr>
      <vt:lpstr>4_Office Theme</vt:lpstr>
      <vt:lpstr>18_Office Theme</vt:lpstr>
      <vt:lpstr>9_Office Theme</vt:lpstr>
      <vt:lpstr>19_Office Theme</vt:lpstr>
      <vt:lpstr>8_Office Theme</vt:lpstr>
      <vt:lpstr>Blank Presentation</vt:lpstr>
      <vt:lpstr>Office 主题</vt:lpstr>
      <vt:lpstr>1_Office 主题​​</vt:lpstr>
      <vt:lpstr>7_Office Theme</vt:lpstr>
      <vt:lpstr>6_Office Theme</vt:lpstr>
      <vt:lpstr>1_Office Theme</vt:lpstr>
      <vt:lpstr>10_Office Theme</vt:lpstr>
      <vt:lpstr>11_Office Theme</vt:lpstr>
      <vt:lpstr>Equation</vt:lpstr>
      <vt:lpstr>CIMSS research progress on the assimilation of advanced infrared and microwave sounder radiances in regional NWP for improving TC forecasts</vt:lpstr>
      <vt:lpstr>Outlines</vt:lpstr>
      <vt:lpstr>PowerPoint Presentation</vt:lpstr>
      <vt:lpstr>PowerPoint Presentation</vt:lpstr>
      <vt:lpstr>PowerPoint Presentation</vt:lpstr>
      <vt:lpstr>Outlines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Microwave sounder sub-pixel cloud detection with imager – a little complicate</vt:lpstr>
      <vt:lpstr>PowerPoint Presentation</vt:lpstr>
      <vt:lpstr>PowerPoint Presentation</vt:lpstr>
      <vt:lpstr>PowerPoint Presentation</vt:lpstr>
      <vt:lpstr>Outlines</vt:lpstr>
      <vt:lpstr>PowerPoint Presentation</vt:lpstr>
      <vt:lpstr>PowerPoint Presentation</vt:lpstr>
      <vt:lpstr>PowerPoint Presentation</vt:lpstr>
      <vt:lpstr>PowerPoint Presentation</vt:lpstr>
      <vt:lpstr>SDAT real time forecasts - 2015 Hurricane-3 Danny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plan</vt:lpstr>
    </vt:vector>
  </TitlesOfParts>
  <Company>SSEC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Irene AIRS sounding bias test</dc:title>
  <dc:creator>Jun Li</dc:creator>
  <cp:lastModifiedBy>Jun Li</cp:lastModifiedBy>
  <cp:revision>474</cp:revision>
  <dcterms:created xsi:type="dcterms:W3CDTF">2012-07-06T01:14:23Z</dcterms:created>
  <dcterms:modified xsi:type="dcterms:W3CDTF">2015-12-09T19:52:30Z</dcterms:modified>
</cp:coreProperties>
</file>