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B20C-60C3-47E3-813B-1427F15555E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C451-07B7-49AA-B98E-BB936A9D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371600"/>
            <a:ext cx="8343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H16A</a:t>
            </a:r>
            <a:r>
              <a:rPr lang="en-US" sz="4000" dirty="0" smtClean="0"/>
              <a:t>: FY16 Baseline (</a:t>
            </a:r>
            <a:r>
              <a:rPr lang="en-US" sz="4000" dirty="0" err="1" smtClean="0"/>
              <a:t>dt</a:t>
            </a:r>
            <a:r>
              <a:rPr lang="en-US" sz="4000" dirty="0" smtClean="0"/>
              <a:t>=30s, non-hydrostatic fix, ICLOUD3 </a:t>
            </a:r>
            <a:r>
              <a:rPr lang="en-US" sz="4000" dirty="0" smtClean="0"/>
              <a:t>fix, etc. )</a:t>
            </a:r>
            <a:endParaRPr lang="en-US" sz="4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HWRF</a:t>
            </a:r>
            <a:r>
              <a:rPr lang="en-US" sz="4000" dirty="0" smtClean="0"/>
              <a:t>: FY15 Operational HWRF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PBL1</a:t>
            </a:r>
            <a:r>
              <a:rPr lang="en-US" sz="4000" dirty="0" smtClean="0"/>
              <a:t>: EDMF with </a:t>
            </a:r>
            <a:r>
              <a:rPr lang="en-US" sz="4000" dirty="0" smtClean="0"/>
              <a:t>alpha and variable Richardson Number.</a:t>
            </a:r>
            <a:endParaRPr lang="en-US" sz="4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PBL2</a:t>
            </a:r>
            <a:r>
              <a:rPr lang="en-US" sz="4000" dirty="0" smtClean="0"/>
              <a:t>: PBL1+modified horizontal diffusion coefficient for </a:t>
            </a:r>
            <a:r>
              <a:rPr lang="en-US" sz="4000" dirty="0" smtClean="0"/>
              <a:t>d02/d03, 1/1.2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Experiments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591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ALAL1115_HWRF_H216_PBL_H16A/fig_AL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90"/>
            <a:ext cx="4460370" cy="34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ALAL1115_HWRF_H216_PBL_H16A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8" y="189883"/>
            <a:ext cx="4591402" cy="35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ALAL1115_HWRF_H216_PBL_H16A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6" y="3724354"/>
            <a:ext cx="4335084" cy="3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4495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 track/intensity verification:</a:t>
            </a:r>
          </a:p>
          <a:p>
            <a:r>
              <a:rPr lang="en-US" dirty="0" smtClean="0"/>
              <a:t>PBL2 has a comparable track forecast errors </a:t>
            </a:r>
            <a:r>
              <a:rPr lang="en-US" dirty="0" smtClean="0"/>
              <a:t>as </a:t>
            </a:r>
            <a:r>
              <a:rPr lang="en-US" dirty="0" smtClean="0"/>
              <a:t>PBL1;</a:t>
            </a:r>
          </a:p>
          <a:p>
            <a:r>
              <a:rPr lang="en-US" dirty="0" smtClean="0"/>
              <a:t>PBL2 has smaller intensity errors than PBL1, and reduces negative biases.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EPAL1115_HWRF_H216_PBL_H16A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2" y="304800"/>
            <a:ext cx="4607637" cy="33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1/EPAL1115_HWRF_H216_PBL_H16A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33" y="457200"/>
            <a:ext cx="4493202" cy="32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1/EPAL1115_HWRF_H216_PBL_H16A/fig_EP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7" y="3551396"/>
            <a:ext cx="4585365" cy="33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4495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EP </a:t>
            </a:r>
            <a:r>
              <a:rPr lang="en-US" b="1" dirty="0">
                <a:solidFill>
                  <a:prstClr val="black"/>
                </a:solidFill>
              </a:rPr>
              <a:t>track/intensity verification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  <a:endParaRPr lang="en-US" dirty="0" smtClean="0"/>
          </a:p>
          <a:p>
            <a:r>
              <a:rPr lang="en-US" dirty="0" smtClean="0"/>
              <a:t>All experiments produced smaller track forecast errors than operational HWRF</a:t>
            </a:r>
            <a:r>
              <a:rPr lang="en-US" dirty="0" smtClean="0"/>
              <a:t>;</a:t>
            </a:r>
          </a:p>
          <a:p>
            <a:r>
              <a:rPr lang="en-US" dirty="0" smtClean="0"/>
              <a:t>Intensity biases are 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EPAL1115_HWRF_H216_PBL_H16A_new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47"/>
            <a:ext cx="4467225" cy="32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1/EPAL1115_HWRF_H216_PBL_H16A_new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8647"/>
            <a:ext cx="4623374" cy="33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3549"/>
            <a:ext cx="4467225" cy="32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4495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EP </a:t>
            </a:r>
            <a:r>
              <a:rPr lang="en-US" b="1" dirty="0">
                <a:solidFill>
                  <a:prstClr val="black"/>
                </a:solidFill>
              </a:rPr>
              <a:t>track/intensity </a:t>
            </a:r>
            <a:r>
              <a:rPr lang="en-US" b="1" dirty="0" smtClean="0">
                <a:solidFill>
                  <a:prstClr val="black"/>
                </a:solidFill>
              </a:rPr>
              <a:t>verification (no PBL1, more samples):</a:t>
            </a:r>
            <a:endParaRPr lang="en-US" dirty="0" smtClean="0"/>
          </a:p>
          <a:p>
            <a:r>
              <a:rPr lang="en-US" dirty="0" smtClean="0"/>
              <a:t>PBL2 has a better track forecasts</a:t>
            </a:r>
          </a:p>
          <a:p>
            <a:r>
              <a:rPr lang="en-US" dirty="0" smtClean="0"/>
              <a:t>PBL2 </a:t>
            </a:r>
            <a:r>
              <a:rPr lang="en-US" smtClean="0"/>
              <a:t>better than H16A.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110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7</cp:revision>
  <dcterms:created xsi:type="dcterms:W3CDTF">2015-12-16T14:30:20Z</dcterms:created>
  <dcterms:modified xsi:type="dcterms:W3CDTF">2015-12-16T19:47:42Z</dcterms:modified>
</cp:coreProperties>
</file>