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4" r:id="rId2"/>
    <p:sldId id="258" r:id="rId3"/>
    <p:sldId id="285" r:id="rId4"/>
    <p:sldId id="260" r:id="rId5"/>
    <p:sldId id="284" r:id="rId6"/>
    <p:sldId id="286" r:id="rId7"/>
    <p:sldId id="287" r:id="rId8"/>
    <p:sldId id="262" r:id="rId9"/>
    <p:sldId id="282" r:id="rId10"/>
    <p:sldId id="289" r:id="rId11"/>
    <p:sldId id="283" r:id="rId12"/>
    <p:sldId id="271" r:id="rId13"/>
    <p:sldId id="268" r:id="rId14"/>
    <p:sldId id="265" r:id="rId15"/>
    <p:sldId id="273" r:id="rId16"/>
    <p:sldId id="266" r:id="rId17"/>
    <p:sldId id="277" r:id="rId18"/>
    <p:sldId id="278" r:id="rId19"/>
    <p:sldId id="280" r:id="rId20"/>
    <p:sldId id="279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3"/>
    <p:restoredTop sz="94562"/>
  </p:normalViewPr>
  <p:slideViewPr>
    <p:cSldViewPr snapToGrid="0" snapToObjects="1">
      <p:cViewPr>
        <p:scale>
          <a:sx n="78" d="100"/>
          <a:sy n="78" d="100"/>
        </p:scale>
        <p:origin x="24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wmf"/><Relationship Id="rId5" Type="http://schemas.openxmlformats.org/officeDocument/2006/relationships/image" Target="../media/image41.wmf"/><Relationship Id="rId6" Type="http://schemas.openxmlformats.org/officeDocument/2006/relationships/image" Target="../media/image42.emf"/><Relationship Id="rId7" Type="http://schemas.openxmlformats.org/officeDocument/2006/relationships/image" Target="../media/image43.wmf"/><Relationship Id="rId8" Type="http://schemas.openxmlformats.org/officeDocument/2006/relationships/image" Target="../media/image44.wmf"/><Relationship Id="rId1" Type="http://schemas.openxmlformats.org/officeDocument/2006/relationships/image" Target="../media/image37.wmf"/><Relationship Id="rId2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4" Type="http://schemas.openxmlformats.org/officeDocument/2006/relationships/image" Target="../media/image50.wmf"/><Relationship Id="rId1" Type="http://schemas.openxmlformats.org/officeDocument/2006/relationships/image" Target="../media/image47.wmf"/><Relationship Id="rId2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emf"/><Relationship Id="rId5" Type="http://schemas.openxmlformats.org/officeDocument/2006/relationships/image" Target="../media/image51.wmf"/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07F1F-2918-8E40-B65B-48AFFBD39038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D4227-3B37-EB4C-B4B3-84B9584CA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1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39775" indent="-284163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39825" indent="-225425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597025" indent="-225425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4225" indent="-225425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1425" indent="-225425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68625" indent="-225425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5825" indent="-225425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3025" indent="-225425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3B6219-6ED9-4646-A528-DCC0C1260F55}" type="slidenum">
              <a:rPr lang="en-US" altLang="en-US">
                <a:latin typeface="Times New Roman" charset="0"/>
                <a:ea typeface="ＭＳ Ｐゴシック" charset="-128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38188" indent="-282575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38238" indent="-223838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595438" indent="-223838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2638" indent="-223838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09838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67038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4238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1438" indent="-223838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3F93A7-575C-DE47-A2BF-157D8A88AA5C}" type="slidenum">
              <a:rPr lang="en-US" altLang="en-US">
                <a:latin typeface="Times New Roman" charset="0"/>
                <a:ea typeface="ＭＳ Ｐゴシック" charset="-128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6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8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5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3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9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564C1-AC0B-9E4E-987C-1A7A4B079C38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6434D-659F-244D-AEAB-463016DB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41.w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42.e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43.wmf"/><Relationship Id="rId18" Type="http://schemas.openxmlformats.org/officeDocument/2006/relationships/oleObject" Target="../embeddings/oleObject8.bin"/><Relationship Id="rId19" Type="http://schemas.openxmlformats.org/officeDocument/2006/relationships/image" Target="../media/image4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8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9.wmf"/><Relationship Id="rId10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3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47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8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49.w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5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5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9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40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41.wmf"/><Relationship Id="rId10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1881" y="-25400"/>
            <a:ext cx="5500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Physics upgrades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Update GFS developments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Scale aware parameterizations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Used in a variety of applications</a:t>
            </a:r>
            <a:endParaRPr lang="en-US" sz="2000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Stochastic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Variability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" y="177801"/>
            <a:ext cx="12192001" cy="6662857"/>
            <a:chOff x="-1" y="177801"/>
            <a:chExt cx="12192001" cy="6662857"/>
          </a:xfrm>
        </p:grpSpPr>
        <p:sp>
          <p:nvSpPr>
            <p:cNvPr id="9" name="Rectangle 8"/>
            <p:cNvSpPr/>
            <p:nvPr/>
          </p:nvSpPr>
          <p:spPr>
            <a:xfrm>
              <a:off x="6807200" y="177801"/>
              <a:ext cx="5384800" cy="3548624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723" y="4124131"/>
              <a:ext cx="2947482" cy="23995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247" y="391013"/>
              <a:ext cx="4697186" cy="304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985322" y="3177555"/>
              <a:ext cx="20152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RMW~2x!!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20" y="3618896"/>
              <a:ext cx="4468906" cy="29169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173204" y="4031245"/>
              <a:ext cx="301879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solidFill>
                    <a:srgbClr val="453CCC"/>
                  </a:solidFill>
                  <a:latin typeface="Helvetica" charset="0"/>
                </a:rPr>
                <a:t>S</a:t>
              </a:r>
              <a:r>
                <a:rPr lang="en-US" dirty="0" smtClean="0">
                  <a:solidFill>
                    <a:srgbClr val="453CCC"/>
                  </a:solidFill>
                  <a:latin typeface="Helvetica" charset="0"/>
                </a:rPr>
                <a:t>urface winds ~10-20% too weak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rgbClr val="453CCC"/>
                  </a:solidFill>
                  <a:latin typeface="Helvetica" charset="0"/>
                </a:rPr>
                <a:t>Observed surface winds are used to adjust the entire vortex.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b="1" dirty="0">
                  <a:solidFill>
                    <a:srgbClr val="453CCC"/>
                  </a:solidFill>
                  <a:latin typeface="Helvetica" charset="0"/>
                </a:rPr>
                <a:t>V</a:t>
              </a:r>
              <a:r>
                <a:rPr lang="en-US" b="1" dirty="0" smtClean="0">
                  <a:solidFill>
                    <a:srgbClr val="453CCC"/>
                  </a:solidFill>
                  <a:latin typeface="Helvetica" charset="0"/>
                </a:rPr>
                <a:t>ortex ends up resulting too strong above</a:t>
              </a:r>
              <a:r>
                <a:rPr lang="en-US" b="0" dirty="0" smtClean="0">
                  <a:solidFill>
                    <a:srgbClr val="453CCC"/>
                  </a:solidFill>
                  <a:latin typeface="Helvetica" charset="0"/>
                </a:rPr>
                <a:t>.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3482930"/>
              <a:ext cx="5930017" cy="3314537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21400" y="3865598"/>
              <a:ext cx="6070600" cy="2975060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62132" y="6317438"/>
              <a:ext cx="25683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LHF~50% higher</a:t>
              </a:r>
              <a:endParaRPr lang="en-US" sz="28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5570" y="1446475"/>
            <a:ext cx="747647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en-US" sz="2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Identify model biases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Motivate model 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Strengthen communication with the scientific community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Keep a holistic approach (beyond intensity &amp; track errors)</a:t>
            </a:r>
          </a:p>
          <a:p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5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829" y="2063296"/>
            <a:ext cx="7594600" cy="1325563"/>
          </a:xfrm>
        </p:spPr>
        <p:txBody>
          <a:bodyPr/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Physics or vortex initialization?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" y="3499456"/>
            <a:ext cx="2961253" cy="323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73" y="3397050"/>
            <a:ext cx="3134728" cy="3388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3" y="396"/>
            <a:ext cx="2995389" cy="3259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384" y="3180655"/>
            <a:ext cx="622973" cy="343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24" y="31657"/>
            <a:ext cx="2918584" cy="3242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79" y="31657"/>
            <a:ext cx="2969787" cy="3148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16" y="3513649"/>
            <a:ext cx="3012456" cy="3234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7630" y="396"/>
            <a:ext cx="3029524" cy="3277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13" y="61525"/>
            <a:ext cx="2969787" cy="31831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90784" y="6435139"/>
            <a:ext cx="280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RH Interpolated </a:t>
            </a:r>
            <a:r>
              <a:rPr lang="en-US" dirty="0" smtClean="0"/>
              <a:t>to 1000 </a:t>
            </a:r>
            <a:r>
              <a:rPr lang="en-US" dirty="0" err="1" smtClean="0"/>
              <a:t>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457200"/>
            <a:ext cx="8039100" cy="593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38282" y="6388100"/>
            <a:ext cx="1828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Ginis</a:t>
            </a:r>
            <a:r>
              <a:rPr lang="en-US" dirty="0" smtClean="0"/>
              <a:t> et al.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9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97" y="0"/>
            <a:ext cx="45683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9069" y="6520720"/>
            <a:ext cx="283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Gopalakrishnan</a:t>
            </a:r>
            <a:r>
              <a:rPr lang="en-US" dirty="0" smtClean="0"/>
              <a:t> et al. (2013)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22409" y="1289154"/>
            <a:ext cx="4457745" cy="3258985"/>
            <a:chOff x="7817374" y="0"/>
            <a:chExt cx="4457745" cy="32589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7374" y="0"/>
              <a:ext cx="4089816" cy="325032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477383" y="2889653"/>
              <a:ext cx="17977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/>
                <a:t>Black et al (2007)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5941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6163" y="4159208"/>
            <a:ext cx="5125283" cy="2134403"/>
            <a:chOff x="3721100" y="3124200"/>
            <a:chExt cx="7550150" cy="32374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100" y="3124200"/>
              <a:ext cx="7467600" cy="31877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342068" y="5992297"/>
              <a:ext cx="19291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Edson et al. (2013)</a:t>
              </a:r>
              <a:endParaRPr lang="en-US" dirty="0" smtClean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32709" y="3562032"/>
            <a:ext cx="9181270" cy="3295968"/>
            <a:chOff x="2396133" y="1396516"/>
            <a:chExt cx="9181270" cy="3295968"/>
          </a:xfrm>
        </p:grpSpPr>
        <p:grpSp>
          <p:nvGrpSpPr>
            <p:cNvPr id="9" name="Group 8"/>
            <p:cNvGrpSpPr/>
            <p:nvPr/>
          </p:nvGrpSpPr>
          <p:grpSpPr>
            <a:xfrm>
              <a:off x="6537440" y="1396516"/>
              <a:ext cx="5039963" cy="3295968"/>
              <a:chOff x="6686655" y="3562032"/>
              <a:chExt cx="5039963" cy="329596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6655" y="3562032"/>
                <a:ext cx="4396565" cy="3295968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9592059" y="6488668"/>
                <a:ext cx="21345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Andreas et al. (2012)</a:t>
                </a:r>
                <a:endParaRPr lang="en-US" dirty="0" smtClean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96133" y="1809026"/>
              <a:ext cx="3418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~25%higher than CBLAST at 23m/s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68" y="0"/>
            <a:ext cx="52959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6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457200"/>
            <a:ext cx="8039100" cy="593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38282" y="6388100"/>
            <a:ext cx="1828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Ginis</a:t>
            </a:r>
            <a:r>
              <a:rPr lang="en-US" dirty="0" smtClean="0"/>
              <a:t> et al.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91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4915" y="6534134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Cione</a:t>
            </a:r>
            <a:r>
              <a:rPr lang="en-US" dirty="0" smtClean="0"/>
              <a:t> (2015, MWR)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92901" y="0"/>
            <a:ext cx="54990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~30 year, </a:t>
            </a:r>
            <a:r>
              <a:rPr lang="en-US" dirty="0"/>
              <a:t>air-sea, buoy-based </a:t>
            </a:r>
            <a:r>
              <a:rPr lang="en-US" dirty="0" err="1"/>
              <a:t>thermodynamical</a:t>
            </a:r>
            <a:r>
              <a:rPr lang="en-US" dirty="0"/>
              <a:t> </a:t>
            </a:r>
            <a:r>
              <a:rPr lang="en-US" dirty="0" smtClean="0"/>
              <a:t>study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Includes </a:t>
            </a:r>
            <a:r>
              <a:rPr lang="en-US" dirty="0"/>
              <a:t>the </a:t>
            </a:r>
            <a:r>
              <a:rPr lang="en-US" b="1" dirty="0"/>
              <a:t>inner core </a:t>
            </a:r>
            <a:r>
              <a:rPr lang="en-US" dirty="0"/>
              <a:t>(no, eye and r&lt;~</a:t>
            </a:r>
            <a:r>
              <a:rPr lang="en-US" dirty="0" smtClean="0"/>
              <a:t>110km)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Take home: It </a:t>
            </a:r>
            <a:r>
              <a:rPr lang="en-US" dirty="0"/>
              <a:t>is not </a:t>
            </a:r>
            <a:r>
              <a:rPr lang="en-US" b="1" dirty="0"/>
              <a:t>SST&gt;26C</a:t>
            </a:r>
            <a:r>
              <a:rPr lang="en-US" dirty="0"/>
              <a:t> what (really) matters for the hurricane. </a:t>
            </a:r>
            <a:r>
              <a:rPr lang="en-US" b="1" dirty="0"/>
              <a:t>What matters is a positive enthalpy flux</a:t>
            </a:r>
            <a:r>
              <a:rPr lang="en-US" dirty="0"/>
              <a:t>, roughly captured by Td&gt;SST  (and it just happens that Td is observed to be &lt; 26.5C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b="1" dirty="0"/>
              <a:t>Possibly use for HWRF: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Alternative </a:t>
            </a:r>
            <a:r>
              <a:rPr lang="en-US" dirty="0"/>
              <a:t>metric for model </a:t>
            </a:r>
            <a:r>
              <a:rPr lang="en-US" dirty="0" smtClean="0"/>
              <a:t>evaluation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hysically </a:t>
            </a:r>
            <a:r>
              <a:rPr lang="en-US" dirty="0"/>
              <a:t>meaningful as </a:t>
            </a:r>
            <a:r>
              <a:rPr lang="en-US" dirty="0" smtClean="0"/>
              <a:t>it taps </a:t>
            </a:r>
            <a:r>
              <a:rPr lang="en-US" dirty="0"/>
              <a:t>into the </a:t>
            </a:r>
            <a:r>
              <a:rPr lang="en-US" dirty="0" smtClean="0"/>
              <a:t>thermodynamic imbalance that fuels the storm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ot </a:t>
            </a:r>
            <a:r>
              <a:rPr lang="en-US" dirty="0"/>
              <a:t>tied to a particular storm, but has a more </a:t>
            </a:r>
            <a:r>
              <a:rPr lang="en-US" i="1" dirty="0"/>
              <a:t>climatological</a:t>
            </a:r>
            <a:r>
              <a:rPr lang="en-US" dirty="0"/>
              <a:t> perspective.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Possibility of identifying biases that </a:t>
            </a:r>
            <a:r>
              <a:rPr lang="en-US" dirty="0"/>
              <a:t>can then be a reference for model development.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4942" y="5169244"/>
            <a:ext cx="333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HWRF?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10m data in grib2 files</a:t>
            </a:r>
            <a:endParaRPr lang="en-US" sz="2400" b="1" dirty="0">
              <a:solidFill>
                <a:srgbClr val="FF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93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1908175" y="2286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ea typeface="ＭＳ Ｐゴシック" charset="-128"/>
              </a:rPr>
              <a:t>Parameterization of updraft fraction (</a:t>
            </a:r>
            <a:r>
              <a:rPr lang="el-GR" altLang="en-US" i="1">
                <a:solidFill>
                  <a:srgbClr val="0000FF"/>
                </a:solidFill>
                <a:ea typeface="ＭＳ Ｐゴシック" charset="-128"/>
                <a:cs typeface="Times New Roman" charset="0"/>
              </a:rPr>
              <a:t>σ</a:t>
            </a:r>
            <a:r>
              <a:rPr lang="en-US" altLang="en-US" i="1" baseline="-25000">
                <a:solidFill>
                  <a:srgbClr val="0000FF"/>
                </a:solidFill>
                <a:ea typeface="ＭＳ Ｐゴシック" charset="-128"/>
                <a:cs typeface="Times New Roman" charset="0"/>
              </a:rPr>
              <a:t>u</a:t>
            </a:r>
            <a:r>
              <a:rPr lang="en-US" altLang="en-US">
                <a:solidFill>
                  <a:srgbClr val="0000FF"/>
                </a:solidFill>
                <a:ea typeface="ＭＳ Ｐゴシック" charset="-128"/>
                <a:cs typeface="Times New Roman" charset="0"/>
              </a:rPr>
              <a:t>)</a:t>
            </a:r>
            <a:endParaRPr lang="en-US" altLang="en-US" b="1">
              <a:solidFill>
                <a:srgbClr val="0000FF"/>
              </a:solidFill>
              <a:ea typeface="ＭＳ Ｐゴシック" charset="-128"/>
              <a:cs typeface="Times New Roman" charset="0"/>
            </a:endParaRPr>
          </a:p>
        </p:txBody>
      </p:sp>
      <p:sp>
        <p:nvSpPr>
          <p:cNvPr id="18435" name="Rectangle 1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ea typeface="ＭＳ Ｐゴシック" charset="-128"/>
            </a:endParaRPr>
          </a:p>
        </p:txBody>
      </p:sp>
      <p:graphicFrame>
        <p:nvGraphicFramePr>
          <p:cNvPr id="18436" name="Object 12"/>
          <p:cNvGraphicFramePr>
            <a:graphicFrameLocks noChangeAspect="1"/>
          </p:cNvGraphicFramePr>
          <p:nvPr/>
        </p:nvGraphicFramePr>
        <p:xfrm>
          <a:off x="4433888" y="1217613"/>
          <a:ext cx="163671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" name="Equation" r:id="rId4" imgW="711200" imgH="228600" progId="Equation.3">
                  <p:embed/>
                </p:oleObj>
              </mc:Choice>
              <mc:Fallback>
                <p:oleObj name="Equation" r:id="rId4" imgW="71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888" y="1217613"/>
                        <a:ext cx="1636712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13"/>
          <p:cNvGraphicFramePr>
            <a:graphicFrameLocks noChangeAspect="1"/>
          </p:cNvGraphicFramePr>
          <p:nvPr/>
        </p:nvGraphicFramePr>
        <p:xfrm>
          <a:off x="6400800" y="1066801"/>
          <a:ext cx="318928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" name="Equation" r:id="rId6" imgW="1663700" imgH="457200" progId="Equation.3">
                  <p:embed/>
                </p:oleObj>
              </mc:Choice>
              <mc:Fallback>
                <p:oleObj name="Equation" r:id="rId6" imgW="1663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066801"/>
                        <a:ext cx="3189288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1"/>
          <p:cNvGraphicFramePr>
            <a:graphicFrameLocks noChangeAspect="1"/>
          </p:cNvGraphicFramePr>
          <p:nvPr/>
        </p:nvGraphicFramePr>
        <p:xfrm>
          <a:off x="8153400" y="2206626"/>
          <a:ext cx="140970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" name="Equation" r:id="rId8" imgW="761669" imgH="418918" progId="Equation.3">
                  <p:embed/>
                </p:oleObj>
              </mc:Choice>
              <mc:Fallback>
                <p:oleObj name="Equation" r:id="rId8" imgW="761669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2206626"/>
                        <a:ext cx="140970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1925638" y="1217613"/>
            <a:ext cx="2506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charset="-128"/>
              </a:rPr>
              <a:t>1) Pan et al., 2014:</a:t>
            </a:r>
          </a:p>
        </p:txBody>
      </p:sp>
      <p:sp>
        <p:nvSpPr>
          <p:cNvPr id="18440" name="TextBox 18"/>
          <p:cNvSpPr txBox="1">
            <a:spLocks noChangeArrowheads="1"/>
          </p:cNvSpPr>
          <p:nvPr/>
        </p:nvSpPr>
        <p:spPr bwMode="auto">
          <a:xfrm>
            <a:off x="1925639" y="2362201"/>
            <a:ext cx="328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charset="-128"/>
              </a:rPr>
              <a:t>2) Arakawa &amp; Wu, 2013:</a:t>
            </a:r>
          </a:p>
        </p:txBody>
      </p:sp>
      <p:graphicFrame>
        <p:nvGraphicFramePr>
          <p:cNvPr id="18441" name="Object 2"/>
          <p:cNvGraphicFramePr>
            <a:graphicFrameLocks noChangeAspect="1"/>
          </p:cNvGraphicFramePr>
          <p:nvPr/>
        </p:nvGraphicFramePr>
        <p:xfrm>
          <a:off x="5486400" y="2373314"/>
          <a:ext cx="245268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" name="Equation" r:id="rId10" imgW="1155700" imgH="254000" progId="Equation.3">
                  <p:embed/>
                </p:oleObj>
              </mc:Choice>
              <mc:Fallback>
                <p:oleObj name="Equation" r:id="rId10" imgW="1155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373314"/>
                        <a:ext cx="2452688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2" name="Object 3"/>
          <p:cNvGraphicFramePr>
            <a:graphicFrameLocks noChangeAspect="1"/>
          </p:cNvGraphicFramePr>
          <p:nvPr/>
        </p:nvGraphicFramePr>
        <p:xfrm>
          <a:off x="5486401" y="3048001"/>
          <a:ext cx="344011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" name="Equation" r:id="rId12" imgW="1625600" imgH="241300" progId="Equation.3">
                  <p:embed/>
                </p:oleObj>
              </mc:Choice>
              <mc:Fallback>
                <p:oleObj name="Equation" r:id="rId12" imgW="1625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1" y="3048001"/>
                        <a:ext cx="3440113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Box 21"/>
          <p:cNvSpPr txBox="1">
            <a:spLocks noChangeArrowheads="1"/>
          </p:cNvSpPr>
          <p:nvPr/>
        </p:nvSpPr>
        <p:spPr bwMode="auto">
          <a:xfrm>
            <a:off x="1905000" y="4116388"/>
            <a:ext cx="323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charset="-128"/>
              </a:rPr>
              <a:t>3) Grell &amp; Freitas, 2014: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138738" y="3962400"/>
          <a:ext cx="4525962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" name="Equation" r:id="rId14" imgW="3218040" imgH="621360" progId="Equation.DSMT4">
                  <p:embed/>
                </p:oleObj>
              </mc:Choice>
              <mc:Fallback>
                <p:oleObj name="Equation" r:id="rId14" imgW="3218040" imgH="621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38" y="3962400"/>
                        <a:ext cx="4525962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5" name="TextBox 23"/>
          <p:cNvSpPr txBox="1">
            <a:spLocks noChangeArrowheads="1"/>
          </p:cNvSpPr>
          <p:nvPr/>
        </p:nvSpPr>
        <p:spPr bwMode="auto">
          <a:xfrm>
            <a:off x="1911351" y="5867401"/>
            <a:ext cx="320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charset="-128"/>
              </a:rPr>
              <a:t>4) Kwon &amp; Hong, 2015:</a:t>
            </a:r>
          </a:p>
        </p:txBody>
      </p:sp>
      <p:sp>
        <p:nvSpPr>
          <p:cNvPr id="18446" name="TextBox 14"/>
          <p:cNvSpPr txBox="1">
            <a:spLocks noChangeArrowheads="1"/>
          </p:cNvSpPr>
          <p:nvPr/>
        </p:nvSpPr>
        <p:spPr bwMode="auto">
          <a:xfrm>
            <a:off x="6858000" y="47244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ea typeface="ＭＳ Ｐゴシック" charset="-128"/>
              </a:rPr>
              <a:t>R</a:t>
            </a:r>
            <a:r>
              <a:rPr lang="en-US" altLang="en-US" sz="2000">
                <a:ea typeface="ＭＳ Ｐゴシック" charset="-128"/>
              </a:rPr>
              <a:t> ~ 2.86 </a:t>
            </a:r>
            <a:r>
              <a:rPr lang="en-US" altLang="en-US" sz="2000" i="1">
                <a:ea typeface="ＭＳ Ｐゴシック" charset="-128"/>
              </a:rPr>
              <a:t>Km</a:t>
            </a:r>
          </a:p>
        </p:txBody>
      </p:sp>
      <p:graphicFrame>
        <p:nvGraphicFramePr>
          <p:cNvPr id="18447" name="Object 1"/>
          <p:cNvGraphicFramePr>
            <a:graphicFrameLocks noChangeAspect="1"/>
          </p:cNvGraphicFramePr>
          <p:nvPr/>
        </p:nvGraphicFramePr>
        <p:xfrm>
          <a:off x="4433888" y="5159375"/>
          <a:ext cx="54546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" name="Equation" r:id="rId16" imgW="3073400" imgH="228600" progId="Equation.3">
                  <p:embed/>
                </p:oleObj>
              </mc:Choice>
              <mc:Fallback>
                <p:oleObj name="Equation" r:id="rId16" imgW="307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888" y="5159375"/>
                        <a:ext cx="545465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8" name="Object 1"/>
          <p:cNvGraphicFramePr>
            <a:graphicFrameLocks noChangeAspect="1"/>
          </p:cNvGraphicFramePr>
          <p:nvPr/>
        </p:nvGraphicFramePr>
        <p:xfrm>
          <a:off x="5246689" y="5867400"/>
          <a:ext cx="268922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" name="Equation" r:id="rId18" imgW="1168400" imgH="228600" progId="Equation.3">
                  <p:embed/>
                </p:oleObj>
              </mc:Choice>
              <mc:Fallback>
                <p:oleObj name="Equation" r:id="rId18" imgW="116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6689" y="5867400"/>
                        <a:ext cx="2689225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30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ling_fa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16068" r="2664" b="14268"/>
          <a:stretch>
            <a:fillRect/>
          </a:stretch>
        </p:blipFill>
        <p:spPr bwMode="auto">
          <a:xfrm>
            <a:off x="6926264" y="1981201"/>
            <a:ext cx="3132137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http://journals.ametsoc.org/na101/home/literatum/publisher/ams/journals/content/atsc/2013/15200469-70.7/jas-d-12-0330.1/20150321/images/large/jas-d-12-0330.1-f1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6"/>
            <a:ext cx="44196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2495550" y="1343025"/>
            <a:ext cx="329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ym typeface="Symbol" charset="2"/>
              </a:rPr>
              <a:t> i</a:t>
            </a:r>
            <a:r>
              <a:rPr lang="en-US" altLang="en-US" sz="2000"/>
              <a:t>n Arakawa &amp; Wu (2013)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6845300" y="1350963"/>
            <a:ext cx="351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ym typeface="Symbol" charset="2"/>
              </a:rPr>
              <a:t>(1-)</a:t>
            </a:r>
            <a:r>
              <a:rPr lang="en-US" altLang="en-US" sz="2000" baseline="30000">
                <a:sym typeface="Symbol" charset="2"/>
              </a:rPr>
              <a:t>2</a:t>
            </a:r>
            <a:r>
              <a:rPr lang="en-US" altLang="en-US" sz="2000">
                <a:sym typeface="Symbol" charset="2"/>
              </a:rPr>
              <a:t> i</a:t>
            </a:r>
            <a:r>
              <a:rPr lang="en-US" altLang="en-US" sz="2000"/>
              <a:t>n Grell &amp; Freitas (2014)</a:t>
            </a:r>
          </a:p>
        </p:txBody>
      </p:sp>
    </p:spTree>
    <p:extLst>
      <p:ext uri="{BB962C8B-B14F-4D97-AF65-F5344CB8AC3E}">
        <p14:creationId xmlns:p14="http://schemas.microsoft.com/office/powerpoint/2010/main" val="12139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3"/>
          <p:cNvGraphicFramePr>
            <a:graphicFrameLocks noChangeAspect="1"/>
          </p:cNvGraphicFramePr>
          <p:nvPr/>
        </p:nvGraphicFramePr>
        <p:xfrm>
          <a:off x="3200400" y="3962400"/>
          <a:ext cx="388143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" name="Equation" r:id="rId3" imgW="1600200" imgH="228600" progId="Equation.3">
                  <p:embed/>
                </p:oleObj>
              </mc:Choice>
              <mc:Fallback>
                <p:oleObj name="Equation" r:id="rId3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962400"/>
                        <a:ext cx="3881438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346325" y="126365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1)</a:t>
            </a: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2362200" y="24114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2)</a:t>
            </a: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2362200" y="3506788"/>
            <a:ext cx="4572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3)</a:t>
            </a:r>
          </a:p>
        </p:txBody>
      </p: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2867025" y="1281113"/>
            <a:ext cx="556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Arakawa &amp; Wu (AW; 2013)</a:t>
            </a:r>
          </a:p>
        </p:txBody>
      </p:sp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2990850" y="2425701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Grell &amp; Freitas (GF; 2014)</a:t>
            </a:r>
          </a:p>
        </p:txBody>
      </p:sp>
      <p:sp>
        <p:nvSpPr>
          <p:cNvPr id="27656" name="TextBox 10"/>
          <p:cNvSpPr txBox="1">
            <a:spLocks noChangeArrowheads="1"/>
          </p:cNvSpPr>
          <p:nvPr/>
        </p:nvSpPr>
        <p:spPr bwMode="auto">
          <a:xfrm>
            <a:off x="2933700" y="3506788"/>
            <a:ext cx="39687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Combination of AW &amp; GF</a:t>
            </a:r>
          </a:p>
        </p:txBody>
      </p:sp>
      <p:graphicFrame>
        <p:nvGraphicFramePr>
          <p:cNvPr id="27657" name="Object 11"/>
          <p:cNvGraphicFramePr>
            <a:graphicFrameLocks noChangeAspect="1"/>
          </p:cNvGraphicFramePr>
          <p:nvPr/>
        </p:nvGraphicFramePr>
        <p:xfrm>
          <a:off x="3733801" y="1600200"/>
          <a:ext cx="2771775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" name="Equation" r:id="rId5" imgW="1143000" imgH="241300" progId="Equation.3">
                  <p:embed/>
                </p:oleObj>
              </mc:Choice>
              <mc:Fallback>
                <p:oleObj name="Equation" r:id="rId5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1" y="1600200"/>
                        <a:ext cx="2771775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8" name="Object 12"/>
          <p:cNvGraphicFramePr>
            <a:graphicFrameLocks noChangeAspect="1"/>
          </p:cNvGraphicFramePr>
          <p:nvPr/>
        </p:nvGraphicFramePr>
        <p:xfrm>
          <a:off x="3733800" y="2819400"/>
          <a:ext cx="27114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" name="Equation" r:id="rId7" imgW="1117600" imgH="241300" progId="Equation.3">
                  <p:embed/>
                </p:oleObj>
              </mc:Choice>
              <mc:Fallback>
                <p:oleObj name="Equation" r:id="rId7" imgW="1117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819400"/>
                        <a:ext cx="271145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9" name="TextBox 6"/>
          <p:cNvSpPr txBox="1">
            <a:spLocks noChangeArrowheads="1"/>
          </p:cNvSpPr>
          <p:nvPr/>
        </p:nvSpPr>
        <p:spPr bwMode="auto">
          <a:xfrm>
            <a:off x="2362200" y="487680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4)</a:t>
            </a:r>
          </a:p>
        </p:txBody>
      </p:sp>
      <p:sp>
        <p:nvSpPr>
          <p:cNvPr id="27660" name="TextBox 9"/>
          <p:cNvSpPr txBox="1">
            <a:spLocks noChangeArrowheads="1"/>
          </p:cNvSpPr>
          <p:nvPr/>
        </p:nvSpPr>
        <p:spPr bwMode="auto">
          <a:xfrm>
            <a:off x="2813050" y="4876801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Modified Grell &amp; Freitas (GFM)</a:t>
            </a:r>
          </a:p>
        </p:txBody>
      </p:sp>
      <p:graphicFrame>
        <p:nvGraphicFramePr>
          <p:cNvPr id="27661" name="Object 1"/>
          <p:cNvGraphicFramePr>
            <a:graphicFrameLocks noChangeAspect="1"/>
          </p:cNvGraphicFramePr>
          <p:nvPr/>
        </p:nvGraphicFramePr>
        <p:xfrm>
          <a:off x="3276600" y="5334000"/>
          <a:ext cx="29273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" name="Equation" r:id="rId9" imgW="1206500" imgH="241300" progId="Equation.3">
                  <p:embed/>
                </p:oleObj>
              </mc:Choice>
              <mc:Fallback>
                <p:oleObj name="Equation" r:id="rId9" imgW="1206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334000"/>
                        <a:ext cx="292735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2" name="TextBox 2"/>
          <p:cNvSpPr txBox="1">
            <a:spLocks noChangeArrowheads="1"/>
          </p:cNvSpPr>
          <p:nvPr/>
        </p:nvSpPr>
        <p:spPr bwMode="auto">
          <a:xfrm>
            <a:off x="2917825" y="368300"/>
            <a:ext cx="5486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Tests in both GFS and HWRF</a:t>
            </a:r>
          </a:p>
        </p:txBody>
      </p:sp>
    </p:spTree>
    <p:extLst>
      <p:ext uri="{BB962C8B-B14F-4D97-AF65-F5344CB8AC3E}">
        <p14:creationId xmlns:p14="http://schemas.microsoft.com/office/powerpoint/2010/main" val="3724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1056866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8365"/>
            <a:ext cx="3615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RMW~2x!!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889125" y="7620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ea typeface="ＭＳ Ｐゴシック" charset="-128"/>
              </a:rPr>
              <a:t>Modified parameterization of updraft fraction (</a:t>
            </a:r>
            <a:r>
              <a:rPr lang="el-GR" altLang="en-US" sz="2800" b="1" i="1">
                <a:solidFill>
                  <a:srgbClr val="0000FF"/>
                </a:solidFill>
                <a:ea typeface="ＭＳ Ｐゴシック" charset="-128"/>
                <a:cs typeface="Times New Roman" charset="0"/>
              </a:rPr>
              <a:t>σ</a:t>
            </a:r>
            <a:r>
              <a:rPr lang="en-US" altLang="en-US" sz="2800" b="1" i="1" baseline="-25000">
                <a:solidFill>
                  <a:srgbClr val="0000FF"/>
                </a:solidFill>
                <a:ea typeface="ＭＳ Ｐゴシック" charset="-128"/>
                <a:cs typeface="Times New Roman" charset="0"/>
              </a:rPr>
              <a:t>u</a:t>
            </a:r>
            <a:r>
              <a:rPr lang="en-US" altLang="en-US" sz="2800" b="1">
                <a:solidFill>
                  <a:srgbClr val="0000FF"/>
                </a:solidFill>
                <a:ea typeface="ＭＳ Ｐゴシック" charset="-128"/>
                <a:cs typeface="Times New Roman" charset="0"/>
              </a:rPr>
              <a:t>) for scale-aware SAS</a:t>
            </a:r>
          </a:p>
        </p:txBody>
      </p:sp>
      <p:sp>
        <p:nvSpPr>
          <p:cNvPr id="26627" name="Rectangle 1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ea typeface="ＭＳ Ｐゴシック" charset="-128"/>
            </a:endParaRPr>
          </a:p>
        </p:txBody>
      </p:sp>
      <p:graphicFrame>
        <p:nvGraphicFramePr>
          <p:cNvPr id="26628" name="Object 1"/>
          <p:cNvGraphicFramePr>
            <a:graphicFrameLocks noChangeAspect="1"/>
          </p:cNvGraphicFramePr>
          <p:nvPr/>
        </p:nvGraphicFramePr>
        <p:xfrm>
          <a:off x="7991475" y="1292226"/>
          <a:ext cx="140970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" name="Equation" r:id="rId4" imgW="761669" imgH="418918" progId="Equation.3">
                  <p:embed/>
                </p:oleObj>
              </mc:Choice>
              <mc:Fallback>
                <p:oleObj name="Equation" r:id="rId4" imgW="761669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1475" y="1292226"/>
                        <a:ext cx="140970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Box 18"/>
          <p:cNvSpPr txBox="1">
            <a:spLocks noChangeArrowheads="1"/>
          </p:cNvSpPr>
          <p:nvPr/>
        </p:nvSpPr>
        <p:spPr bwMode="auto">
          <a:xfrm>
            <a:off x="1966914" y="1447801"/>
            <a:ext cx="3284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charset="-128"/>
              </a:rPr>
              <a:t>1) Arakawa &amp; Wu, 2013:</a:t>
            </a:r>
          </a:p>
        </p:txBody>
      </p:sp>
      <p:graphicFrame>
        <p:nvGraphicFramePr>
          <p:cNvPr id="26630" name="Object 2"/>
          <p:cNvGraphicFramePr>
            <a:graphicFrameLocks noChangeAspect="1"/>
          </p:cNvGraphicFramePr>
          <p:nvPr/>
        </p:nvGraphicFramePr>
        <p:xfrm>
          <a:off x="5253039" y="1465264"/>
          <a:ext cx="2452687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3" name="Equation" r:id="rId6" imgW="1155700" imgH="254000" progId="Equation.3">
                  <p:embed/>
                </p:oleObj>
              </mc:Choice>
              <mc:Fallback>
                <p:oleObj name="Equation" r:id="rId6" imgW="1155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9" y="1465264"/>
                        <a:ext cx="2452687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3"/>
          <p:cNvGraphicFramePr>
            <a:graphicFrameLocks noChangeAspect="1"/>
          </p:cNvGraphicFramePr>
          <p:nvPr/>
        </p:nvGraphicFramePr>
        <p:xfrm>
          <a:off x="5410201" y="2133601"/>
          <a:ext cx="344011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4" name="Equation" r:id="rId8" imgW="1625600" imgH="241300" progId="Equation.3">
                  <p:embed/>
                </p:oleObj>
              </mc:Choice>
              <mc:Fallback>
                <p:oleObj name="Equation" r:id="rId8" imgW="1625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1" y="2133601"/>
                        <a:ext cx="3440113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Box 21"/>
          <p:cNvSpPr txBox="1">
            <a:spLocks noChangeArrowheads="1"/>
          </p:cNvSpPr>
          <p:nvPr/>
        </p:nvSpPr>
        <p:spPr bwMode="auto">
          <a:xfrm>
            <a:off x="1919289" y="3581401"/>
            <a:ext cx="3360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charset="-128"/>
              </a:rPr>
              <a:t>2) Grell &amp; Freitas (2014):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486401" y="3417889"/>
          <a:ext cx="4525963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5" name="Equation" r:id="rId10" imgW="3218040" imgH="621360" progId="Equation.DSMT4">
                  <p:embed/>
                </p:oleObj>
              </mc:Choice>
              <mc:Fallback>
                <p:oleObj name="Equation" r:id="rId10" imgW="3218040" imgH="621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1" y="3417889"/>
                        <a:ext cx="4525963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4" name="TextBox 1"/>
          <p:cNvSpPr txBox="1">
            <a:spLocks noChangeArrowheads="1"/>
          </p:cNvSpPr>
          <p:nvPr/>
        </p:nvSpPr>
        <p:spPr bwMode="auto">
          <a:xfrm>
            <a:off x="2438400" y="2709864"/>
            <a:ext cx="335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Use of vertical velocities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at the cloud base</a:t>
            </a:r>
          </a:p>
        </p:txBody>
      </p:sp>
      <p:graphicFrame>
        <p:nvGraphicFramePr>
          <p:cNvPr id="26635" name="Object 3"/>
          <p:cNvGraphicFramePr>
            <a:graphicFrameLocks noChangeAspect="1"/>
          </p:cNvGraphicFramePr>
          <p:nvPr/>
        </p:nvGraphicFramePr>
        <p:xfrm>
          <a:off x="5803900" y="2862264"/>
          <a:ext cx="13652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6" name="Equation" r:id="rId12" imgW="774364" imgH="228501" progId="Equation.3">
                  <p:embed/>
                </p:oleObj>
              </mc:Choice>
              <mc:Fallback>
                <p:oleObj name="Equation" r:id="rId12" imgW="774364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3900" y="2862264"/>
                        <a:ext cx="1365250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6" name="TextBox 5"/>
          <p:cNvSpPr txBox="1">
            <a:spLocks noChangeArrowheads="1"/>
          </p:cNvSpPr>
          <p:nvPr/>
        </p:nvSpPr>
        <p:spPr bwMode="auto">
          <a:xfrm>
            <a:off x="7543800" y="2832101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a</a:t>
            </a:r>
            <a:r>
              <a:rPr lang="en-US" altLang="en-US" sz="2400" i="1" baseline="-25000"/>
              <a:t>1</a:t>
            </a:r>
            <a:r>
              <a:rPr lang="en-US" altLang="en-US" sz="2400" i="1"/>
              <a:t>=0.1</a:t>
            </a:r>
          </a:p>
        </p:txBody>
      </p:sp>
      <p:sp>
        <p:nvSpPr>
          <p:cNvPr id="26637" name="TextBox 21"/>
          <p:cNvSpPr txBox="1">
            <a:spLocks noChangeArrowheads="1"/>
          </p:cNvSpPr>
          <p:nvPr/>
        </p:nvSpPr>
        <p:spPr bwMode="auto">
          <a:xfrm>
            <a:off x="1890714" y="4926013"/>
            <a:ext cx="3762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ea typeface="ＭＳ Ｐゴシック" charset="-128"/>
              </a:rPr>
              <a:t>3) Modified Grell &amp; Freitas:</a:t>
            </a:r>
          </a:p>
        </p:txBody>
      </p:sp>
      <p:sp>
        <p:nvSpPr>
          <p:cNvPr id="26638" name="TextBox 1"/>
          <p:cNvSpPr txBox="1">
            <a:spLocks noChangeArrowheads="1"/>
          </p:cNvSpPr>
          <p:nvPr/>
        </p:nvSpPr>
        <p:spPr bwMode="auto">
          <a:xfrm>
            <a:off x="2667000" y="5408613"/>
            <a:ext cx="7696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Actual entrainment rate at the cloud base is used to compute the cumulus radius rather than the constant value</a:t>
            </a:r>
          </a:p>
        </p:txBody>
      </p:sp>
    </p:spTree>
    <p:extLst>
      <p:ext uri="{BB962C8B-B14F-4D97-AF65-F5344CB8AC3E}">
        <p14:creationId xmlns:p14="http://schemas.microsoft.com/office/powerpoint/2010/main" val="123124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56" y="0"/>
            <a:ext cx="88719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Morris Bender,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" y="1580810"/>
            <a:ext cx="7429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Add </a:t>
            </a:r>
            <a:r>
              <a:rPr lang="en-US" dirty="0"/>
              <a:t>a “relaxation time</a:t>
            </a:r>
            <a:r>
              <a:rPr lang="en-US" dirty="0" smtClean="0"/>
              <a:t>” (5 min), more </a:t>
            </a:r>
            <a:r>
              <a:rPr lang="en-US" dirty="0"/>
              <a:t>“aggressive” than reducing </a:t>
            </a:r>
            <a:r>
              <a:rPr lang="en-US" dirty="0" err="1" smtClean="0"/>
              <a:t>dtconv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is not a great idea, from the physics point of view, to call the </a:t>
            </a:r>
            <a:r>
              <a:rPr lang="en-US" dirty="0" smtClean="0"/>
              <a:t>	convection </a:t>
            </a:r>
            <a:r>
              <a:rPr lang="en-US" dirty="0"/>
              <a:t>every time </a:t>
            </a:r>
            <a:r>
              <a:rPr lang="en-US" dirty="0" smtClean="0"/>
              <a:t>step</a:t>
            </a:r>
          </a:p>
          <a:p>
            <a:r>
              <a:rPr lang="en-US" dirty="0"/>
              <a:t>		W</a:t>
            </a:r>
            <a:r>
              <a:rPr lang="en-US" dirty="0" smtClean="0"/>
              <a:t>ith </a:t>
            </a:r>
            <a:r>
              <a:rPr lang="en-US" dirty="0"/>
              <a:t>the overturning time of convective cells being ~0.5-1 </a:t>
            </a:r>
            <a:r>
              <a:rPr lang="en-US" dirty="0" smtClean="0"/>
              <a:t>		hour</a:t>
            </a:r>
            <a:r>
              <a:rPr lang="en-US" dirty="0"/>
              <a:t>, how does 5 min fits here? 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) </a:t>
            </a:r>
            <a:r>
              <a:rPr lang="en-US" dirty="0" smtClean="0"/>
              <a:t>Tune </a:t>
            </a:r>
            <a:r>
              <a:rPr lang="en-US" dirty="0"/>
              <a:t>the </a:t>
            </a:r>
            <a:r>
              <a:rPr lang="en-US" dirty="0" smtClean="0"/>
              <a:t>entrainment</a:t>
            </a:r>
          </a:p>
          <a:p>
            <a:r>
              <a:rPr lang="en-US" dirty="0"/>
              <a:t>	</a:t>
            </a:r>
            <a:r>
              <a:rPr lang="en-US" dirty="0" smtClean="0"/>
              <a:t>Reduce </a:t>
            </a:r>
            <a:r>
              <a:rPr lang="en-US" dirty="0"/>
              <a:t>c1 (you get best results with it ~80% and have tried 70%)</a:t>
            </a:r>
          </a:p>
          <a:p>
            <a:r>
              <a:rPr lang="en-US" dirty="0"/>
              <a:t>	B</a:t>
            </a:r>
            <a:r>
              <a:rPr lang="en-US" dirty="0" smtClean="0"/>
              <a:t>est </a:t>
            </a:r>
            <a:r>
              <a:rPr lang="en-US" dirty="0"/>
              <a:t>results with the largest reduction of c1 (and even with </a:t>
            </a:r>
            <a:r>
              <a:rPr lang="en-US" dirty="0" smtClean="0"/>
              <a:t>	</a:t>
            </a:r>
            <a:r>
              <a:rPr lang="en-US" dirty="0" err="1" smtClean="0"/>
              <a:t>ncloud</a:t>
            </a:r>
            <a:r>
              <a:rPr lang="en-US" dirty="0" smtClean="0"/>
              <a:t>=0</a:t>
            </a:r>
            <a:r>
              <a:rPr lang="en-US" dirty="0"/>
              <a:t>) but are hesitant about that because</a:t>
            </a:r>
          </a:p>
          <a:p>
            <a:r>
              <a:rPr lang="en-US" dirty="0"/>
              <a:t>	it is less physically justifiable to not pass the info to the </a:t>
            </a:r>
            <a:r>
              <a:rPr lang="en-US" dirty="0" smtClean="0"/>
              <a:t>	microphysics </a:t>
            </a:r>
            <a:r>
              <a:rPr lang="en-US" dirty="0"/>
              <a:t>about the activity of convection, essentially, in some </a:t>
            </a:r>
            <a:r>
              <a:rPr lang="en-US" dirty="0" smtClean="0"/>
              <a:t>	way</a:t>
            </a:r>
            <a:r>
              <a:rPr lang="en-US" dirty="0"/>
              <a:t>, duplicating some the effects of the convective </a:t>
            </a:r>
            <a:r>
              <a:rPr lang="en-US" dirty="0" smtClean="0"/>
              <a:t>	parameterization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33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10568668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898076" y="2883416"/>
            <a:ext cx="1051624" cy="114196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51076" y="2997200"/>
            <a:ext cx="1051624" cy="1066284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88365"/>
            <a:ext cx="3615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RMW~2x!!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0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42" y="96501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systematic this is?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2381" y="160958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Abstrat</a:t>
            </a: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Conference H&amp;TM </a:t>
            </a:r>
          </a:p>
          <a:p>
            <a:pPr marL="457200" lvl="1" indent="0">
              <a:buNone/>
            </a:pP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	“Numerical Model Bias of the Radius of Maximum Wind” </a:t>
            </a:r>
          </a:p>
          <a:p>
            <a:pPr marL="457200" lvl="1" indent="0">
              <a:buNone/>
            </a:pP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	by: Marks, </a:t>
            </a:r>
            <a:r>
              <a:rPr lang="en-US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Sellwood</a:t>
            </a: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and </a:t>
            </a:r>
            <a:r>
              <a:rPr lang="en-US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Abarca</a:t>
            </a:r>
            <a:endParaRPr lang="en-US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914400" lvl="2" indent="0">
              <a:buNone/>
            </a:pP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idea: Compare RMW Doppler radar Vs HWRF, </a:t>
            </a:r>
            <a:r>
              <a:rPr lang="en-US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37 storms </a:t>
            </a: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Atlantic and </a:t>
            </a:r>
            <a:r>
              <a:rPr lang="en-US" dirty="0" err="1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Epac</a:t>
            </a: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2008-2015</a:t>
            </a:r>
          </a:p>
          <a:p>
            <a:pPr lvl="2"/>
            <a:endParaRPr lang="en-US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/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Look at cycles valid for the observation time</a:t>
            </a:r>
          </a:p>
          <a:p>
            <a:pPr marL="457200" lvl="1" indent="0">
              <a:buNone/>
            </a:pP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6513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5" y="3523166"/>
            <a:ext cx="3289564" cy="3409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62" y="3508134"/>
            <a:ext cx="3208674" cy="340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38" y="3616256"/>
            <a:ext cx="3056294" cy="3258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" y="3508134"/>
            <a:ext cx="3226790" cy="3378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14" y="154904"/>
            <a:ext cx="3227566" cy="3409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10" y="123334"/>
            <a:ext cx="3205761" cy="3409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1" y="116806"/>
            <a:ext cx="3226969" cy="3409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05"/>
            <a:ext cx="3200534" cy="3409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786" y="3580398"/>
            <a:ext cx="523214" cy="303195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411096" y="-65620"/>
            <a:ext cx="322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HWRF 2015, Valid </a:t>
            </a:r>
            <a:r>
              <a:rPr lang="en-US" b="1" dirty="0" smtClean="0">
                <a:solidFill>
                  <a:srgbClr val="FF0000"/>
                </a:solidFill>
              </a:rPr>
              <a:t>15 Sept, 1800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5" y="3523166"/>
            <a:ext cx="3289564" cy="3409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62" y="3508134"/>
            <a:ext cx="3208674" cy="340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38" y="3616256"/>
            <a:ext cx="3056294" cy="3258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" y="3508134"/>
            <a:ext cx="3226790" cy="3378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14" y="154904"/>
            <a:ext cx="3227566" cy="3409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10" y="123334"/>
            <a:ext cx="3205761" cy="3409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1" y="116806"/>
            <a:ext cx="3226969" cy="3409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05"/>
            <a:ext cx="3200534" cy="3409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786" y="3580398"/>
            <a:ext cx="523214" cy="3031958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7194133" y="1373038"/>
            <a:ext cx="638175" cy="62385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296087" y="1684964"/>
            <a:ext cx="638175" cy="62385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280277" y="1649667"/>
            <a:ext cx="638175" cy="62385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178011" y="4772289"/>
            <a:ext cx="638175" cy="62385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939312" y="1676316"/>
            <a:ext cx="638175" cy="62385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241677" y="4933845"/>
            <a:ext cx="638175" cy="62385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13863" y="5213091"/>
            <a:ext cx="638175" cy="62385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482318" y="5270256"/>
            <a:ext cx="638175" cy="62385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11096" y="-65620"/>
            <a:ext cx="322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HWRF 2015, Valid </a:t>
            </a:r>
            <a:r>
              <a:rPr lang="en-US" b="1" dirty="0" smtClean="0">
                <a:solidFill>
                  <a:srgbClr val="FF0000"/>
                </a:solidFill>
              </a:rPr>
              <a:t>15 Sept, 1800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7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829" y="2063296"/>
            <a:ext cx="7594600" cy="1325563"/>
          </a:xfrm>
        </p:spPr>
        <p:txBody>
          <a:bodyPr/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Physics or vortex initialization?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06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02" y="3524199"/>
            <a:ext cx="3244129" cy="3307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94" y="3483341"/>
            <a:ext cx="3176026" cy="3406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5" y="3483341"/>
            <a:ext cx="3192379" cy="3374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940" y="0"/>
            <a:ext cx="2947889" cy="3173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11" y="-30986"/>
            <a:ext cx="3128671" cy="330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70" y="0"/>
            <a:ext cx="3060813" cy="32287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3078714" cy="3269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165" y="3483340"/>
            <a:ext cx="697195" cy="33746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81603" y="3630569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6298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3700</TotalTime>
  <Words>417</Words>
  <Application>Microsoft Macintosh PowerPoint</Application>
  <PresentationFormat>Widescreen</PresentationFormat>
  <Paragraphs>86</Paragraphs>
  <Slides>21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Abadi MT Condensed Extra Bold</vt:lpstr>
      <vt:lpstr>Calibri</vt:lpstr>
      <vt:lpstr>Calibri Light</vt:lpstr>
      <vt:lpstr>Helvetica</vt:lpstr>
      <vt:lpstr>ＭＳ Ｐゴシック</vt:lpstr>
      <vt:lpstr>Symbol</vt:lpstr>
      <vt:lpstr>Times New Roman</vt:lpstr>
      <vt:lpstr>Arial</vt:lpstr>
      <vt:lpstr>Office Theme</vt:lpstr>
      <vt:lpstr>Microsoft Equation 3.0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or vortex initialization?</vt:lpstr>
      <vt:lpstr>PowerPoint Presentation</vt:lpstr>
      <vt:lpstr>PowerPoint Presentation</vt:lpstr>
      <vt:lpstr>Physics or vortex initialization?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Morris Bender, 2015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tactic</dc:title>
  <dc:creator>Sergio Abarca</dc:creator>
  <cp:lastModifiedBy>Sergio Abarca</cp:lastModifiedBy>
  <cp:revision>66</cp:revision>
  <dcterms:created xsi:type="dcterms:W3CDTF">2015-12-15T02:35:29Z</dcterms:created>
  <dcterms:modified xsi:type="dcterms:W3CDTF">2015-12-17T16:16:13Z</dcterms:modified>
</cp:coreProperties>
</file>