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57" r:id="rId4"/>
    <p:sldId id="258" r:id="rId5"/>
    <p:sldId id="261" r:id="rId6"/>
    <p:sldId id="265" r:id="rId7"/>
    <p:sldId id="266" r:id="rId8"/>
    <p:sldId id="269" r:id="rId9"/>
    <p:sldId id="263" r:id="rId10"/>
    <p:sldId id="267" r:id="rId11"/>
    <p:sldId id="268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A298D-64F4-C14D-8D44-DB4F8472FBF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EE0BD-6F8D-554D-A3D2-0EA4ACA58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DB572EE-BAFF-854C-BBC6-08D7109D69C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4"/>
            <a:ext cx="5482478" cy="411018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CA66A6-0C40-A442-8D4E-C1D216E84BE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4"/>
            <a:ext cx="5482478" cy="411018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5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F9C2-3724-DD49-A04C-D0D93819EA0D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3145-86CE-9246-A070-7C8A55DB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3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URI </a:t>
            </a:r>
            <a:r>
              <a:rPr lang="en-US" sz="4000" dirty="0" smtClean="0"/>
              <a:t>hurricane-wave </a:t>
            </a:r>
            <a:r>
              <a:rPr lang="en-US" sz="4000" dirty="0"/>
              <a:t>coupling </a:t>
            </a:r>
            <a:r>
              <a:rPr lang="en-US" sz="4000" dirty="0" smtClean="0"/>
              <a:t>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1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Isaac Ginis</a:t>
            </a:r>
          </a:p>
          <a:p>
            <a:pPr marL="0" indent="0" algn="ctr">
              <a:buNone/>
            </a:pPr>
            <a:r>
              <a:rPr lang="en-US" dirty="0" smtClean="0"/>
              <a:t>EMC 12/15/2014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7534" y="3968750"/>
            <a:ext cx="685881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Research group: </a:t>
            </a:r>
          </a:p>
          <a:p>
            <a:r>
              <a:rPr lang="en-US" sz="2400" dirty="0" smtClean="0"/>
              <a:t>Brandon Reichl, Austen Blair, Kun </a:t>
            </a:r>
            <a:r>
              <a:rPr lang="en-US" sz="2400" dirty="0" err="1" smtClean="0"/>
              <a:t>Gao</a:t>
            </a:r>
            <a:r>
              <a:rPr lang="en-US" sz="2400" dirty="0" smtClean="0"/>
              <a:t> (PhD students)</a:t>
            </a:r>
          </a:p>
          <a:p>
            <a:r>
              <a:rPr lang="en-US" sz="2400" dirty="0" err="1" smtClean="0"/>
              <a:t>Biju</a:t>
            </a:r>
            <a:r>
              <a:rPr lang="en-US" sz="2400" dirty="0" smtClean="0"/>
              <a:t> Thomas, Tetsu Hara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56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Real-case tests: </a:t>
            </a:r>
            <a:br>
              <a:rPr lang="en-US" sz="3600" dirty="0" smtClean="0"/>
            </a:br>
            <a:r>
              <a:rPr lang="en-US" sz="3600" dirty="0"/>
              <a:t>Irene (Initial time: Aug. 22, 2011 12Z</a:t>
            </a:r>
            <a:r>
              <a:rPr lang="en-US" sz="3600" i="1" dirty="0"/>
              <a:t>)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462"/>
            <a:ext cx="4457700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1" y="4442293"/>
            <a:ext cx="2857500" cy="225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15" y="4551737"/>
            <a:ext cx="2759710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24" y="1449295"/>
            <a:ext cx="3917576" cy="282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7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Real-case tests: </a:t>
            </a:r>
            <a:br>
              <a:rPr lang="en-US" sz="3600" dirty="0" smtClean="0"/>
            </a:br>
            <a:r>
              <a:rPr lang="en-US" sz="3600" dirty="0" smtClean="0"/>
              <a:t>Irene </a:t>
            </a:r>
            <a:r>
              <a:rPr lang="en-US" sz="3600" dirty="0"/>
              <a:t>(Initial time: Aug. 22, 2011 12Z</a:t>
            </a:r>
            <a:r>
              <a:rPr lang="en-US" sz="3600" i="1" dirty="0"/>
              <a:t>) 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27412"/>
            <a:ext cx="4473389" cy="362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13" y="1927412"/>
            <a:ext cx="4542116" cy="36278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97530" y="1587963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With waves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36236" y="1587963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 waves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417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3262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Average track &amp; intensity errors 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489 </a:t>
            </a:r>
            <a:r>
              <a:rPr lang="en-US" sz="3600" dirty="0">
                <a:latin typeface="Arial"/>
                <a:cs typeface="Arial"/>
              </a:rPr>
              <a:t>cases </a:t>
            </a:r>
            <a:r>
              <a:rPr lang="en-US" sz="3600" dirty="0" smtClean="0">
                <a:latin typeface="Arial"/>
                <a:cs typeface="Arial"/>
              </a:rPr>
              <a:t>in 2010</a:t>
            </a:r>
            <a:r>
              <a:rPr lang="en-US" sz="3600" dirty="0">
                <a:latin typeface="Arial"/>
                <a:cs typeface="Arial"/>
              </a:rPr>
              <a:t>-</a:t>
            </a:r>
            <a:r>
              <a:rPr lang="en-US" sz="3600" dirty="0" smtClean="0">
                <a:latin typeface="Arial"/>
                <a:cs typeface="Arial"/>
              </a:rPr>
              <a:t>2012</a:t>
            </a:r>
            <a:br>
              <a:rPr lang="en-US" sz="3600" dirty="0" smtClean="0">
                <a:latin typeface="Arial"/>
                <a:cs typeface="Arial"/>
              </a:rPr>
            </a:b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941" y="1523999"/>
            <a:ext cx="715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 average track errors (NM) FOR HOMOGENEOUS SAMPLE</a:t>
            </a:r>
          </a:p>
          <a:p>
            <a:r>
              <a:rPr lang="en-US" sz="2000" dirty="0"/>
              <a:t>            00     12     24     36     48     72     96    120</a:t>
            </a:r>
          </a:p>
          <a:p>
            <a:r>
              <a:rPr lang="en-US" sz="2000" dirty="0"/>
              <a:t> G10I      11.3   29.2   46.6   62.6   77.4  113.0  166.2  256.6</a:t>
            </a:r>
          </a:p>
          <a:p>
            <a:r>
              <a:rPr lang="en-US" sz="2000" dirty="0"/>
              <a:t> G60I      11.3   29.3   46.3   62.4   77.7  112.9  167.0  257.1</a:t>
            </a:r>
          </a:p>
          <a:p>
            <a:r>
              <a:rPr lang="en-US" sz="2000" dirty="0"/>
              <a:t> #CASES    489    464    438    414    388    342    297    251</a:t>
            </a:r>
          </a:p>
          <a:p>
            <a:endParaRPr lang="en-US" sz="2000" dirty="0"/>
          </a:p>
          <a:p>
            <a:r>
              <a:rPr lang="en-US" sz="2000" dirty="0"/>
              <a:t>AVERAGE INTENSITY ERRORS (KT) FOR HOMOGENEOUS SAMPLE</a:t>
            </a:r>
          </a:p>
          <a:p>
            <a:r>
              <a:rPr lang="en-US" sz="2000" dirty="0"/>
              <a:t>            00     12     24     36     48     72     96    120</a:t>
            </a:r>
          </a:p>
          <a:p>
            <a:r>
              <a:rPr lang="en-US" sz="2000" dirty="0"/>
              <a:t> G10I       2.9    7.1    9.4   11.7   13.4   14.9   15.6   16.4</a:t>
            </a:r>
          </a:p>
          <a:p>
            <a:r>
              <a:rPr lang="en-US" sz="2000" dirty="0"/>
              <a:t> G60I       2.9    7.2    9.4   11.3   13.2   14.7   15.4   16.2</a:t>
            </a:r>
          </a:p>
          <a:p>
            <a:r>
              <a:rPr lang="en-US" sz="2000" dirty="0"/>
              <a:t> #CASES    489    464    438    414    388    342    297    251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0941" y="5309651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G10I – no </a:t>
            </a:r>
            <a:r>
              <a:rPr lang="en-US" b="1" dirty="0" smtClean="0">
                <a:solidFill>
                  <a:srgbClr val="FF0000"/>
                </a:solidFill>
              </a:rPr>
              <a:t>waves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G60I- with </a:t>
            </a:r>
            <a:r>
              <a:rPr lang="en-US" b="1" dirty="0" smtClean="0">
                <a:solidFill>
                  <a:srgbClr val="FF0000"/>
                </a:solidFill>
              </a:rPr>
              <a:t>waves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and test wave-dependent Langmuir mixing in the ocean mixing parameterization</a:t>
            </a:r>
          </a:p>
          <a:p>
            <a:r>
              <a:rPr lang="en-US" dirty="0" smtClean="0"/>
              <a:t>Finish the development of HWRF-WW3-MPIPOM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14720" y="6185450"/>
            <a:ext cx="829440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317760" y="120973"/>
            <a:ext cx="2073600" cy="1244291"/>
          </a:xfrm>
          <a:prstGeom prst="roundRect">
            <a:avLst>
              <a:gd name="adj" fmla="val 116"/>
            </a:avLst>
          </a:prstGeom>
          <a:solidFill>
            <a:srgbClr val="C5000B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900">
                <a:solidFill>
                  <a:srgbClr val="FFFFFF"/>
                </a:solidFill>
                <a:latin typeface="Times New Roman" charset="0"/>
                <a:cs typeface="Arial Unicode MS" charset="0"/>
              </a:rPr>
              <a:t>Atmosphere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9440" y="2740608"/>
            <a:ext cx="2073600" cy="1244291"/>
          </a:xfrm>
          <a:prstGeom prst="roundRect">
            <a:avLst>
              <a:gd name="adj" fmla="val 116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900">
                <a:solidFill>
                  <a:srgbClr val="FFFFFF"/>
                </a:solidFill>
                <a:latin typeface="Times New Roman" charset="0"/>
                <a:cs typeface="Arial Unicode MS" charset="0"/>
              </a:rPr>
              <a:t>Ocean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13440" y="2740608"/>
            <a:ext cx="2073600" cy="1244291"/>
          </a:xfrm>
          <a:prstGeom prst="roundRect">
            <a:avLst>
              <a:gd name="adj" fmla="val 116"/>
            </a:avLst>
          </a:prstGeom>
          <a:solidFill>
            <a:srgbClr val="579D1C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900">
                <a:solidFill>
                  <a:srgbClr val="FFFFFF"/>
                </a:solidFill>
                <a:latin typeface="Times New Roman" charset="0"/>
                <a:cs typeface="Arial Unicode MS" charset="0"/>
              </a:rPr>
              <a:t>Waves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1244160" y="826647"/>
            <a:ext cx="1658880" cy="1664815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143520" y="3744393"/>
            <a:ext cx="2695680" cy="1441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278080" y="1451672"/>
            <a:ext cx="1249920" cy="1244291"/>
          </a:xfrm>
          <a:prstGeom prst="line">
            <a:avLst/>
          </a:prstGeom>
          <a:noFill/>
          <a:ln w="36720">
            <a:solidFill>
              <a:srgbClr val="C500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95680" y="1244291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C5000B"/>
                </a:solidFill>
                <a:latin typeface="Times New Roman" charset="0"/>
              </a:rPr>
              <a:t>Q</a:t>
            </a:r>
            <a:r>
              <a:rPr lang="en-US" sz="2400" baseline="-33000">
                <a:solidFill>
                  <a:srgbClr val="C5000B"/>
                </a:solidFill>
                <a:latin typeface="Times New Roman" charset="0"/>
              </a:rPr>
              <a:t>air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0960" y="1659054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C5000B"/>
                </a:solidFill>
                <a:latin typeface="Times New Roman" charset="0"/>
              </a:rPr>
              <a:t>R</a:t>
            </a:r>
            <a:r>
              <a:rPr lang="en-US" sz="2400" baseline="-33000">
                <a:solidFill>
                  <a:srgbClr val="C5000B"/>
                </a:solidFill>
                <a:latin typeface="Times New Roman" charset="0"/>
              </a:rPr>
              <a:t>air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866240" y="2004690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C5000B"/>
                </a:solidFill>
                <a:latin typeface="Times New Roman" charset="0"/>
                <a:cs typeface="Times New Roman" charset="0"/>
              </a:rPr>
              <a:t>τ</a:t>
            </a:r>
            <a:r>
              <a:rPr lang="en-US" sz="2400" baseline="-33000">
                <a:solidFill>
                  <a:srgbClr val="C5000B"/>
                </a:solidFill>
                <a:latin typeface="Times New Roman" charset="0"/>
              </a:rPr>
              <a:t>air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658880" y="1035470"/>
            <a:ext cx="82944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0000FF"/>
                </a:solidFill>
                <a:latin typeface="Times New Roman" charset="0"/>
              </a:rPr>
              <a:t>SST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244160" y="1451672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0000FF"/>
                </a:solidFill>
                <a:latin typeface="Times New Roman" charset="0"/>
              </a:rPr>
              <a:t>U</a:t>
            </a:r>
            <a:r>
              <a:rPr lang="en-US" sz="2400" baseline="-33000">
                <a:solidFill>
                  <a:srgbClr val="0000FF"/>
                </a:solidFill>
                <a:latin typeface="Times New Roman" charset="0"/>
              </a:rPr>
              <a:t>c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525120" y="3260502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0000FF"/>
                </a:solidFill>
                <a:latin typeface="Times New Roman" charset="0"/>
              </a:rPr>
              <a:t>U</a:t>
            </a:r>
            <a:r>
              <a:rPr lang="en-US" sz="2400" baseline="-33000">
                <a:solidFill>
                  <a:srgbClr val="0000FF"/>
                </a:solidFill>
                <a:latin typeface="Times New Roman" charset="0"/>
              </a:rPr>
              <a:t>c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354560" y="3260502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0000FF"/>
                </a:solidFill>
                <a:latin typeface="Times New Roman" charset="0"/>
              </a:rPr>
              <a:t>U</a:t>
            </a:r>
            <a:r>
              <a:rPr lang="en-US" sz="2400" baseline="-3300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λ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3107520" y="3122248"/>
            <a:ext cx="2701440" cy="1441"/>
          </a:xfrm>
          <a:prstGeom prst="line">
            <a:avLst/>
          </a:prstGeom>
          <a:noFill/>
          <a:ln w="36720">
            <a:solidFill>
              <a:srgbClr val="579D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01005" y="2626836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 err="1">
                <a:solidFill>
                  <a:srgbClr val="579D1C"/>
                </a:solidFill>
                <a:latin typeface="Times New Roman" charset="0"/>
                <a:cs typeface="Times New Roman" charset="0"/>
              </a:rPr>
              <a:t>τ</a:t>
            </a:r>
            <a:r>
              <a:rPr lang="en-US" sz="2400" baseline="-33000" dirty="0" err="1">
                <a:solidFill>
                  <a:srgbClr val="579D1C"/>
                </a:solidFill>
                <a:latin typeface="Times New Roman" charset="0"/>
                <a:cs typeface="Times New Roman" charset="0"/>
              </a:rPr>
              <a:t>diff</a:t>
            </a:r>
            <a:endParaRPr lang="en-US" sz="2400" baseline="-33000" dirty="0">
              <a:solidFill>
                <a:srgbClr val="579D1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936212" y="2626836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 err="1">
                <a:solidFill>
                  <a:srgbClr val="579D1C"/>
                </a:solidFill>
                <a:latin typeface="Times New Roman" charset="0"/>
                <a:cs typeface="Times New Roman" charset="0"/>
              </a:rPr>
              <a:t>τ</a:t>
            </a:r>
            <a:r>
              <a:rPr lang="en-US" sz="2400" baseline="-33000" dirty="0" err="1">
                <a:solidFill>
                  <a:srgbClr val="579D1C"/>
                </a:solidFill>
                <a:latin typeface="Times New Roman" charset="0"/>
                <a:cs typeface="Times New Roman" charset="0"/>
              </a:rPr>
              <a:t>cor</a:t>
            </a:r>
            <a:endParaRPr lang="en-US" sz="2400" baseline="-33000" dirty="0">
              <a:solidFill>
                <a:srgbClr val="579D1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586360" y="2694524"/>
            <a:ext cx="82944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 err="1">
                <a:solidFill>
                  <a:srgbClr val="579D1C"/>
                </a:solidFill>
                <a:latin typeface="Times New Roman" charset="0"/>
                <a:cs typeface="Times New Roman" charset="0"/>
              </a:rPr>
              <a:t>λ</a:t>
            </a:r>
            <a:endParaRPr lang="en-US" sz="2400" dirty="0">
              <a:solidFill>
                <a:srgbClr val="579D1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 flipV="1">
            <a:off x="5803200" y="619265"/>
            <a:ext cx="2079360" cy="1872197"/>
          </a:xfrm>
          <a:prstGeom prst="line">
            <a:avLst/>
          </a:prstGeom>
          <a:noFill/>
          <a:ln w="36720">
            <a:solidFill>
              <a:srgbClr val="579D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5184000" y="1451672"/>
            <a:ext cx="1244160" cy="1244291"/>
          </a:xfrm>
          <a:prstGeom prst="line">
            <a:avLst/>
          </a:prstGeom>
          <a:noFill/>
          <a:ln w="36720">
            <a:solidFill>
              <a:srgbClr val="C500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598720" y="1451672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C5000B"/>
                </a:solidFill>
                <a:latin typeface="Times New Roman" charset="0"/>
              </a:rPr>
              <a:t>U</a:t>
            </a:r>
            <a:r>
              <a:rPr lang="en-US" sz="2400" baseline="-33000">
                <a:solidFill>
                  <a:srgbClr val="C5000B"/>
                </a:solidFill>
                <a:latin typeface="Times New Roman" charset="0"/>
              </a:rPr>
              <a:t>ref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013440" y="1864997"/>
            <a:ext cx="82944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C5000B"/>
                </a:solidFill>
                <a:latin typeface="Times New Roman" charset="0"/>
              </a:rPr>
              <a:t>Rib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7879680" y="2004690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KE</a:t>
            </a:r>
            <a:r>
              <a:rPr lang="en-US" sz="2400" baseline="-3300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D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7464960" y="1589927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c</a:t>
            </a:r>
            <a:r>
              <a:rPr lang="en-US" sz="2400" baseline="-3300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p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7050240" y="1244291"/>
            <a:ext cx="829440" cy="4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 baseline="-3300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s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635520" y="829527"/>
            <a:ext cx="829440" cy="41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220800" y="414764"/>
            <a:ext cx="829440" cy="41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α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11680" y="4120990"/>
            <a:ext cx="8835840" cy="239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Hurricane model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air-sea fluxes depend on </a:t>
            </a:r>
            <a:r>
              <a:rPr lang="en-US" sz="2000" b="1" dirty="0">
                <a:latin typeface="Times New Roman" charset="0"/>
              </a:rPr>
              <a:t>sea state, sea spray</a:t>
            </a:r>
            <a:r>
              <a:rPr lang="en-US" sz="2000" dirty="0">
                <a:latin typeface="Times New Roman" charset="0"/>
              </a:rPr>
              <a:t>, and include </a:t>
            </a:r>
            <a:r>
              <a:rPr lang="en-US" sz="2000" b="1" dirty="0">
                <a:latin typeface="Times New Roman" charset="0"/>
              </a:rPr>
              <a:t>surface current</a:t>
            </a:r>
            <a:r>
              <a:rPr lang="en-US" sz="2000" dirty="0">
                <a:latin typeface="Times New Roman" charset="0"/>
              </a:rPr>
              <a:t>.</a:t>
            </a:r>
          </a:p>
          <a:p>
            <a:pPr>
              <a:buClrTx/>
              <a:buFontTx/>
              <a:buNone/>
              <a:defRPr/>
            </a:pPr>
            <a:r>
              <a:rPr lang="en-US" sz="2000" b="1" dirty="0">
                <a:solidFill>
                  <a:srgbClr val="579D1C"/>
                </a:solidFill>
                <a:latin typeface="Times New Roman" charset="0"/>
              </a:rPr>
              <a:t>Wave model</a:t>
            </a:r>
            <a:r>
              <a:rPr lang="en-US" sz="2000" dirty="0">
                <a:solidFill>
                  <a:srgbClr val="579D1C"/>
                </a:solidFill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forced by </a:t>
            </a:r>
            <a:r>
              <a:rPr lang="en-US" sz="2000" b="1" dirty="0">
                <a:latin typeface="Times New Roman" charset="0"/>
              </a:rPr>
              <a:t>sea state</a:t>
            </a:r>
            <a:r>
              <a:rPr lang="en-US" sz="2000" dirty="0">
                <a:latin typeface="Times New Roman" charset="0"/>
              </a:rPr>
              <a:t> dependent </a:t>
            </a:r>
            <a:r>
              <a:rPr lang="en-US" sz="2000" b="1" dirty="0">
                <a:latin typeface="Times New Roman" charset="0"/>
              </a:rPr>
              <a:t>wind</a:t>
            </a:r>
            <a:r>
              <a:rPr lang="en-US" sz="2000" dirty="0">
                <a:latin typeface="Times New Roman" charset="0"/>
              </a:rPr>
              <a:t> forcing and includes </a:t>
            </a:r>
            <a:r>
              <a:rPr lang="en-US" sz="2000" b="1" dirty="0">
                <a:latin typeface="Times New Roman" charset="0"/>
              </a:rPr>
              <a:t>surface current.</a:t>
            </a:r>
          </a:p>
          <a:p>
            <a:pPr>
              <a:buClrTx/>
              <a:buFontTx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charset="0"/>
              </a:rPr>
              <a:t>Ocean model </a:t>
            </a:r>
            <a:r>
              <a:rPr lang="en-US" sz="2000" dirty="0">
                <a:latin typeface="Times New Roman" charset="0"/>
              </a:rPr>
              <a:t>forced by </a:t>
            </a:r>
            <a:r>
              <a:rPr lang="en-US" sz="2000" b="1" dirty="0">
                <a:latin typeface="Times New Roman" charset="0"/>
              </a:rPr>
              <a:t>heat flux</a:t>
            </a:r>
            <a:r>
              <a:rPr lang="en-US" sz="2000" dirty="0">
                <a:latin typeface="Times New Roman" charset="0"/>
              </a:rPr>
              <a:t>, sea state dependent </a:t>
            </a:r>
            <a:r>
              <a:rPr lang="en-US" sz="2000" b="1" dirty="0">
                <a:latin typeface="Times New Roman" charset="0"/>
              </a:rPr>
              <a:t>wind stress</a:t>
            </a:r>
            <a:r>
              <a:rPr lang="en-US" sz="2000" dirty="0">
                <a:latin typeface="Times New Roman" charset="0"/>
              </a:rPr>
              <a:t> modified by </a:t>
            </a:r>
            <a:r>
              <a:rPr lang="en-US" sz="2000" b="1" dirty="0">
                <a:latin typeface="Times New Roman" charset="0"/>
              </a:rPr>
              <a:t>growing or decaying wave fields and </a:t>
            </a:r>
            <a:r>
              <a:rPr lang="en-US" sz="2000" b="1" dirty="0" err="1">
                <a:latin typeface="Times New Roman" charset="0"/>
              </a:rPr>
              <a:t>Coriolis</a:t>
            </a:r>
            <a:r>
              <a:rPr lang="en-US" sz="2000" b="1" dirty="0">
                <a:latin typeface="Times New Roman" charset="0"/>
              </a:rPr>
              <a:t>-Stokes effect. </a:t>
            </a:r>
            <a:r>
              <a:rPr lang="en-US" sz="2000" dirty="0">
                <a:latin typeface="Times New Roman" charset="0"/>
              </a:rPr>
              <a:t>Turbulent mixing is modified by the Stokes drift (</a:t>
            </a:r>
            <a:r>
              <a:rPr lang="en-US" sz="2000" b="1" dirty="0" err="1">
                <a:latin typeface="Times New Roman" charset="0"/>
              </a:rPr>
              <a:t>Langmiur</a:t>
            </a:r>
            <a:r>
              <a:rPr lang="en-US" sz="2000" b="1" dirty="0">
                <a:latin typeface="Times New Roman" charset="0"/>
              </a:rPr>
              <a:t> turbulence</a:t>
            </a:r>
            <a:r>
              <a:rPr lang="en-US" sz="2000" dirty="0">
                <a:latin typeface="Times New Roman" charset="0"/>
              </a:rPr>
              <a:t>).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033524" y="2695963"/>
            <a:ext cx="82944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 smtClean="0">
                <a:solidFill>
                  <a:srgbClr val="579D1C"/>
                </a:solidFill>
                <a:latin typeface="Times New Roman" charset="0"/>
                <a:cs typeface="Times New Roman" charset="0"/>
              </a:rPr>
              <a:t>La</a:t>
            </a:r>
            <a:endParaRPr lang="en-US" sz="2400" dirty="0">
              <a:solidFill>
                <a:srgbClr val="579D1C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15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angle 450"/>
          <p:cNvSpPr/>
          <p:nvPr/>
        </p:nvSpPr>
        <p:spPr>
          <a:xfrm>
            <a:off x="2646946" y="1951789"/>
            <a:ext cx="3796633" cy="4652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 cap="sq" cmpd="sng">
            <a:solidFill>
              <a:schemeClr val="accent6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86617" y="3159694"/>
            <a:ext cx="50520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U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/>
              <a:t> </a:t>
            </a:r>
            <a:endParaRPr lang="en-US" b="1" dirty="0" smtClean="0"/>
          </a:p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U</a:t>
            </a:r>
            <a:r>
              <a:rPr lang="en-US" baseline="-25000" dirty="0" err="1" smtClean="0">
                <a:solidFill>
                  <a:srgbClr val="0000FF"/>
                </a:solidFill>
              </a:rPr>
              <a:t>λ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SST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51949" y="4809226"/>
            <a:ext cx="98126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τ</a:t>
            </a:r>
            <a:r>
              <a:rPr lang="en-US" baseline="-25000" dirty="0" err="1" smtClean="0">
                <a:solidFill>
                  <a:srgbClr val="008000"/>
                </a:solidFill>
              </a:rPr>
              <a:t>diff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τ</a:t>
            </a:r>
            <a:r>
              <a:rPr lang="en-US" baseline="-25000" dirty="0" err="1" smtClean="0">
                <a:solidFill>
                  <a:srgbClr val="008000"/>
                </a:solidFill>
              </a:rPr>
              <a:t>Cor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α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γ</a:t>
            </a:r>
            <a:r>
              <a:rPr lang="en-US" dirty="0" smtClean="0">
                <a:solidFill>
                  <a:srgbClr val="008000"/>
                </a:solidFill>
              </a:rPr>
              <a:t>, La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51492" y="3674332"/>
            <a:ext cx="47386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λ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1403" y="4809226"/>
            <a:ext cx="7783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Ri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U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472" y="141958"/>
            <a:ext cx="2286001" cy="22467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τ</a:t>
            </a:r>
            <a:r>
              <a:rPr lang="en-US" sz="1400" baseline="-25000" dirty="0" err="1" smtClean="0"/>
              <a:t>air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– atm. </a:t>
            </a:r>
            <a:r>
              <a:rPr lang="en-US" sz="1400" dirty="0"/>
              <a:t>stress</a:t>
            </a:r>
          </a:p>
          <a:p>
            <a:r>
              <a:rPr lang="en-US" sz="1400" dirty="0" smtClean="0"/>
              <a:t>F</a:t>
            </a:r>
            <a:r>
              <a:rPr lang="en-US" sz="1400" baseline="-25000" dirty="0"/>
              <a:t>Q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en-US" sz="1400" dirty="0" smtClean="0"/>
              <a:t>latent heat flux</a:t>
            </a:r>
          </a:p>
          <a:p>
            <a:r>
              <a:rPr lang="en-US" sz="1400" dirty="0" smtClean="0"/>
              <a:t>F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 – sensible heat flux</a:t>
            </a:r>
            <a:endParaRPr lang="en-US" sz="1400" baseline="-25000" dirty="0"/>
          </a:p>
          <a:p>
            <a:r>
              <a:rPr lang="en-US" sz="1400" dirty="0" smtClean="0"/>
              <a:t>F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en-US" sz="1400" dirty="0" smtClean="0"/>
              <a:t>radiation heat flux</a:t>
            </a:r>
            <a:endParaRPr lang="en-US" sz="1400" dirty="0"/>
          </a:p>
          <a:p>
            <a:r>
              <a:rPr lang="en-US" sz="1400" dirty="0" err="1" smtClean="0"/>
              <a:t>θ</a:t>
            </a:r>
            <a:r>
              <a:rPr lang="en-US" sz="1400" dirty="0" smtClean="0"/>
              <a:t> – potential temperature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ref</a:t>
            </a:r>
            <a:r>
              <a:rPr lang="en-US" sz="1400" dirty="0" smtClean="0"/>
              <a:t>– atm. spec. humidity</a:t>
            </a:r>
            <a:endParaRPr lang="en-US" sz="1400" baseline="-25000" dirty="0" smtClean="0"/>
          </a:p>
          <a:p>
            <a:r>
              <a:rPr lang="en-US" sz="1400" dirty="0" smtClean="0"/>
              <a:t>Ri</a:t>
            </a:r>
            <a:r>
              <a:rPr lang="en-US" sz="1400" baseline="-25000" dirty="0" smtClean="0"/>
              <a:t>b </a:t>
            </a:r>
            <a:r>
              <a:rPr lang="en-US" sz="1400" dirty="0" smtClean="0"/>
              <a:t>– bulk Richardson num.</a:t>
            </a:r>
            <a:endParaRPr lang="en-US" sz="1400" baseline="-25000" dirty="0" smtClean="0"/>
          </a:p>
          <a:p>
            <a:r>
              <a:rPr lang="en-US" sz="1400" b="1" dirty="0" err="1" smtClean="0"/>
              <a:t>U</a:t>
            </a:r>
            <a:r>
              <a:rPr lang="en-US" sz="1400" baseline="-25000" dirty="0" err="1" smtClean="0"/>
              <a:t>ref</a:t>
            </a:r>
            <a:r>
              <a:rPr lang="en-US" sz="1400" dirty="0" smtClean="0"/>
              <a:t> – atm. wind</a:t>
            </a:r>
          </a:p>
          <a:p>
            <a:r>
              <a:rPr lang="en-US" sz="1400" b="1" dirty="0" err="1" smtClean="0"/>
              <a:t>τ</a:t>
            </a:r>
            <a:r>
              <a:rPr lang="en-US" sz="1400" baseline="-25000" dirty="0" err="1" smtClean="0"/>
              <a:t>c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– stress on currents</a:t>
            </a:r>
          </a:p>
          <a:p>
            <a:r>
              <a:rPr lang="en-US" sz="1400" dirty="0" smtClean="0"/>
              <a:t>SST – sea surf. temp.</a:t>
            </a:r>
            <a:endParaRPr lang="en-US" sz="1400" baseline="-25000" dirty="0" smtClean="0"/>
          </a:p>
        </p:txBody>
      </p:sp>
      <p:sp>
        <p:nvSpPr>
          <p:cNvPr id="91" name="Oval 90"/>
          <p:cNvSpPr/>
          <p:nvPr/>
        </p:nvSpPr>
        <p:spPr>
          <a:xfrm>
            <a:off x="2646938" y="5672374"/>
            <a:ext cx="1837202" cy="700191"/>
          </a:xfrm>
          <a:prstGeom prst="ellipse">
            <a:avLst/>
          </a:prstGeom>
          <a:solidFill>
            <a:srgbClr val="0000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Ocean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fluxes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3636211" y="2036765"/>
            <a:ext cx="1871577" cy="700191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Atm.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fluxes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4601569" y="5672374"/>
            <a:ext cx="1855388" cy="70019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Wave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fluxes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77641" y="5066195"/>
            <a:ext cx="38163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Ψ</a:t>
            </a:r>
            <a:endParaRPr lang="en-US" baseline="-25000" dirty="0">
              <a:solidFill>
                <a:srgbClr val="008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283607" y="5837803"/>
            <a:ext cx="33968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τ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078672" y="4809226"/>
            <a:ext cx="100105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τ</a:t>
            </a:r>
            <a:r>
              <a:rPr lang="en-US" baseline="-25000" dirty="0" err="1" smtClean="0">
                <a:solidFill>
                  <a:srgbClr val="008000"/>
                </a:solidFill>
              </a:rPr>
              <a:t>diff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τ</a:t>
            </a:r>
            <a:r>
              <a:rPr lang="en-US" baseline="-25000" dirty="0" err="1" smtClean="0">
                <a:solidFill>
                  <a:srgbClr val="008000"/>
                </a:solidFill>
              </a:rPr>
              <a:t>Cor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rgbClr val="FF0000"/>
                </a:solidFill>
              </a:rPr>
              <a:t>τ</a:t>
            </a:r>
            <a:r>
              <a:rPr lang="en-US" baseline="-25000" dirty="0" err="1" smtClean="0">
                <a:solidFill>
                  <a:srgbClr val="FF0000"/>
                </a:solidFill>
              </a:rPr>
              <a:t>air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818126" y="4170627"/>
            <a:ext cx="6817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La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λ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02999" y="1143344"/>
            <a:ext cx="9510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θ</a:t>
            </a:r>
            <a:r>
              <a:rPr lang="en-US" baseline="-25000" dirty="0" err="1" smtClean="0">
                <a:solidFill>
                  <a:srgbClr val="FF0000"/>
                </a:solidFill>
              </a:rPr>
              <a:t>ref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563804" y="2898343"/>
            <a:ext cx="82591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γ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8000"/>
                </a:solidFill>
              </a:rPr>
              <a:t> α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U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312988" y="1143344"/>
            <a:ext cx="68729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τ</a:t>
            </a:r>
            <a:r>
              <a:rPr lang="en-US" baseline="-25000" dirty="0" err="1" smtClean="0">
                <a:solidFill>
                  <a:srgbClr val="FF0000"/>
                </a:solidFill>
              </a:rPr>
              <a:t>air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9" name="Hexagon 238"/>
          <p:cNvSpPr/>
          <p:nvPr/>
        </p:nvSpPr>
        <p:spPr>
          <a:xfrm>
            <a:off x="3156859" y="54429"/>
            <a:ext cx="2594428" cy="907143"/>
          </a:xfrm>
          <a:prstGeom prst="hexagon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Atmospheric Model</a:t>
            </a:r>
            <a:endParaRPr lang="en-US" sz="2400" b="1" dirty="0"/>
          </a:p>
        </p:txBody>
      </p:sp>
      <p:sp>
        <p:nvSpPr>
          <p:cNvPr id="254" name="Hexagon 253"/>
          <p:cNvSpPr/>
          <p:nvPr/>
        </p:nvSpPr>
        <p:spPr>
          <a:xfrm>
            <a:off x="53473" y="3713799"/>
            <a:ext cx="1577473" cy="762000"/>
          </a:xfrm>
          <a:prstGeom prst="hexagon">
            <a:avLst/>
          </a:prstGeom>
          <a:solidFill>
            <a:srgbClr val="0000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Ocean</a:t>
            </a:r>
          </a:p>
          <a:p>
            <a:pPr algn="ctr"/>
            <a:r>
              <a:rPr lang="en-US" sz="2400" b="1" dirty="0" smtClean="0"/>
              <a:t>Model</a:t>
            </a:r>
            <a:endParaRPr lang="en-US" sz="2400" b="1" dirty="0"/>
          </a:p>
        </p:txBody>
      </p:sp>
      <p:sp>
        <p:nvSpPr>
          <p:cNvPr id="284" name="Hexagon 283"/>
          <p:cNvSpPr/>
          <p:nvPr/>
        </p:nvSpPr>
        <p:spPr>
          <a:xfrm>
            <a:off x="7513053" y="3713799"/>
            <a:ext cx="1523999" cy="762000"/>
          </a:xfrm>
          <a:prstGeom prst="hexagon">
            <a:avLst/>
          </a:prstGeom>
          <a:solidFill>
            <a:srgbClr val="008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Wave</a:t>
            </a:r>
          </a:p>
          <a:p>
            <a:pPr algn="ctr"/>
            <a:r>
              <a:rPr lang="en-US" sz="2400" b="1" dirty="0" smtClean="0"/>
              <a:t>Model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656213" y="4128220"/>
            <a:ext cx="4644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U</a:t>
            </a:r>
            <a:r>
              <a:rPr lang="en-US" baseline="-25000" dirty="0" err="1" smtClean="0">
                <a:solidFill>
                  <a:srgbClr val="0000FF"/>
                </a:solidFill>
              </a:rPr>
              <a:t>λ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378124" y="5837803"/>
            <a:ext cx="62837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U</a:t>
            </a:r>
            <a:r>
              <a:rPr lang="en-US" baseline="-25000" dirty="0" smtClean="0">
                <a:solidFill>
                  <a:srgbClr val="008000"/>
                </a:solidFill>
              </a:rPr>
              <a:t>10N</a:t>
            </a:r>
            <a:endParaRPr lang="en-US" baseline="-25000" dirty="0">
              <a:solidFill>
                <a:srgbClr val="008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07263" y="1281843"/>
            <a:ext cx="7738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dirty="0" err="1">
                <a:solidFill>
                  <a:srgbClr val="000000"/>
                </a:solidFill>
              </a:rPr>
              <a:t>,</a:t>
            </a:r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02915" y="1859002"/>
            <a:ext cx="11355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ASIM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544306" y="2895968"/>
            <a:ext cx="969735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Ri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τ</a:t>
            </a:r>
            <a:r>
              <a:rPr lang="en-US" baseline="-25000" dirty="0" err="1" smtClean="0">
                <a:solidFill>
                  <a:srgbClr val="FF0000"/>
                </a:solidFill>
              </a:rPr>
              <a:t>air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F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Q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610747" y="838509"/>
            <a:ext cx="81" cy="4268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614736" y="1671053"/>
            <a:ext cx="1" cy="20587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133467" y="2673684"/>
            <a:ext cx="2648" cy="2222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H="1">
            <a:off x="5146834" y="3542299"/>
            <a:ext cx="2648" cy="2008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4571997" y="949158"/>
            <a:ext cx="0" cy="2138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572000" y="1764632"/>
            <a:ext cx="1" cy="2721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689684" y="1804736"/>
            <a:ext cx="1" cy="4277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662944" y="949158"/>
            <a:ext cx="0" cy="1871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3703051" y="2531978"/>
            <a:ext cx="5349" cy="355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V="1">
            <a:off x="3721771" y="3526562"/>
            <a:ext cx="5349" cy="355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5681579" y="3858998"/>
            <a:ext cx="969914" cy="44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H="1">
            <a:off x="7125354" y="3850105"/>
            <a:ext cx="494646" cy="88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7120634" y="4304632"/>
            <a:ext cx="472629" cy="82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Rectangle 303"/>
          <p:cNvSpPr/>
          <p:nvPr/>
        </p:nvSpPr>
        <p:spPr>
          <a:xfrm>
            <a:off x="3449053" y="3729788"/>
            <a:ext cx="2245895" cy="8555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Coupler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307" name="Straight Arrow Connector 306"/>
          <p:cNvCxnSpPr/>
          <p:nvPr/>
        </p:nvCxnSpPr>
        <p:spPr>
          <a:xfrm>
            <a:off x="5708316" y="4304632"/>
            <a:ext cx="94789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V="1">
            <a:off x="2491873" y="3850105"/>
            <a:ext cx="957180" cy="88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flipH="1">
            <a:off x="2518610" y="4304632"/>
            <a:ext cx="91707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V="1">
            <a:off x="1550737" y="3858998"/>
            <a:ext cx="441158" cy="44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H="1">
            <a:off x="1521324" y="4304632"/>
            <a:ext cx="296780" cy="26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stCxn id="129" idx="0"/>
            <a:endCxn id="254" idx="1"/>
          </p:cNvCxnSpPr>
          <p:nvPr/>
        </p:nvCxnSpPr>
        <p:spPr>
          <a:xfrm flipH="1" flipV="1">
            <a:off x="1440446" y="4475799"/>
            <a:ext cx="13002" cy="13620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91" idx="2"/>
            <a:endCxn id="129" idx="3"/>
          </p:cNvCxnSpPr>
          <p:nvPr/>
        </p:nvCxnSpPr>
        <p:spPr>
          <a:xfrm flipH="1" flipV="1">
            <a:off x="1623288" y="6022469"/>
            <a:ext cx="102365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>
            <a:stCxn id="95" idx="6"/>
            <a:endCxn id="63" idx="1"/>
          </p:cNvCxnSpPr>
          <p:nvPr/>
        </p:nvCxnSpPr>
        <p:spPr>
          <a:xfrm flipV="1">
            <a:off x="6456957" y="6022469"/>
            <a:ext cx="921167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>
            <a:stCxn id="63" idx="0"/>
            <a:endCxn id="284" idx="2"/>
          </p:cNvCxnSpPr>
          <p:nvPr/>
        </p:nvCxnSpPr>
        <p:spPr>
          <a:xfrm flipV="1">
            <a:off x="7692313" y="4475799"/>
            <a:ext cx="11240" cy="13620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>
            <a:off x="6938211" y="4344737"/>
            <a:ext cx="695157" cy="7085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 flipH="1">
            <a:off x="6203957" y="5427579"/>
            <a:ext cx="373306" cy="3526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5614736" y="5454316"/>
            <a:ext cx="0" cy="2272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H="1" flipV="1">
            <a:off x="5138922" y="4569331"/>
            <a:ext cx="7920" cy="2566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V="1">
            <a:off x="5146844" y="5467685"/>
            <a:ext cx="1" cy="2138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/>
          <p:nvPr/>
        </p:nvCxnSpPr>
        <p:spPr>
          <a:xfrm>
            <a:off x="5620083" y="4563978"/>
            <a:ext cx="0" cy="2272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3721770" y="5446295"/>
            <a:ext cx="0" cy="2272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/>
          <p:nvPr/>
        </p:nvCxnSpPr>
        <p:spPr>
          <a:xfrm>
            <a:off x="3700380" y="4569326"/>
            <a:ext cx="0" cy="2272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9" name="Rectangle 348"/>
          <p:cNvSpPr/>
          <p:nvPr/>
        </p:nvSpPr>
        <p:spPr>
          <a:xfrm>
            <a:off x="6724317" y="141958"/>
            <a:ext cx="2366211" cy="224676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err="1"/>
              <a:t>U</a:t>
            </a:r>
            <a:r>
              <a:rPr lang="en-US" sz="1400" baseline="-25000" dirty="0" err="1"/>
              <a:t>c</a:t>
            </a:r>
            <a:r>
              <a:rPr lang="en-US" sz="1400" baseline="-25000" dirty="0"/>
              <a:t> </a:t>
            </a:r>
            <a:r>
              <a:rPr lang="en-US" sz="1400" dirty="0"/>
              <a:t>– surface current</a:t>
            </a:r>
            <a:endParaRPr lang="en-US" sz="1400" b="1" baseline="-25000" dirty="0"/>
          </a:p>
          <a:p>
            <a:r>
              <a:rPr lang="en-US" sz="1400" b="1" dirty="0" err="1"/>
              <a:t>U</a:t>
            </a:r>
            <a:r>
              <a:rPr lang="en-US" sz="1400" baseline="-25000" dirty="0" err="1"/>
              <a:t>λ</a:t>
            </a:r>
            <a:r>
              <a:rPr lang="en-US" sz="1400" baseline="-25000" dirty="0"/>
              <a:t> </a:t>
            </a:r>
            <a:r>
              <a:rPr lang="en-US" sz="1400" dirty="0"/>
              <a:t>– current at depth</a:t>
            </a:r>
          </a:p>
          <a:p>
            <a:r>
              <a:rPr lang="en-US" sz="1400" dirty="0" err="1"/>
              <a:t>λ</a:t>
            </a:r>
            <a:r>
              <a:rPr lang="en-US" sz="1400" dirty="0"/>
              <a:t> – mean wavelength </a:t>
            </a:r>
          </a:p>
          <a:p>
            <a:r>
              <a:rPr lang="en-US" sz="1400" dirty="0" err="1"/>
              <a:t>γ</a:t>
            </a:r>
            <a:r>
              <a:rPr lang="en-US" sz="1400" dirty="0"/>
              <a:t> –wind/stress misalignment </a:t>
            </a:r>
          </a:p>
          <a:p>
            <a:r>
              <a:rPr lang="en-US" sz="1400" dirty="0"/>
              <a:t>α – </a:t>
            </a:r>
            <a:r>
              <a:rPr lang="en-US" sz="1400" dirty="0" err="1"/>
              <a:t>Charnock</a:t>
            </a:r>
            <a:r>
              <a:rPr lang="en-US" sz="1400" dirty="0"/>
              <a:t> </a:t>
            </a:r>
            <a:r>
              <a:rPr lang="en-US" sz="1400" dirty="0" err="1"/>
              <a:t>coeff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τ</a:t>
            </a:r>
            <a:r>
              <a:rPr lang="en-US" sz="1400" baseline="-25000" dirty="0" err="1"/>
              <a:t>Cor</a:t>
            </a:r>
            <a:r>
              <a:rPr lang="en-US" sz="1400" baseline="-25000" dirty="0"/>
              <a:t> </a:t>
            </a:r>
            <a:r>
              <a:rPr lang="en-US" sz="1400" dirty="0"/>
              <a:t>-  </a:t>
            </a:r>
            <a:r>
              <a:rPr lang="en-US" sz="1400" dirty="0" err="1"/>
              <a:t>Coriolis</a:t>
            </a:r>
            <a:r>
              <a:rPr lang="en-US" sz="1400" dirty="0"/>
              <a:t>-Stokes stress</a:t>
            </a:r>
          </a:p>
          <a:p>
            <a:r>
              <a:rPr lang="en-US" sz="1400" b="1" dirty="0" err="1"/>
              <a:t>τ</a:t>
            </a:r>
            <a:r>
              <a:rPr lang="en-US" sz="1400" baseline="-25000" dirty="0" err="1"/>
              <a:t>dif</a:t>
            </a:r>
            <a:r>
              <a:rPr lang="en-US" sz="1400" dirty="0"/>
              <a:t> – wave mom. budget</a:t>
            </a:r>
          </a:p>
          <a:p>
            <a:r>
              <a:rPr lang="en-US" sz="1400" dirty="0" err="1"/>
              <a:t>Ψ</a:t>
            </a:r>
            <a:r>
              <a:rPr lang="en-US" sz="1400" dirty="0"/>
              <a:t> – wave spectrum</a:t>
            </a:r>
          </a:p>
          <a:p>
            <a:r>
              <a:rPr lang="en-US" sz="1400" dirty="0"/>
              <a:t>La – Langmuir num.</a:t>
            </a:r>
          </a:p>
          <a:p>
            <a:r>
              <a:rPr lang="en-US" sz="1400" b="1" dirty="0"/>
              <a:t>U</a:t>
            </a:r>
            <a:r>
              <a:rPr lang="en-US" sz="1400" baseline="-25000" dirty="0"/>
              <a:t>10N</a:t>
            </a:r>
            <a:r>
              <a:rPr lang="en-US" sz="1400" dirty="0"/>
              <a:t> – neutral 10m wind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41668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408173" y="1574992"/>
            <a:ext cx="98126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τ</a:t>
            </a:r>
            <a:r>
              <a:rPr lang="en-US" baseline="-25000" dirty="0" err="1" smtClean="0">
                <a:solidFill>
                  <a:srgbClr val="008000"/>
                </a:solidFill>
              </a:rPr>
              <a:t>diff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τ</a:t>
            </a:r>
            <a:r>
              <a:rPr lang="en-US" baseline="-25000" dirty="0" err="1" smtClean="0">
                <a:solidFill>
                  <a:srgbClr val="008000"/>
                </a:solidFill>
              </a:rPr>
              <a:t>Cor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α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γ</a:t>
            </a:r>
            <a:r>
              <a:rPr lang="en-US" dirty="0" smtClean="0">
                <a:solidFill>
                  <a:srgbClr val="008000"/>
                </a:solidFill>
              </a:rPr>
              <a:t>, La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568284" y="77704"/>
            <a:ext cx="47386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λ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547627" y="1224896"/>
            <a:ext cx="7783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Ri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U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681404" y="1476379"/>
            <a:ext cx="1855388" cy="70019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Wave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fluxes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30919" y="1057904"/>
            <a:ext cx="38163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Ψ</a:t>
            </a:r>
            <a:endParaRPr lang="en-US" baseline="-25000" dirty="0">
              <a:solidFill>
                <a:srgbClr val="008000"/>
              </a:solidFill>
            </a:endParaRPr>
          </a:p>
        </p:txBody>
      </p:sp>
      <p:sp>
        <p:nvSpPr>
          <p:cNvPr id="114" name="Hexagon 113"/>
          <p:cNvSpPr/>
          <p:nvPr/>
        </p:nvSpPr>
        <p:spPr>
          <a:xfrm>
            <a:off x="5042433" y="77704"/>
            <a:ext cx="1523999" cy="762000"/>
          </a:xfrm>
          <a:prstGeom prst="hexagon">
            <a:avLst/>
          </a:prstGeom>
          <a:solidFill>
            <a:srgbClr val="008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Wave</a:t>
            </a:r>
          </a:p>
          <a:p>
            <a:pPr algn="ctr"/>
            <a:r>
              <a:rPr lang="en-US" sz="2400" b="1" dirty="0" smtClean="0"/>
              <a:t>Model</a:t>
            </a:r>
            <a:endParaRPr lang="en-US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573005" y="531592"/>
            <a:ext cx="4644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U</a:t>
            </a:r>
            <a:r>
              <a:rPr lang="en-US" baseline="-25000" dirty="0" err="1" smtClean="0">
                <a:solidFill>
                  <a:srgbClr val="0000FF"/>
                </a:solidFill>
              </a:rPr>
              <a:t>λ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223265" y="1641809"/>
            <a:ext cx="62837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U</a:t>
            </a:r>
            <a:r>
              <a:rPr lang="en-US" baseline="-25000" dirty="0" smtClean="0">
                <a:solidFill>
                  <a:srgbClr val="008000"/>
                </a:solidFill>
              </a:rPr>
              <a:t>10N</a:t>
            </a:r>
            <a:endParaRPr lang="en-US" baseline="-25000" dirty="0">
              <a:solidFill>
                <a:srgbClr val="008000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2598371" y="262370"/>
            <a:ext cx="969914" cy="44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4072028" y="253477"/>
            <a:ext cx="1000287" cy="88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4128415" y="708004"/>
            <a:ext cx="1005007" cy="82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352476" y="112695"/>
            <a:ext cx="2245895" cy="8555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Coupler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2625108" y="708004"/>
            <a:ext cx="94789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2" idx="6"/>
            <a:endCxn id="116" idx="1"/>
          </p:cNvCxnSpPr>
          <p:nvPr/>
        </p:nvCxnSpPr>
        <p:spPr>
          <a:xfrm>
            <a:off x="4536792" y="1826475"/>
            <a:ext cx="68647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6" idx="0"/>
          </p:cNvCxnSpPr>
          <p:nvPr/>
        </p:nvCxnSpPr>
        <p:spPr>
          <a:xfrm flipV="1">
            <a:off x="5537454" y="839704"/>
            <a:ext cx="0" cy="8021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4" idx="2"/>
          </p:cNvCxnSpPr>
          <p:nvPr/>
        </p:nvCxnSpPr>
        <p:spPr>
          <a:xfrm flipH="1">
            <a:off x="5012551" y="839704"/>
            <a:ext cx="220382" cy="218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392707" y="1427236"/>
            <a:ext cx="238212" cy="2145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1195146" y="985002"/>
            <a:ext cx="0" cy="5899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1676307" y="979648"/>
            <a:ext cx="0" cy="2272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94235" y="2916547"/>
            <a:ext cx="8680823" cy="369331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w3asimmd (Air-Sea Interface Module)</a:t>
            </a:r>
          </a:p>
          <a:p>
            <a:r>
              <a:rPr lang="en-US" i="1" dirty="0" smtClean="0"/>
              <a:t>w3asim</a:t>
            </a:r>
            <a:endParaRPr lang="en-US" i="1" dirty="0"/>
          </a:p>
          <a:p>
            <a:r>
              <a:rPr lang="en-US" dirty="0" smtClean="0"/>
              <a:t>	Interfaces in ww3_shel, computes and processes incoming/outgoing variables.</a:t>
            </a:r>
          </a:p>
          <a:p>
            <a:r>
              <a:rPr lang="en-US" i="1" dirty="0" smtClean="0"/>
              <a:t>w3fldX</a:t>
            </a:r>
          </a:p>
          <a:p>
            <a:r>
              <a:rPr lang="en-US" dirty="0" smtClean="0"/>
              <a:t>	Calculates wind stress vector from wave spectrum (X represents different theories).</a:t>
            </a:r>
            <a:endParaRPr lang="en-US" i="1" dirty="0" smtClean="0"/>
          </a:p>
          <a:p>
            <a:r>
              <a:rPr lang="en-US" i="1" dirty="0" smtClean="0"/>
              <a:t>w3mfbg</a:t>
            </a:r>
          </a:p>
          <a:p>
            <a:r>
              <a:rPr lang="en-US" dirty="0" smtClean="0"/>
              <a:t>	Calculates wave momentum and energy terms for computing stress budgets.</a:t>
            </a:r>
          </a:p>
          <a:p>
            <a:r>
              <a:rPr lang="en-US" i="1" dirty="0" err="1" smtClean="0"/>
              <a:t>wmbg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Calculates wave momentum and energy budgets and </a:t>
            </a:r>
            <a:r>
              <a:rPr lang="en-US" dirty="0" err="1" smtClean="0"/>
              <a:t>Coriolis</a:t>
            </a:r>
            <a:r>
              <a:rPr lang="en-US" dirty="0" smtClean="0"/>
              <a:t>-Stokes stress.</a:t>
            </a:r>
          </a:p>
          <a:p>
            <a:r>
              <a:rPr lang="en-US" i="1" dirty="0" err="1" smtClean="0"/>
              <a:t>wavemflux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Performs stability adjustments for wind profile when coupled to atmosphere.</a:t>
            </a:r>
          </a:p>
          <a:p>
            <a:r>
              <a:rPr lang="en-US" i="1" dirty="0" err="1" smtClean="0"/>
              <a:t>bulkfluxes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Calculates bulk fluxes (wind speed dependent) for outside of wave domain.</a:t>
            </a:r>
            <a:endParaRPr lang="en-US" i="1" dirty="0" smtClean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321264" y="1641809"/>
            <a:ext cx="47273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2" idx="3"/>
          </p:cNvCxnSpPr>
          <p:nvPr/>
        </p:nvCxnSpPr>
        <p:spPr>
          <a:xfrm flipH="1">
            <a:off x="1389440" y="2074029"/>
            <a:ext cx="156367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12" idx="4"/>
          </p:cNvCxnSpPr>
          <p:nvPr/>
        </p:nvCxnSpPr>
        <p:spPr>
          <a:xfrm>
            <a:off x="3609098" y="2176570"/>
            <a:ext cx="0" cy="7399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679494" y="139500"/>
            <a:ext cx="2366211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err="1"/>
              <a:t>U</a:t>
            </a:r>
            <a:r>
              <a:rPr lang="en-US" sz="1400" baseline="-25000" dirty="0" err="1"/>
              <a:t>c</a:t>
            </a:r>
            <a:r>
              <a:rPr lang="en-US" sz="1400" baseline="-25000" dirty="0"/>
              <a:t> </a:t>
            </a:r>
            <a:r>
              <a:rPr lang="en-US" sz="1400" dirty="0"/>
              <a:t>– surface current</a:t>
            </a:r>
            <a:endParaRPr lang="en-US" sz="1400" b="1" baseline="-25000" dirty="0"/>
          </a:p>
          <a:p>
            <a:r>
              <a:rPr lang="en-US" sz="1400" b="1" dirty="0" err="1"/>
              <a:t>U</a:t>
            </a:r>
            <a:r>
              <a:rPr lang="en-US" sz="1400" baseline="-25000" dirty="0" err="1"/>
              <a:t>λ</a:t>
            </a:r>
            <a:r>
              <a:rPr lang="en-US" sz="1400" baseline="-25000" dirty="0"/>
              <a:t> </a:t>
            </a:r>
            <a:r>
              <a:rPr lang="en-US" sz="1400" dirty="0"/>
              <a:t>– current at depth</a:t>
            </a:r>
          </a:p>
          <a:p>
            <a:r>
              <a:rPr lang="en-US" sz="1400" dirty="0" err="1"/>
              <a:t>λ</a:t>
            </a:r>
            <a:r>
              <a:rPr lang="en-US" sz="1400" dirty="0"/>
              <a:t> – mean wavelength </a:t>
            </a:r>
          </a:p>
          <a:p>
            <a:r>
              <a:rPr lang="en-US" sz="1400" dirty="0" err="1"/>
              <a:t>γ</a:t>
            </a:r>
            <a:r>
              <a:rPr lang="en-US" sz="1400" dirty="0"/>
              <a:t> –wind/stress misalignment </a:t>
            </a:r>
          </a:p>
          <a:p>
            <a:r>
              <a:rPr lang="en-US" sz="1400" dirty="0"/>
              <a:t>α – </a:t>
            </a:r>
            <a:r>
              <a:rPr lang="en-US" sz="1400" dirty="0" err="1"/>
              <a:t>Charnock</a:t>
            </a:r>
            <a:r>
              <a:rPr lang="en-US" sz="1400" dirty="0"/>
              <a:t> </a:t>
            </a:r>
            <a:r>
              <a:rPr lang="en-US" sz="1400" dirty="0" err="1"/>
              <a:t>coeff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τ</a:t>
            </a:r>
            <a:r>
              <a:rPr lang="en-US" sz="1400" baseline="-25000" dirty="0" err="1"/>
              <a:t>Cor</a:t>
            </a:r>
            <a:r>
              <a:rPr lang="en-US" sz="1400" baseline="-25000" dirty="0"/>
              <a:t> </a:t>
            </a:r>
            <a:r>
              <a:rPr lang="en-US" sz="1400" dirty="0"/>
              <a:t>-  </a:t>
            </a:r>
            <a:r>
              <a:rPr lang="en-US" sz="1400" dirty="0" err="1"/>
              <a:t>Coriolis</a:t>
            </a:r>
            <a:r>
              <a:rPr lang="en-US" sz="1400" dirty="0"/>
              <a:t>-Stokes stress</a:t>
            </a:r>
          </a:p>
          <a:p>
            <a:r>
              <a:rPr lang="en-US" sz="1400" b="1" dirty="0" err="1"/>
              <a:t>τ</a:t>
            </a:r>
            <a:r>
              <a:rPr lang="en-US" sz="1400" baseline="-25000" dirty="0" err="1"/>
              <a:t>dif</a:t>
            </a:r>
            <a:r>
              <a:rPr lang="en-US" sz="1400" dirty="0"/>
              <a:t> – wave mom. budget</a:t>
            </a:r>
          </a:p>
          <a:p>
            <a:r>
              <a:rPr lang="en-US" sz="1400" dirty="0" err="1"/>
              <a:t>Ψ</a:t>
            </a:r>
            <a:r>
              <a:rPr lang="en-US" sz="1400" dirty="0"/>
              <a:t> – wave spectrum</a:t>
            </a:r>
          </a:p>
          <a:p>
            <a:r>
              <a:rPr lang="en-US" sz="1400" dirty="0"/>
              <a:t>La – Langmuir num.</a:t>
            </a:r>
          </a:p>
          <a:p>
            <a:r>
              <a:rPr lang="en-US" sz="1400" b="1" dirty="0"/>
              <a:t>U</a:t>
            </a:r>
            <a:r>
              <a:rPr lang="en-US" sz="1400" baseline="-25000" dirty="0"/>
              <a:t>10N</a:t>
            </a:r>
            <a:r>
              <a:rPr lang="en-US" sz="1400" dirty="0"/>
              <a:t> – neutral 10m </a:t>
            </a:r>
            <a:r>
              <a:rPr lang="en-US" sz="1400" dirty="0" smtClean="0"/>
              <a:t>wind</a:t>
            </a:r>
          </a:p>
          <a:p>
            <a:r>
              <a:rPr lang="en-US" sz="1400" dirty="0"/>
              <a:t>Ri</a:t>
            </a:r>
            <a:r>
              <a:rPr lang="en-US" sz="1400" baseline="-25000" dirty="0"/>
              <a:t>b </a:t>
            </a:r>
            <a:r>
              <a:rPr lang="en-US" sz="1400" dirty="0"/>
              <a:t>– bulk Richardson num</a:t>
            </a:r>
            <a:r>
              <a:rPr lang="en-US" sz="1400" dirty="0" smtClean="0"/>
              <a:t>.</a:t>
            </a:r>
          </a:p>
          <a:p>
            <a:r>
              <a:rPr lang="en-US" sz="1400" b="1" dirty="0" err="1"/>
              <a:t>U</a:t>
            </a:r>
            <a:r>
              <a:rPr lang="en-US" sz="1400" baseline="-25000" dirty="0" err="1"/>
              <a:t>ref</a:t>
            </a:r>
            <a:r>
              <a:rPr lang="en-US" sz="1400" dirty="0"/>
              <a:t> – atm. </a:t>
            </a:r>
            <a:r>
              <a:rPr lang="en-US" sz="1400" dirty="0" smtClean="0"/>
              <a:t>wind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813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340"/>
          <p:cNvSpPr txBox="1"/>
          <p:nvPr/>
        </p:nvSpPr>
        <p:spPr>
          <a:xfrm>
            <a:off x="194235" y="32898"/>
            <a:ext cx="8680823" cy="5355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w3fldX – Results (Idealized Tropical Cyclone Experiments)</a:t>
            </a:r>
          </a:p>
          <a:p>
            <a:r>
              <a:rPr lang="en-US" dirty="0" smtClean="0"/>
              <a:t>w3fld1 – Reichl, Hara, and </a:t>
            </a:r>
            <a:r>
              <a:rPr lang="en-US" dirty="0" err="1" smtClean="0"/>
              <a:t>Ginis</a:t>
            </a:r>
            <a:r>
              <a:rPr lang="en-US" dirty="0" smtClean="0"/>
              <a:t>, 2014 (RHG)</a:t>
            </a:r>
          </a:p>
          <a:p>
            <a:r>
              <a:rPr lang="en-US" dirty="0" smtClean="0"/>
              <a:t>w3fld2 – </a:t>
            </a:r>
            <a:r>
              <a:rPr lang="en-US" dirty="0" err="1" smtClean="0"/>
              <a:t>Donelan</a:t>
            </a:r>
            <a:r>
              <a:rPr lang="en-US" dirty="0" smtClean="0"/>
              <a:t>, </a:t>
            </a:r>
            <a:r>
              <a:rPr lang="en-US" dirty="0" err="1" smtClean="0"/>
              <a:t>Curcic</a:t>
            </a:r>
            <a:r>
              <a:rPr lang="en-US" dirty="0" smtClean="0"/>
              <a:t>, Chen, and Magnusson, 2012 (DCCM)</a:t>
            </a:r>
          </a:p>
          <a:p>
            <a:endParaRPr lang="en-US" dirty="0" smtClean="0"/>
          </a:p>
          <a:p>
            <a:r>
              <a:rPr lang="en-US" dirty="0" smtClean="0"/>
              <a:t>The sea state dependence of the drag coefficient is dependent on the high frequency wave spectral tail.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angle between the stress and the wind vector is sensitive to the method.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42" name="Picture 3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" y="2053144"/>
            <a:ext cx="2138501" cy="1737360"/>
          </a:xfrm>
          <a:prstGeom prst="rect">
            <a:avLst/>
          </a:prstGeom>
        </p:spPr>
      </p:pic>
      <p:pic>
        <p:nvPicPr>
          <p:cNvPr id="343" name="Picture 3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9" y="2053144"/>
            <a:ext cx="2138502" cy="1737360"/>
          </a:xfrm>
          <a:prstGeom prst="rect">
            <a:avLst/>
          </a:prstGeom>
        </p:spPr>
      </p:pic>
      <p:sp>
        <p:nvSpPr>
          <p:cNvPr id="346" name="Rectangle 345"/>
          <p:cNvSpPr/>
          <p:nvPr/>
        </p:nvSpPr>
        <p:spPr>
          <a:xfrm>
            <a:off x="529043" y="1703777"/>
            <a:ext cx="1371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RHG low tail</a:t>
            </a:r>
            <a:endParaRPr lang="en-US" b="1" dirty="0"/>
          </a:p>
        </p:txBody>
      </p:sp>
      <p:sp>
        <p:nvSpPr>
          <p:cNvPr id="347" name="Rectangle 346"/>
          <p:cNvSpPr/>
          <p:nvPr/>
        </p:nvSpPr>
        <p:spPr>
          <a:xfrm>
            <a:off x="2723803" y="1703777"/>
            <a:ext cx="143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RHG high tail</a:t>
            </a:r>
            <a:endParaRPr lang="en-US" b="1" dirty="0"/>
          </a:p>
        </p:txBody>
      </p:sp>
      <p:pic>
        <p:nvPicPr>
          <p:cNvPr id="348" name="Picture 3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51" y="2053144"/>
            <a:ext cx="2138502" cy="1737360"/>
          </a:xfrm>
          <a:prstGeom prst="rect">
            <a:avLst/>
          </a:prstGeom>
        </p:spPr>
      </p:pic>
      <p:pic>
        <p:nvPicPr>
          <p:cNvPr id="349" name="Picture 3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51" y="2053144"/>
            <a:ext cx="2138501" cy="1737360"/>
          </a:xfrm>
          <a:prstGeom prst="rect">
            <a:avLst/>
          </a:prstGeom>
        </p:spPr>
      </p:pic>
      <p:sp>
        <p:nvSpPr>
          <p:cNvPr id="350" name="Rectangle 349"/>
          <p:cNvSpPr/>
          <p:nvPr/>
        </p:nvSpPr>
        <p:spPr>
          <a:xfrm>
            <a:off x="4728909" y="1703777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DCCM low tail</a:t>
            </a:r>
            <a:endParaRPr lang="en-US" b="1" dirty="0"/>
          </a:p>
        </p:txBody>
      </p:sp>
      <p:sp>
        <p:nvSpPr>
          <p:cNvPr id="351" name="Rectangle 350"/>
          <p:cNvSpPr/>
          <p:nvPr/>
        </p:nvSpPr>
        <p:spPr>
          <a:xfrm>
            <a:off x="7002956" y="1703777"/>
            <a:ext cx="160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DCCM high tail</a:t>
            </a:r>
            <a:endParaRPr lang="en-US" b="1" dirty="0"/>
          </a:p>
        </p:txBody>
      </p:sp>
      <p:sp>
        <p:nvSpPr>
          <p:cNvPr id="354" name="Rectangle 353"/>
          <p:cNvSpPr/>
          <p:nvPr/>
        </p:nvSpPr>
        <p:spPr>
          <a:xfrm>
            <a:off x="561430" y="4560530"/>
            <a:ext cx="1371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RHG low tail</a:t>
            </a:r>
            <a:endParaRPr lang="en-US" b="1" dirty="0"/>
          </a:p>
        </p:txBody>
      </p:sp>
      <p:sp>
        <p:nvSpPr>
          <p:cNvPr id="355" name="Rectangle 354"/>
          <p:cNvSpPr/>
          <p:nvPr/>
        </p:nvSpPr>
        <p:spPr>
          <a:xfrm>
            <a:off x="2756190" y="4560530"/>
            <a:ext cx="143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RHG high tail</a:t>
            </a:r>
            <a:endParaRPr lang="en-US" b="1" dirty="0"/>
          </a:p>
        </p:txBody>
      </p:sp>
      <p:sp>
        <p:nvSpPr>
          <p:cNvPr id="358" name="Rectangle 357"/>
          <p:cNvSpPr/>
          <p:nvPr/>
        </p:nvSpPr>
        <p:spPr>
          <a:xfrm>
            <a:off x="4761296" y="456053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DCCM low tail</a:t>
            </a:r>
            <a:endParaRPr lang="en-US" b="1" dirty="0"/>
          </a:p>
        </p:txBody>
      </p:sp>
      <p:sp>
        <p:nvSpPr>
          <p:cNvPr id="359" name="Rectangle 358"/>
          <p:cNvSpPr/>
          <p:nvPr/>
        </p:nvSpPr>
        <p:spPr>
          <a:xfrm>
            <a:off x="7035343" y="4560530"/>
            <a:ext cx="160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DCCM high tail</a:t>
            </a:r>
            <a:endParaRPr lang="en-US" b="1" dirty="0"/>
          </a:p>
        </p:txBody>
      </p:sp>
      <p:pic>
        <p:nvPicPr>
          <p:cNvPr id="363" name="Picture 3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" y="4929862"/>
            <a:ext cx="2144034" cy="1737360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16" y="4929862"/>
            <a:ext cx="2144035" cy="1737360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99" y="4929862"/>
            <a:ext cx="2144035" cy="1737360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17" y="4929862"/>
            <a:ext cx="214403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53" y="-14709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Tail adjustment to match </a:t>
            </a:r>
            <a:br>
              <a:rPr lang="en-US" sz="3600" dirty="0" smtClean="0"/>
            </a:br>
            <a:r>
              <a:rPr lang="en-US" sz="3600" dirty="0" smtClean="0"/>
              <a:t>the new bulk Cd formulation  </a:t>
            </a:r>
            <a:endParaRPr lang="en-US" sz="3600" dirty="0"/>
          </a:p>
        </p:txBody>
      </p:sp>
      <p:pic>
        <p:nvPicPr>
          <p:cNvPr id="3" name="Picture 2" descr="CDvwnd_19960907_060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8" y="1195516"/>
            <a:ext cx="4065777" cy="3391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444" y="1010850"/>
            <a:ext cx="133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URI method</a:t>
            </a:r>
            <a:endParaRPr lang="en-US" b="1" dirty="0"/>
          </a:p>
        </p:txBody>
      </p:sp>
      <p:pic>
        <p:nvPicPr>
          <p:cNvPr id="5" name="Picture 4" descr="CDvwnd_19960907_060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50" y="1180575"/>
            <a:ext cx="4305103" cy="3590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0319" y="1007167"/>
            <a:ext cx="158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DCCM method</a:t>
            </a:r>
            <a:endParaRPr lang="en-US" b="1" dirty="0"/>
          </a:p>
        </p:txBody>
      </p:sp>
      <p:pic>
        <p:nvPicPr>
          <p:cNvPr id="7" name="Picture 6" descr="CDRatio_19960907_060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98" y="4131945"/>
            <a:ext cx="3630706" cy="2726055"/>
          </a:xfrm>
          <a:prstGeom prst="rect">
            <a:avLst/>
          </a:prstGeom>
        </p:spPr>
      </p:pic>
      <p:pic>
        <p:nvPicPr>
          <p:cNvPr id="8" name="Picture 7" descr="CDRatio_19960907_0600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4" y="4389966"/>
            <a:ext cx="3287059" cy="24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Idealized experiments with </a:t>
            </a:r>
            <a:br>
              <a:rPr lang="en-US" sz="3600" dirty="0" smtClean="0"/>
            </a:br>
            <a:r>
              <a:rPr lang="en-US" sz="3600" dirty="0" smtClean="0"/>
              <a:t>GFDL-WW3-MPIPOM</a:t>
            </a:r>
            <a:endParaRPr lang="en-US" sz="3600" dirty="0"/>
          </a:p>
        </p:txBody>
      </p:sp>
      <p:pic>
        <p:nvPicPr>
          <p:cNvPr id="3" name="Picture 2" descr="sta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24" y="1598439"/>
            <a:ext cx="6499411" cy="45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Idealized experiments: impact of different storm translation speeds (URI method)</a:t>
            </a:r>
            <a:endParaRPr lang="en-US" sz="3600" dirty="0"/>
          </a:p>
        </p:txBody>
      </p:sp>
      <p:pic>
        <p:nvPicPr>
          <p:cNvPr id="6" name="Picture 5" descr="track_u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7" y="1143000"/>
            <a:ext cx="2676460" cy="2007345"/>
          </a:xfrm>
          <a:prstGeom prst="rect">
            <a:avLst/>
          </a:prstGeom>
        </p:spPr>
      </p:pic>
      <p:pic>
        <p:nvPicPr>
          <p:cNvPr id="7" name="Picture 6" descr="vmax_u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2" y="1283448"/>
            <a:ext cx="2322855" cy="1742141"/>
          </a:xfrm>
          <a:prstGeom prst="rect">
            <a:avLst/>
          </a:prstGeom>
        </p:spPr>
      </p:pic>
      <p:pic>
        <p:nvPicPr>
          <p:cNvPr id="9" name="Picture 8" descr="track_u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6" y="2969928"/>
            <a:ext cx="2669491" cy="2002119"/>
          </a:xfrm>
          <a:prstGeom prst="rect">
            <a:avLst/>
          </a:prstGeom>
        </p:spPr>
      </p:pic>
      <p:pic>
        <p:nvPicPr>
          <p:cNvPr id="10" name="Picture 9" descr="vmax_u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11" y="3025589"/>
            <a:ext cx="2340786" cy="1755589"/>
          </a:xfrm>
          <a:prstGeom prst="rect">
            <a:avLst/>
          </a:prstGeom>
        </p:spPr>
      </p:pic>
      <p:pic>
        <p:nvPicPr>
          <p:cNvPr id="11" name="Picture 10" descr="track_u7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7" y="4782297"/>
            <a:ext cx="2692400" cy="2019301"/>
          </a:xfrm>
          <a:prstGeom prst="rect">
            <a:avLst/>
          </a:prstGeom>
        </p:spPr>
      </p:pic>
      <p:pic>
        <p:nvPicPr>
          <p:cNvPr id="12" name="Picture 11" descr="vmax_u7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2" y="4913030"/>
            <a:ext cx="2322855" cy="17421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8994" y="556621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7.5 m/s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68994" y="360443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5.0 m/s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6321" y="190661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.5 m/s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3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1092218.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0" y="3176262"/>
            <a:ext cx="2628718" cy="2031999"/>
          </a:xfrm>
          <a:prstGeom prst="rect">
            <a:avLst/>
          </a:prstGeom>
        </p:spPr>
      </p:pic>
      <p:pic>
        <p:nvPicPr>
          <p:cNvPr id="7" name="Picture 6" descr="2011092218.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62" y="2965942"/>
            <a:ext cx="3180897" cy="2458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28" y="-263244"/>
            <a:ext cx="8229600" cy="1143000"/>
          </a:xfrm>
        </p:spPr>
        <p:txBody>
          <a:bodyPr/>
          <a:lstStyle/>
          <a:p>
            <a:r>
              <a:rPr lang="en-US" dirty="0" smtClean="0"/>
              <a:t>Real-case tests: Ophelia </a:t>
            </a:r>
            <a:endParaRPr lang="en-US" dirty="0"/>
          </a:p>
        </p:txBody>
      </p:sp>
      <p:pic>
        <p:nvPicPr>
          <p:cNvPr id="3" name="Picture 2" descr="2011092200.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7" y="879756"/>
            <a:ext cx="2732661" cy="2112347"/>
          </a:xfrm>
          <a:prstGeom prst="rect">
            <a:avLst/>
          </a:prstGeom>
        </p:spPr>
      </p:pic>
      <p:pic>
        <p:nvPicPr>
          <p:cNvPr id="4" name="Picture 3" descr="2011092200.w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62" y="717428"/>
            <a:ext cx="3180898" cy="2458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3648" y="5208261"/>
            <a:ext cx="634128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AVERAGE INTENSITY ERRORS (KT) FOR HOMOGENEOUS SAMPLE</a:t>
            </a:r>
          </a:p>
          <a:p>
            <a:r>
              <a:rPr lang="en-US" b="1" dirty="0"/>
              <a:t>            00     12     24     36     48     72     96    120</a:t>
            </a:r>
          </a:p>
          <a:p>
            <a:r>
              <a:rPr lang="en-US" b="1" dirty="0"/>
              <a:t> GP60       5.0   11.8   12.9   11.4   13.9   25.1   20.0   17.3</a:t>
            </a:r>
          </a:p>
          <a:p>
            <a:r>
              <a:rPr lang="en-US" b="1" dirty="0"/>
              <a:t> GP10       4.6   12.1   12.5   11.6   14.8   25.2   30.3   31.9</a:t>
            </a:r>
          </a:p>
          <a:p>
            <a:r>
              <a:rPr lang="en-US" b="1" dirty="0"/>
              <a:t> #CASES     38     36     36     34     32     28     24     22</a:t>
            </a: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30824" y="1374588"/>
            <a:ext cx="2034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– no waves</a:t>
            </a:r>
          </a:p>
          <a:p>
            <a:r>
              <a:rPr lang="en-US" dirty="0" smtClean="0"/>
              <a:t>Green – with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562</Words>
  <Application>Microsoft Office PowerPoint</Application>
  <PresentationFormat>On-screen Show (4:3)</PresentationFormat>
  <Paragraphs>187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URI hurricane-wave coupling research</vt:lpstr>
      <vt:lpstr>PowerPoint Presentation</vt:lpstr>
      <vt:lpstr>PowerPoint Presentation</vt:lpstr>
      <vt:lpstr>PowerPoint Presentation</vt:lpstr>
      <vt:lpstr>PowerPoint Presentation</vt:lpstr>
      <vt:lpstr>Tail adjustment to match  the new bulk Cd formulation  </vt:lpstr>
      <vt:lpstr>Idealized experiments with  GFDL-WW3-MPIPOM</vt:lpstr>
      <vt:lpstr>Idealized experiments: impact of different storm translation speeds (URI method)</vt:lpstr>
      <vt:lpstr>Real-case tests: Ophelia </vt:lpstr>
      <vt:lpstr>Real-case tests:  Irene (Initial time: Aug. 22, 2011 12Z) </vt:lpstr>
      <vt:lpstr>Real-case tests:  Irene (Initial time: Aug. 22, 2011 12Z) </vt:lpstr>
      <vt:lpstr>Average track &amp; intensity errors  489 cases in 2010-2012 </vt:lpstr>
      <vt:lpstr>Next steps</vt:lpstr>
    </vt:vector>
  </TitlesOfParts>
  <Company>University of Rhode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 Wave-coupling for HWRF</dc:title>
  <dc:creator>Brandon Reichl</dc:creator>
  <cp:lastModifiedBy>Hyun-Sook Kim</cp:lastModifiedBy>
  <cp:revision>33</cp:revision>
  <dcterms:created xsi:type="dcterms:W3CDTF">2014-05-06T15:47:06Z</dcterms:created>
  <dcterms:modified xsi:type="dcterms:W3CDTF">2014-12-16T15:27:18Z</dcterms:modified>
</cp:coreProperties>
</file>