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9" r:id="rId3"/>
    <p:sldMasterId id="2147483677" r:id="rId4"/>
    <p:sldMasterId id="2147483689" r:id="rId5"/>
  </p:sldMasterIdLst>
  <p:notesMasterIdLst>
    <p:notesMasterId r:id="rId57"/>
  </p:notesMasterIdLst>
  <p:sldIdLst>
    <p:sldId id="318" r:id="rId6"/>
    <p:sldId id="257" r:id="rId7"/>
    <p:sldId id="258" r:id="rId8"/>
    <p:sldId id="260" r:id="rId9"/>
    <p:sldId id="259" r:id="rId10"/>
    <p:sldId id="262" r:id="rId11"/>
    <p:sldId id="265" r:id="rId12"/>
    <p:sldId id="266" r:id="rId13"/>
    <p:sldId id="319" r:id="rId14"/>
    <p:sldId id="263" r:id="rId15"/>
    <p:sldId id="267" r:id="rId16"/>
    <p:sldId id="268" r:id="rId17"/>
    <p:sldId id="264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300" r:id="rId46"/>
    <p:sldId id="302" r:id="rId47"/>
    <p:sldId id="303" r:id="rId48"/>
    <p:sldId id="304" r:id="rId49"/>
    <p:sldId id="305" r:id="rId50"/>
    <p:sldId id="311" r:id="rId51"/>
    <p:sldId id="312" r:id="rId52"/>
    <p:sldId id="313" r:id="rId53"/>
    <p:sldId id="314" r:id="rId54"/>
    <p:sldId id="315" r:id="rId55"/>
    <p:sldId id="31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782C5-68D7-D54E-BBC0-0C250C6CBF9E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39910-14AF-8644-8D8A-47D727726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5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hangingPunct="1"/>
            <a:fld id="{38D0A86E-1707-2945-8A71-719454887EF4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hangingPunct="1"/>
            <a:fld id="{DA4A19D5-37D2-A846-85F2-D1F9449CB081}" type="slidenum">
              <a:rPr lang="en-US" sz="1200">
                <a:solidFill>
                  <a:prstClr val="black"/>
                </a:solidFill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hangingPunct="1"/>
            <a:fld id="{5DF9944E-FF88-DB47-A904-23C259FDC5C1}" type="slidenum">
              <a:rPr lang="en-US" sz="1200">
                <a:solidFill>
                  <a:prstClr val="black"/>
                </a:solidFill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hangingPunct="1"/>
            <a:fld id="{CA197ED8-86D9-3747-A706-8615A33A8B37}" type="slidenum">
              <a:rPr 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0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7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08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s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28625"/>
            <a:ext cx="1709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10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BF5C-E583-684F-8C84-C0C185058ACF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81297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2" y="2689623"/>
            <a:ext cx="8229600" cy="7493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5B87-8E4C-AF49-82EC-92F5505FAFB1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9258060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95B8A-02EE-5C42-B263-14629C1485F5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69796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9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421D8-2342-F14C-934F-012C6452A486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8183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s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17525"/>
            <a:ext cx="1709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06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378D-DC97-3845-8886-48E7E2FF669C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36319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gso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088"/>
            <a:ext cx="18621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gso 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088"/>
            <a:ext cx="18621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593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18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C50F-C0D3-B144-A8AD-A87C240B1E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56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2" y="2689623"/>
            <a:ext cx="8229600" cy="7493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91A72-F59E-1A40-8280-D67B13237A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8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BA641-3303-DB41-AF7E-30F67DB02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77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gso 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088"/>
            <a:ext cx="18621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95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4188" y="6507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DF947-81B0-1346-8D48-AB387C1F5E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08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4188" y="6507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F4B3-7BE1-AB4A-985B-1D1F862F05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3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28625"/>
            <a:ext cx="1709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82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EE91-2370-8F43-9B92-348D8263F7E6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08503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2" y="2689623"/>
            <a:ext cx="8229600" cy="7493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B0CDD-9EE8-664B-BF5D-ADADF78A6941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75143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8775-2A54-B948-BC44-5CEDBC96D407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0334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57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4188" y="6507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DC662-D81B-1041-AF59-335FE3AFA939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0830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9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2C0C5-F5D4-F646-9732-D4894B6EF1CC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5720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17525"/>
            <a:ext cx="1709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044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1AB7-D783-CF4D-AEB1-B733065F351D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86456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3F7E-33DF-054B-9513-0142F3BBB8D8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8769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gso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088"/>
            <a:ext cx="18621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gso 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088"/>
            <a:ext cx="186213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84673" y="1923325"/>
            <a:ext cx="7368822" cy="1740575"/>
          </a:xfr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84673" y="4222542"/>
            <a:ext cx="7368821" cy="1595582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73620" y="6141947"/>
            <a:ext cx="6531197" cy="375910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274638" indent="0">
              <a:buNone/>
              <a:defRPr/>
            </a:lvl2pPr>
            <a:lvl3pPr marL="593725" indent="0">
              <a:buNone/>
              <a:defRPr/>
            </a:lvl3pPr>
            <a:lvl4pPr marL="868363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584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4188" y="65071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4D351-D4F9-9048-9169-140FDEA859B4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‹#›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88351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5045-4C1C-4F45-A088-87AE95628F6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09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6B8B6-FF26-0344-BA40-E7C37BEBBD0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52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B35A-A22B-5849-BF36-56FCA9179AF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87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45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839B-36CF-404E-B2ED-ED673FC39C4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049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F3F2-7C13-B84B-B445-8EFAD7D097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770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A39F-CAD5-DD45-8A59-59FEF725C4D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698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5138-9449-3149-B8AA-B82FE23C14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62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33C8-CF26-FB46-8165-87EC0BC14B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924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D25D-1476-0140-B53D-158AB58BD7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8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5218-818E-2845-AE95-523D6C55A02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507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2EA2C-5658-604C-A08E-34891CAEBCF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3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9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2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5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1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2E7CF-00CE-4640-9BFB-D36C64F829DA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C474-FABD-3E4F-94C8-390AE0A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9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99488" y="6477000"/>
            <a:ext cx="531812" cy="365125"/>
          </a:xfrm>
          <a:prstGeom prst="rect">
            <a:avLst/>
          </a:prstGeom>
        </p:spPr>
        <p:txBody>
          <a:bodyPr vert="horz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C0C1C3EC-FCC4-234C-A924-C5A76A3F3439}" type="slidenum">
              <a:rPr lang="en-US">
                <a:solidFill>
                  <a:srgbClr val="464653"/>
                </a:solidFill>
                <a:latin typeface="Gill Sans MT"/>
              </a:rPr>
              <a:pPr defTabSz="914400"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1030" name="Straight Connector 28"/>
          <p:cNvSpPr>
            <a:spLocks noChangeShapeType="1"/>
          </p:cNvSpPr>
          <p:nvPr/>
        </p:nvSpPr>
        <p:spPr bwMode="auto">
          <a:xfrm>
            <a:off x="482600" y="9398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n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1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Gill Sans MT"/>
          <a:ea typeface="ＭＳ Ｐゴシック" charset="0"/>
          <a:cs typeface="Gill Sans M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99488" y="6477000"/>
            <a:ext cx="531812" cy="365125"/>
          </a:xfrm>
          <a:prstGeom prst="rect">
            <a:avLst/>
          </a:prstGeom>
        </p:spPr>
        <p:txBody>
          <a:bodyPr vert="horz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464653"/>
                </a:solidFill>
                <a:latin typeface="Gill Sans M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429CC8CE-2188-4B4B-A0A8-56F0919D9D9E}" type="slidenum">
              <a:rPr lang="en-US"/>
              <a:pPr defTabSz="914400">
                <a:defRPr/>
              </a:pPr>
              <a:t>‹#›</a:t>
            </a:fld>
            <a:endParaRPr lang="en-US" dirty="0"/>
          </a:p>
        </p:txBody>
      </p:sp>
      <p:sp>
        <p:nvSpPr>
          <p:cNvPr id="1030" name="Straight Connector 28"/>
          <p:cNvSpPr>
            <a:spLocks noChangeShapeType="1"/>
          </p:cNvSpPr>
          <p:nvPr/>
        </p:nvSpPr>
        <p:spPr bwMode="auto">
          <a:xfrm>
            <a:off x="482600" y="9398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n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Gill Sans MT"/>
          <a:ea typeface="ＭＳ Ｐゴシック" charset="0"/>
          <a:cs typeface="Gill Sans M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4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016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0160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99488" y="6477000"/>
            <a:ext cx="531812" cy="365125"/>
          </a:xfrm>
          <a:prstGeom prst="rect">
            <a:avLst/>
          </a:prstGeom>
        </p:spPr>
        <p:txBody>
          <a:bodyPr vert="horz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C4C6D0FD-42BD-6C42-9351-B89C2630E8BA}" type="slidenum">
              <a:rPr lang="en-US">
                <a:solidFill>
                  <a:srgbClr val="464653"/>
                </a:solidFill>
                <a:latin typeface="Gill Sans MT"/>
              </a:rPr>
              <a:pPr defTabSz="914400">
                <a:defRPr/>
              </a:pPr>
              <a:t>‹#›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1030" name="Straight Connector 28"/>
          <p:cNvSpPr>
            <a:spLocks noChangeShapeType="1"/>
          </p:cNvSpPr>
          <p:nvPr/>
        </p:nvSpPr>
        <p:spPr bwMode="auto">
          <a:xfrm>
            <a:off x="482600" y="9398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n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Gill Sans MT"/>
          <a:ea typeface="ＭＳ Ｐゴシック" charset="0"/>
          <a:cs typeface="Gill Sans M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Gill Sans MT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76D89-2255-C649-B258-C3737307DFB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97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1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9.tiff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oleObject" Target="../embeddings/oleObject17.bin"/><Relationship Id="rId7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9.emf"/><Relationship Id="rId4" Type="http://schemas.openxmlformats.org/officeDocument/2006/relationships/package" Target="../embeddings/Microsoft_Word_Document3.docx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74.emf"/><Relationship Id="rId18" Type="http://schemas.openxmlformats.org/officeDocument/2006/relationships/oleObject" Target="../embeddings/oleObject25.bin"/><Relationship Id="rId3" Type="http://schemas.openxmlformats.org/officeDocument/2006/relationships/oleObject" Target="../embeddings/oleObject19.bin"/><Relationship Id="rId21" Type="http://schemas.openxmlformats.org/officeDocument/2006/relationships/image" Target="../media/image78.emf"/><Relationship Id="rId7" Type="http://schemas.openxmlformats.org/officeDocument/2006/relationships/image" Target="../media/image81.e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76.emf"/><Relationship Id="rId2" Type="http://schemas.openxmlformats.org/officeDocument/2006/relationships/slideLayout" Target="../slideLayouts/slideLayout38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80.emf"/><Relationship Id="rId11" Type="http://schemas.openxmlformats.org/officeDocument/2006/relationships/image" Target="../media/image73.emf"/><Relationship Id="rId5" Type="http://schemas.openxmlformats.org/officeDocument/2006/relationships/image" Target="../media/image71.emf"/><Relationship Id="rId15" Type="http://schemas.openxmlformats.org/officeDocument/2006/relationships/image" Target="../media/image75.emf"/><Relationship Id="rId23" Type="http://schemas.openxmlformats.org/officeDocument/2006/relationships/image" Target="../media/image79.e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77.emf"/><Relationship Id="rId4" Type="http://schemas.openxmlformats.org/officeDocument/2006/relationships/package" Target="../embeddings/Microsoft_Word_Document5.docx"/><Relationship Id="rId9" Type="http://schemas.openxmlformats.org/officeDocument/2006/relationships/image" Target="../media/image72.e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283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URI </a:t>
            </a:r>
            <a:r>
              <a:rPr lang="en-US" sz="4000" dirty="0" smtClean="0"/>
              <a:t>hurricane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4101"/>
            <a:ext cx="82296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Isaac Ginis</a:t>
            </a:r>
          </a:p>
          <a:p>
            <a:pPr marL="0" indent="0" algn="ctr">
              <a:buNone/>
            </a:pPr>
            <a:r>
              <a:rPr lang="en-US" dirty="0" smtClean="0"/>
              <a:t>EMC 12/15/2014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7534" y="3968750"/>
            <a:ext cx="68588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Research group: </a:t>
            </a:r>
          </a:p>
          <a:p>
            <a:r>
              <a:rPr lang="en-US" sz="2400" dirty="0" smtClean="0"/>
              <a:t>Brandon Reichl, Austen Blair, Kun </a:t>
            </a:r>
            <a:r>
              <a:rPr lang="en-US" sz="2400" dirty="0" err="1" smtClean="0"/>
              <a:t>Gao</a:t>
            </a:r>
            <a:r>
              <a:rPr lang="en-US" sz="2400" dirty="0" smtClean="0"/>
              <a:t> (PhD students)</a:t>
            </a:r>
          </a:p>
          <a:p>
            <a:r>
              <a:rPr lang="en-US" sz="2400" dirty="0" err="1" smtClean="0"/>
              <a:t>Biju</a:t>
            </a:r>
            <a:r>
              <a:rPr lang="en-US" sz="2400" dirty="0" smtClean="0"/>
              <a:t> Thomas, Tetsu Hara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06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481" y="1206516"/>
            <a:ext cx="4360225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Vertical turbulent fluxes mix momentum and temperature in the upper ocean.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65046" y="2106387"/>
            <a:ext cx="1695634" cy="692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634682"/>
              </p:ext>
            </p:extLst>
          </p:nvPr>
        </p:nvGraphicFramePr>
        <p:xfrm>
          <a:off x="407898" y="2130324"/>
          <a:ext cx="1577005" cy="615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3" imgW="1041400" imgH="406400" progId="Equation.3">
                  <p:embed/>
                </p:oleObj>
              </mc:Choice>
              <mc:Fallback>
                <p:oleObj name="Equation" r:id="rId3" imgW="1041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898" y="2130324"/>
                        <a:ext cx="1577005" cy="615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/>
          <p:cNvSpPr/>
          <p:nvPr/>
        </p:nvSpPr>
        <p:spPr>
          <a:xfrm>
            <a:off x="218021" y="3599386"/>
            <a:ext cx="2107671" cy="717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542398"/>
              </p:ext>
            </p:extLst>
          </p:nvPr>
        </p:nvGraphicFramePr>
        <p:xfrm>
          <a:off x="354839" y="3619250"/>
          <a:ext cx="1832841" cy="62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5" imgW="1143000" imgH="431800" progId="Equation.3">
                  <p:embed/>
                </p:oleObj>
              </mc:Choice>
              <mc:Fallback>
                <p:oleObj name="Equation" r:id="rId5" imgW="1143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839" y="3619250"/>
                        <a:ext cx="1832841" cy="628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189481" y="2957862"/>
            <a:ext cx="4360225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Boundary layer</a:t>
            </a:r>
            <a:r>
              <a:rPr lang="en-US" sz="1600" dirty="0" smtClean="0">
                <a:solidFill>
                  <a:srgbClr val="000000"/>
                </a:solidFill>
              </a:rPr>
              <a:t> models parameterize these terms from the shear of the mean.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16248" y="2106387"/>
            <a:ext cx="1709583" cy="692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014861"/>
              </p:ext>
            </p:extLst>
          </p:nvPr>
        </p:nvGraphicFramePr>
        <p:xfrm>
          <a:off x="2379749" y="2121365"/>
          <a:ext cx="161505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7" imgW="1066800" imgH="419100" progId="Equation.3">
                  <p:embed/>
                </p:oleObj>
              </mc:Choice>
              <mc:Fallback>
                <p:oleObj name="Equation" r:id="rId7" imgW="1066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79749" y="2121365"/>
                        <a:ext cx="1615052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2376107" y="3601102"/>
            <a:ext cx="1969840" cy="717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995764"/>
              </p:ext>
            </p:extLst>
          </p:nvPr>
        </p:nvGraphicFramePr>
        <p:xfrm>
          <a:off x="2451048" y="3635529"/>
          <a:ext cx="1894899" cy="66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9" imgW="1181100" imgH="457200" progId="Equation.3">
                  <p:embed/>
                </p:oleObj>
              </mc:Choice>
              <mc:Fallback>
                <p:oleObj name="Equation" r:id="rId9" imgW="1181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51048" y="3635529"/>
                        <a:ext cx="1894899" cy="66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218021" y="4480192"/>
            <a:ext cx="4358538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K </a:t>
            </a:r>
            <a:r>
              <a:rPr lang="en-US" sz="1600" dirty="0" smtClean="0">
                <a:solidFill>
                  <a:srgbClr val="000000"/>
                </a:solidFill>
              </a:rPr>
              <a:t>can be determined using the KPP model as: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83741" y="5149403"/>
            <a:ext cx="2475703" cy="482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668566"/>
              </p:ext>
            </p:extLst>
          </p:nvPr>
        </p:nvGraphicFramePr>
        <p:xfrm>
          <a:off x="1582982" y="5188214"/>
          <a:ext cx="18605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11" imgW="965200" imgH="203200" progId="Equation.3">
                  <p:embed/>
                </p:oleObj>
              </mc:Choice>
              <mc:Fallback>
                <p:oleObj name="Equation" r:id="rId11" imgW="965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2982" y="5188214"/>
                        <a:ext cx="1860550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189481" y="5784577"/>
            <a:ext cx="4387078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	</a:t>
            </a:r>
            <a:r>
              <a:rPr lang="en-US" sz="1600" i="1" dirty="0" smtClean="0"/>
              <a:t>h</a:t>
            </a:r>
            <a:r>
              <a:rPr lang="en-US" sz="1600" dirty="0"/>
              <a:t>	</a:t>
            </a:r>
            <a:r>
              <a:rPr lang="en-US" sz="1600" dirty="0" smtClean="0"/>
              <a:t>- </a:t>
            </a:r>
            <a:r>
              <a:rPr lang="en-US" sz="1600" dirty="0"/>
              <a:t>M</a:t>
            </a:r>
            <a:r>
              <a:rPr lang="en-US" sz="1600" dirty="0" smtClean="0"/>
              <a:t>ixing </a:t>
            </a:r>
            <a:r>
              <a:rPr lang="en-US" sz="1600" dirty="0"/>
              <a:t>layer </a:t>
            </a:r>
            <a:r>
              <a:rPr lang="en-US" sz="1600" dirty="0" smtClean="0"/>
              <a:t>depth</a:t>
            </a:r>
            <a:endParaRPr lang="en-US" sz="1600" dirty="0"/>
          </a:p>
          <a:p>
            <a:r>
              <a:rPr lang="en-US" sz="1600" dirty="0"/>
              <a:t>	</a:t>
            </a:r>
            <a:r>
              <a:rPr lang="en-US" sz="1600" i="1" dirty="0"/>
              <a:t>W</a:t>
            </a:r>
            <a:r>
              <a:rPr lang="en-US" sz="1600" i="1" baseline="-25000" dirty="0" smtClean="0"/>
              <a:t>	</a:t>
            </a:r>
            <a:r>
              <a:rPr lang="en-US" sz="1600" i="1" dirty="0" smtClean="0"/>
              <a:t>-</a:t>
            </a:r>
            <a:r>
              <a:rPr lang="en-US" sz="1600" dirty="0" smtClean="0"/>
              <a:t> </a:t>
            </a:r>
            <a:r>
              <a:rPr lang="en-US" sz="1600" dirty="0"/>
              <a:t>T</a:t>
            </a:r>
            <a:r>
              <a:rPr lang="en-US" sz="1600" dirty="0" smtClean="0"/>
              <a:t>urbulent </a:t>
            </a:r>
            <a:r>
              <a:rPr lang="en-US" sz="1600" dirty="0"/>
              <a:t>velocity </a:t>
            </a:r>
            <a:r>
              <a:rPr lang="en-US" sz="1600" dirty="0" smtClean="0"/>
              <a:t>scale</a:t>
            </a:r>
            <a:endParaRPr lang="en-US" sz="1600" i="1" dirty="0"/>
          </a:p>
          <a:p>
            <a:r>
              <a:rPr lang="en-US" sz="1600" dirty="0"/>
              <a:t>	</a:t>
            </a:r>
            <a:r>
              <a:rPr lang="en-US" sz="1600" i="1" dirty="0" smtClean="0"/>
              <a:t>G (z)	-</a:t>
            </a:r>
            <a:r>
              <a:rPr lang="en-US" sz="1600" dirty="0" smtClean="0"/>
              <a:t> </a:t>
            </a:r>
            <a:r>
              <a:rPr lang="en-US" sz="1600" dirty="0"/>
              <a:t>N</a:t>
            </a:r>
            <a:r>
              <a:rPr lang="en-US" sz="1600" dirty="0" smtClean="0"/>
              <a:t>on</a:t>
            </a:r>
            <a:r>
              <a:rPr lang="en-US" sz="1600" dirty="0"/>
              <a:t>-dimensional shape-</a:t>
            </a:r>
            <a:r>
              <a:rPr lang="en-US" sz="1600" dirty="0" smtClean="0"/>
              <a:t>function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349171" y="1761647"/>
            <a:ext cx="1795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u (or v) equation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2513798" y="1768603"/>
            <a:ext cx="136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θ</a:t>
            </a:r>
            <a:r>
              <a:rPr lang="en-US" sz="1600" dirty="0" smtClean="0">
                <a:solidFill>
                  <a:srgbClr val="000000"/>
                </a:solidFill>
              </a:rPr>
              <a:t>  equation</a:t>
            </a:r>
            <a:endParaRPr lang="en-US" sz="16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591601"/>
          </a:xfrm>
        </p:spPr>
        <p:txBody>
          <a:bodyPr/>
          <a:lstStyle/>
          <a:p>
            <a:r>
              <a:rPr lang="en-US" sz="2400" dirty="0" smtClean="0"/>
              <a:t>KPP </a:t>
            </a:r>
            <a:r>
              <a:rPr lang="en-US" sz="2400" dirty="0" smtClean="0">
                <a:latin typeface="Arial"/>
                <a:cs typeface="Arial"/>
              </a:rPr>
              <a:t>parameterization</a:t>
            </a:r>
            <a:r>
              <a:rPr lang="en-US" sz="2400" dirty="0" smtClean="0"/>
              <a:t> and Langmuir turbulence 	</a:t>
            </a:r>
            <a:endParaRPr lang="en-US" sz="2400" dirty="0"/>
          </a:p>
        </p:txBody>
      </p:sp>
      <p:sp>
        <p:nvSpPr>
          <p:cNvPr id="19" name="Cube 18"/>
          <p:cNvSpPr/>
          <p:nvPr/>
        </p:nvSpPr>
        <p:spPr>
          <a:xfrm>
            <a:off x="4757341" y="3768849"/>
            <a:ext cx="4277300" cy="3022046"/>
          </a:xfrm>
          <a:prstGeom prst="cube">
            <a:avLst>
              <a:gd name="adj" fmla="val 38222"/>
            </a:avLst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952940" y="3761543"/>
            <a:ext cx="0" cy="1153338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765685" y="5506159"/>
            <a:ext cx="1188718" cy="1284737"/>
          </a:xfrm>
          <a:prstGeom prst="line">
            <a:avLst/>
          </a:prstGeom>
          <a:ln w="6350" cmpd="sng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286337" y="4396617"/>
            <a:ext cx="0" cy="1781108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54403" y="5506159"/>
            <a:ext cx="1948868" cy="1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54403" y="4929490"/>
            <a:ext cx="0" cy="576669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>
            <a:off x="5023702" y="4608884"/>
            <a:ext cx="1861401" cy="1320099"/>
          </a:xfrm>
          <a:prstGeom prst="curvedConnector3">
            <a:avLst>
              <a:gd name="adj1" fmla="val 588"/>
            </a:avLst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271738" y="4549905"/>
            <a:ext cx="398567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271738" y="4746550"/>
            <a:ext cx="291637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301096" y="5030341"/>
            <a:ext cx="160091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289623" y="4366232"/>
            <a:ext cx="538346" cy="15784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16200000">
            <a:off x="4388583" y="5256981"/>
            <a:ext cx="1444326" cy="369332"/>
          </a:xfrm>
          <a:prstGeom prst="rect">
            <a:avLst/>
          </a:prstGeom>
          <a:ln w="6350" cmpd="sng"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5D77"/>
                </a:solidFill>
                <a:sym typeface="Wingdings"/>
              </a:rPr>
              <a:t>Stokes drift</a:t>
            </a:r>
            <a:endParaRPr lang="en-US" dirty="0">
              <a:solidFill>
                <a:srgbClr val="215D77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986795" y="4241474"/>
            <a:ext cx="742078" cy="0"/>
          </a:xfrm>
          <a:prstGeom prst="straightConnector1">
            <a:avLst/>
          </a:prstGeom>
          <a:ln w="63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126025" y="4135704"/>
            <a:ext cx="384966" cy="0"/>
          </a:xfrm>
          <a:prstGeom prst="straightConnector1">
            <a:avLst/>
          </a:prstGeom>
          <a:ln w="63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722666" y="4559132"/>
            <a:ext cx="192483" cy="0"/>
          </a:xfrm>
          <a:prstGeom prst="straightConnector1">
            <a:avLst/>
          </a:prstGeom>
          <a:ln w="63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1"/>
            <a:endCxn id="19" idx="0"/>
          </p:cNvCxnSpPr>
          <p:nvPr/>
        </p:nvCxnSpPr>
        <p:spPr>
          <a:xfrm flipV="1">
            <a:off x="6318448" y="3768849"/>
            <a:ext cx="1155086" cy="115508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248858" y="4008202"/>
            <a:ext cx="192483" cy="0"/>
          </a:xfrm>
          <a:prstGeom prst="straightConnector1">
            <a:avLst/>
          </a:prstGeom>
          <a:ln w="63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826062" y="4452905"/>
            <a:ext cx="384966" cy="0"/>
          </a:xfrm>
          <a:prstGeom prst="straightConnector1">
            <a:avLst/>
          </a:prstGeom>
          <a:ln w="635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128728" y="4456891"/>
            <a:ext cx="631895" cy="42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8540254" y="4061674"/>
            <a:ext cx="444343" cy="1444486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rgbClr val="AA58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8576568" y="4254178"/>
            <a:ext cx="314453" cy="1023122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rgbClr val="AA58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8628649" y="4501525"/>
            <a:ext cx="148795" cy="582287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rgbClr val="AA58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8502997" y="4932238"/>
            <a:ext cx="73571" cy="804365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79555" y="4914881"/>
            <a:ext cx="0" cy="1876014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90286" y="5783137"/>
            <a:ext cx="128265" cy="155405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20151255">
            <a:off x="8258893" y="4550005"/>
            <a:ext cx="72311" cy="45719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11568" y="5790291"/>
            <a:ext cx="64133" cy="77703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011568" y="5860839"/>
            <a:ext cx="64133" cy="77703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90436" y="5567072"/>
            <a:ext cx="45719" cy="77703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86904" y="4983042"/>
            <a:ext cx="45719" cy="97595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 rot="18868464">
            <a:off x="8098899" y="4674319"/>
            <a:ext cx="85411" cy="45719"/>
          </a:xfrm>
          <a:prstGeom prst="rect">
            <a:avLst/>
          </a:prstGeom>
          <a:solidFill>
            <a:srgbClr val="C9C9C9"/>
          </a:solidFill>
          <a:ln>
            <a:solidFill>
              <a:srgbClr val="C2C2C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7879555" y="3761543"/>
            <a:ext cx="1148291" cy="1167947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7928909" y="4581734"/>
            <a:ext cx="553607" cy="1286260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8060427" y="4746550"/>
            <a:ext cx="376311" cy="990053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8215970" y="4872215"/>
            <a:ext cx="167296" cy="712562"/>
          </a:xfrm>
          <a:custGeom>
            <a:avLst/>
            <a:gdLst>
              <a:gd name="connsiteX0" fmla="*/ 73166 w 553607"/>
              <a:gd name="connsiteY0" fmla="*/ 307883 h 1286260"/>
              <a:gd name="connsiteX1" fmla="*/ 434113 w 553607"/>
              <a:gd name="connsiteY1" fmla="*/ 409 h 1286260"/>
              <a:gd name="connsiteX2" fmla="*/ 541061 w 553607"/>
              <a:gd name="connsiteY2" fmla="*/ 254409 h 1286260"/>
              <a:gd name="connsiteX3" fmla="*/ 541061 w 553607"/>
              <a:gd name="connsiteY3" fmla="*/ 749041 h 1286260"/>
              <a:gd name="connsiteX4" fmla="*/ 447482 w 553607"/>
              <a:gd name="connsiteY4" fmla="*/ 1203567 h 1286260"/>
              <a:gd name="connsiteX5" fmla="*/ 273692 w 553607"/>
              <a:gd name="connsiteY5" fmla="*/ 1270409 h 1286260"/>
              <a:gd name="connsiteX6" fmla="*/ 33061 w 553607"/>
              <a:gd name="connsiteY6" fmla="*/ 1016409 h 1286260"/>
              <a:gd name="connsiteX7" fmla="*/ 6324 w 553607"/>
              <a:gd name="connsiteY7" fmla="*/ 588620 h 1286260"/>
              <a:gd name="connsiteX8" fmla="*/ 73166 w 553607"/>
              <a:gd name="connsiteY8" fmla="*/ 307883 h 128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7" h="1286260">
                <a:moveTo>
                  <a:pt x="73166" y="307883"/>
                </a:moveTo>
                <a:cubicBezTo>
                  <a:pt x="144464" y="209848"/>
                  <a:pt x="356131" y="9321"/>
                  <a:pt x="434113" y="409"/>
                </a:cubicBezTo>
                <a:cubicBezTo>
                  <a:pt x="512096" y="-8503"/>
                  <a:pt x="523236" y="129637"/>
                  <a:pt x="541061" y="254409"/>
                </a:cubicBezTo>
                <a:cubicBezTo>
                  <a:pt x="558886" y="379181"/>
                  <a:pt x="556657" y="590848"/>
                  <a:pt x="541061" y="749041"/>
                </a:cubicBezTo>
                <a:cubicBezTo>
                  <a:pt x="525465" y="907234"/>
                  <a:pt x="492043" y="1116672"/>
                  <a:pt x="447482" y="1203567"/>
                </a:cubicBezTo>
                <a:cubicBezTo>
                  <a:pt x="402921" y="1290462"/>
                  <a:pt x="342762" y="1301602"/>
                  <a:pt x="273692" y="1270409"/>
                </a:cubicBezTo>
                <a:cubicBezTo>
                  <a:pt x="204622" y="1239216"/>
                  <a:pt x="77622" y="1130041"/>
                  <a:pt x="33061" y="1016409"/>
                </a:cubicBezTo>
                <a:cubicBezTo>
                  <a:pt x="-11500" y="902778"/>
                  <a:pt x="-360" y="706708"/>
                  <a:pt x="6324" y="588620"/>
                </a:cubicBezTo>
                <a:cubicBezTo>
                  <a:pt x="13008" y="470532"/>
                  <a:pt x="1868" y="405918"/>
                  <a:pt x="73166" y="3078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2C2C2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4765685" y="4922189"/>
            <a:ext cx="3137586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452613" y="4444242"/>
            <a:ext cx="43623" cy="440721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7626674" y="3810231"/>
            <a:ext cx="631895" cy="42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8199135" y="4008202"/>
            <a:ext cx="138257" cy="12750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7603814" y="3857951"/>
            <a:ext cx="135566" cy="166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126476" y="4476789"/>
            <a:ext cx="138257" cy="12750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629214" y="4724726"/>
            <a:ext cx="135566" cy="16659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764780" y="4216726"/>
            <a:ext cx="183921" cy="5132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7552055" y="4480251"/>
            <a:ext cx="183921" cy="5132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7935233" y="5186229"/>
            <a:ext cx="26737" cy="427789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8071758" y="5125164"/>
            <a:ext cx="26737" cy="427789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8197421" y="5075709"/>
            <a:ext cx="26737" cy="427789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8754496" y="4548157"/>
            <a:ext cx="26737" cy="427789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8859271" y="4455342"/>
            <a:ext cx="26737" cy="427789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8969059" y="4374137"/>
            <a:ext cx="26737" cy="427789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8561970" y="4466960"/>
            <a:ext cx="72797" cy="223626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8355513" y="4667490"/>
            <a:ext cx="49564" cy="147442"/>
          </a:xfrm>
          <a:prstGeom prst="straightConnector1">
            <a:avLst/>
          </a:prstGeom>
          <a:ln w="28575" cmpd="sng">
            <a:solidFill>
              <a:srgbClr val="AA58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4799079" y="2530505"/>
            <a:ext cx="4195157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b="1" u="sng" dirty="0" smtClean="0">
                <a:solidFill>
                  <a:schemeClr val="accent3">
                    <a:lumMod val="75000"/>
                  </a:schemeClr>
                </a:solidFill>
              </a:rPr>
              <a:t>Langmuir circulations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are generated through interaction between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Stokes drift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surface wave field and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vorticity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of the currents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633913" y="642020"/>
            <a:ext cx="6146" cy="6218096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7441341" y="4667491"/>
            <a:ext cx="0" cy="48191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7936155" y="3494538"/>
            <a:ext cx="25815" cy="53001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866" y="861017"/>
            <a:ext cx="4576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 smtClean="0"/>
              <a:t>K-Profile Parameterization </a:t>
            </a:r>
            <a:r>
              <a:rPr lang="en-US" sz="1600" b="1" u="sng" dirty="0" smtClean="0">
                <a:solidFill>
                  <a:srgbClr val="000000"/>
                </a:solidFill>
              </a:rPr>
              <a:t>(</a:t>
            </a:r>
            <a:r>
              <a:rPr lang="en-US" sz="1600" b="1" u="sng" dirty="0">
                <a:solidFill>
                  <a:srgbClr val="000000"/>
                </a:solidFill>
              </a:rPr>
              <a:t>Large et al., </a:t>
            </a:r>
            <a:r>
              <a:rPr lang="en-US" sz="1600" b="1" u="sng" dirty="0" smtClean="0">
                <a:solidFill>
                  <a:srgbClr val="000000"/>
                </a:solidFill>
              </a:rPr>
              <a:t>94)</a:t>
            </a:r>
            <a:endParaRPr lang="en-US" sz="1600" b="1" u="sng" dirty="0">
              <a:solidFill>
                <a:srgbClr val="0000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H="1">
            <a:off x="0" y="657821"/>
            <a:ext cx="9144001" cy="1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7055100" y="875321"/>
            <a:ext cx="1682776" cy="1655184"/>
            <a:chOff x="6490208" y="4372580"/>
            <a:chExt cx="2463753" cy="2423353"/>
          </a:xfrm>
        </p:grpSpPr>
        <p:sp>
          <p:nvSpPr>
            <p:cNvPr id="112" name="Rectangle 111"/>
            <p:cNvSpPr/>
            <p:nvPr/>
          </p:nvSpPr>
          <p:spPr>
            <a:xfrm>
              <a:off x="6490208" y="4372580"/>
              <a:ext cx="2463753" cy="2423353"/>
            </a:xfrm>
            <a:prstGeom prst="rect">
              <a:avLst/>
            </a:prstGeom>
            <a:ln w="38100" cmpd="sng"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6956291" y="4594956"/>
              <a:ext cx="264318" cy="40064"/>
            </a:xfrm>
            <a:prstGeom prst="line">
              <a:avLst/>
            </a:prstGeom>
            <a:ln w="38100" cmpd="sng">
              <a:solidFill>
                <a:srgbClr val="215D7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endCxn id="117" idx="0"/>
            </p:cNvCxnSpPr>
            <p:nvPr/>
          </p:nvCxnSpPr>
          <p:spPr>
            <a:xfrm>
              <a:off x="7013131" y="5502289"/>
              <a:ext cx="163671" cy="24204"/>
            </a:xfrm>
            <a:prstGeom prst="line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6567650" y="4460823"/>
              <a:ext cx="2386311" cy="576609"/>
            </a:xfrm>
            <a:custGeom>
              <a:avLst/>
              <a:gdLst>
                <a:gd name="connsiteX0" fmla="*/ 0 w 3225259"/>
                <a:gd name="connsiteY0" fmla="*/ 217237 h 416880"/>
                <a:gd name="connsiteX1" fmla="*/ 542096 w 3225259"/>
                <a:gd name="connsiteY1" fmla="*/ 62342 h 416880"/>
                <a:gd name="connsiteX2" fmla="*/ 960284 w 3225259"/>
                <a:gd name="connsiteY2" fmla="*/ 232727 h 416880"/>
                <a:gd name="connsiteX3" fmla="*/ 1424938 w 3225259"/>
                <a:gd name="connsiteY3" fmla="*/ 403112 h 416880"/>
                <a:gd name="connsiteX4" fmla="*/ 1936057 w 3225259"/>
                <a:gd name="connsiteY4" fmla="*/ 170769 h 416880"/>
                <a:gd name="connsiteX5" fmla="*/ 2338757 w 3225259"/>
                <a:gd name="connsiteY5" fmla="*/ 384 h 416880"/>
                <a:gd name="connsiteX6" fmla="*/ 2664015 w 3225259"/>
                <a:gd name="connsiteY6" fmla="*/ 217237 h 416880"/>
                <a:gd name="connsiteX7" fmla="*/ 3175134 w 3225259"/>
                <a:gd name="connsiteY7" fmla="*/ 403112 h 416880"/>
                <a:gd name="connsiteX8" fmla="*/ 3206111 w 3225259"/>
                <a:gd name="connsiteY8" fmla="*/ 403112 h 416880"/>
                <a:gd name="connsiteX0" fmla="*/ 0 w 3225259"/>
                <a:gd name="connsiteY0" fmla="*/ 217237 h 412070"/>
                <a:gd name="connsiteX1" fmla="*/ 542096 w 3225259"/>
                <a:gd name="connsiteY1" fmla="*/ 62342 h 412070"/>
                <a:gd name="connsiteX2" fmla="*/ 960284 w 3225259"/>
                <a:gd name="connsiteY2" fmla="*/ 232727 h 412070"/>
                <a:gd name="connsiteX3" fmla="*/ 1424938 w 3225259"/>
                <a:gd name="connsiteY3" fmla="*/ 403112 h 412070"/>
                <a:gd name="connsiteX4" fmla="*/ 1936057 w 3225259"/>
                <a:gd name="connsiteY4" fmla="*/ 170769 h 412070"/>
                <a:gd name="connsiteX5" fmla="*/ 2338757 w 3225259"/>
                <a:gd name="connsiteY5" fmla="*/ 384 h 412070"/>
                <a:gd name="connsiteX6" fmla="*/ 2664015 w 3225259"/>
                <a:gd name="connsiteY6" fmla="*/ 217237 h 412070"/>
                <a:gd name="connsiteX7" fmla="*/ 3175134 w 3225259"/>
                <a:gd name="connsiteY7" fmla="*/ 403112 h 412070"/>
                <a:gd name="connsiteX8" fmla="*/ 3206111 w 3225259"/>
                <a:gd name="connsiteY8" fmla="*/ 384768 h 412070"/>
                <a:gd name="connsiteX0" fmla="*/ 0 w 3175134"/>
                <a:gd name="connsiteY0" fmla="*/ 217237 h 403719"/>
                <a:gd name="connsiteX1" fmla="*/ 542096 w 3175134"/>
                <a:gd name="connsiteY1" fmla="*/ 62342 h 403719"/>
                <a:gd name="connsiteX2" fmla="*/ 960284 w 3175134"/>
                <a:gd name="connsiteY2" fmla="*/ 232727 h 403719"/>
                <a:gd name="connsiteX3" fmla="*/ 1424938 w 3175134"/>
                <a:gd name="connsiteY3" fmla="*/ 403112 h 403719"/>
                <a:gd name="connsiteX4" fmla="*/ 1936057 w 3175134"/>
                <a:gd name="connsiteY4" fmla="*/ 170769 h 403719"/>
                <a:gd name="connsiteX5" fmla="*/ 2338757 w 3175134"/>
                <a:gd name="connsiteY5" fmla="*/ 384 h 403719"/>
                <a:gd name="connsiteX6" fmla="*/ 2664015 w 3175134"/>
                <a:gd name="connsiteY6" fmla="*/ 217237 h 403719"/>
                <a:gd name="connsiteX7" fmla="*/ 3175134 w 3175134"/>
                <a:gd name="connsiteY7" fmla="*/ 403112 h 403719"/>
                <a:gd name="connsiteX0" fmla="*/ 0 w 2664015"/>
                <a:gd name="connsiteY0" fmla="*/ 217237 h 403719"/>
                <a:gd name="connsiteX1" fmla="*/ 542096 w 2664015"/>
                <a:gd name="connsiteY1" fmla="*/ 62342 h 403719"/>
                <a:gd name="connsiteX2" fmla="*/ 960284 w 2664015"/>
                <a:gd name="connsiteY2" fmla="*/ 232727 h 403719"/>
                <a:gd name="connsiteX3" fmla="*/ 1424938 w 2664015"/>
                <a:gd name="connsiteY3" fmla="*/ 403112 h 403719"/>
                <a:gd name="connsiteX4" fmla="*/ 1936057 w 2664015"/>
                <a:gd name="connsiteY4" fmla="*/ 170769 h 403719"/>
                <a:gd name="connsiteX5" fmla="*/ 2338757 w 2664015"/>
                <a:gd name="connsiteY5" fmla="*/ 384 h 403719"/>
                <a:gd name="connsiteX6" fmla="*/ 2664015 w 2664015"/>
                <a:gd name="connsiteY6" fmla="*/ 217237 h 403719"/>
                <a:gd name="connsiteX0" fmla="*/ 0 w 2338757"/>
                <a:gd name="connsiteY0" fmla="*/ 217237 h 403719"/>
                <a:gd name="connsiteX1" fmla="*/ 542096 w 2338757"/>
                <a:gd name="connsiteY1" fmla="*/ 62342 h 403719"/>
                <a:gd name="connsiteX2" fmla="*/ 960284 w 2338757"/>
                <a:gd name="connsiteY2" fmla="*/ 232727 h 403719"/>
                <a:gd name="connsiteX3" fmla="*/ 1424938 w 2338757"/>
                <a:gd name="connsiteY3" fmla="*/ 403112 h 403719"/>
                <a:gd name="connsiteX4" fmla="*/ 1936057 w 2338757"/>
                <a:gd name="connsiteY4" fmla="*/ 170769 h 403719"/>
                <a:gd name="connsiteX5" fmla="*/ 2338757 w 2338757"/>
                <a:gd name="connsiteY5" fmla="*/ 384 h 403719"/>
                <a:gd name="connsiteX0" fmla="*/ 0 w 1936057"/>
                <a:gd name="connsiteY0" fmla="*/ 154957 h 341439"/>
                <a:gd name="connsiteX1" fmla="*/ 542096 w 1936057"/>
                <a:gd name="connsiteY1" fmla="*/ 62 h 341439"/>
                <a:gd name="connsiteX2" fmla="*/ 960284 w 1936057"/>
                <a:gd name="connsiteY2" fmla="*/ 170447 h 341439"/>
                <a:gd name="connsiteX3" fmla="*/ 1424938 w 1936057"/>
                <a:gd name="connsiteY3" fmla="*/ 340832 h 341439"/>
                <a:gd name="connsiteX4" fmla="*/ 1936057 w 1936057"/>
                <a:gd name="connsiteY4" fmla="*/ 108489 h 341439"/>
                <a:gd name="connsiteX0" fmla="*/ 0 w 1936057"/>
                <a:gd name="connsiteY0" fmla="*/ 154957 h 341439"/>
                <a:gd name="connsiteX1" fmla="*/ 542096 w 1936057"/>
                <a:gd name="connsiteY1" fmla="*/ 62 h 341439"/>
                <a:gd name="connsiteX2" fmla="*/ 960284 w 1936057"/>
                <a:gd name="connsiteY2" fmla="*/ 170447 h 341439"/>
                <a:gd name="connsiteX3" fmla="*/ 1424938 w 1936057"/>
                <a:gd name="connsiteY3" fmla="*/ 340832 h 341439"/>
                <a:gd name="connsiteX4" fmla="*/ 1936057 w 1936057"/>
                <a:gd name="connsiteY4" fmla="*/ 108489 h 3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6057" h="341439">
                  <a:moveTo>
                    <a:pt x="0" y="154957"/>
                  </a:moveTo>
                  <a:cubicBezTo>
                    <a:pt x="191024" y="76218"/>
                    <a:pt x="382049" y="-2520"/>
                    <a:pt x="542096" y="62"/>
                  </a:cubicBezTo>
                  <a:cubicBezTo>
                    <a:pt x="702143" y="2644"/>
                    <a:pt x="813144" y="113652"/>
                    <a:pt x="960284" y="170447"/>
                  </a:cubicBezTo>
                  <a:cubicBezTo>
                    <a:pt x="1107424" y="227242"/>
                    <a:pt x="1262309" y="351158"/>
                    <a:pt x="1424938" y="340832"/>
                  </a:cubicBezTo>
                  <a:cubicBezTo>
                    <a:pt x="1587567" y="330506"/>
                    <a:pt x="1783754" y="175610"/>
                    <a:pt x="1936057" y="108489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15D77"/>
                </a:solidFill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7121701" y="6223180"/>
              <a:ext cx="154409" cy="40064"/>
            </a:xfrm>
            <a:prstGeom prst="line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7003646" y="5526493"/>
              <a:ext cx="346311" cy="480176"/>
            </a:xfrm>
            <a:prstGeom prst="ellipse">
              <a:avLst/>
            </a:prstGeom>
            <a:ln w="38100" cmpd="sng">
              <a:solidFill>
                <a:srgbClr val="215D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flipH="1" flipV="1">
              <a:off x="6854578" y="4627225"/>
              <a:ext cx="653309" cy="728009"/>
            </a:xfrm>
            <a:prstGeom prst="ellipse">
              <a:avLst/>
            </a:prstGeom>
            <a:ln w="38100" cmpd="sng">
              <a:solidFill>
                <a:srgbClr val="215D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7138921" y="6244564"/>
              <a:ext cx="154409" cy="167892"/>
            </a:xfrm>
            <a:prstGeom prst="ellipse">
              <a:avLst/>
            </a:prstGeom>
            <a:ln w="38100" cmpd="sng">
              <a:solidFill>
                <a:srgbClr val="215D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V="1">
              <a:off x="7222552" y="4580754"/>
              <a:ext cx="295447" cy="46470"/>
            </a:xfrm>
            <a:prstGeom prst="straightConnector1">
              <a:avLst/>
            </a:prstGeom>
            <a:ln w="38100" cmpd="sng">
              <a:solidFill>
                <a:srgbClr val="215D7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7232394" y="5502289"/>
              <a:ext cx="285605" cy="26002"/>
            </a:xfrm>
            <a:prstGeom prst="straightConnector1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7236786" y="6208428"/>
              <a:ext cx="260553" cy="15476"/>
            </a:xfrm>
            <a:prstGeom prst="straightConnector1">
              <a:avLst/>
            </a:prstGeom>
            <a:ln w="38100" cmpd="sng">
              <a:solidFill>
                <a:srgbClr val="215D7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7856146" y="4594956"/>
              <a:ext cx="13009" cy="193899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7858626" y="4580755"/>
              <a:ext cx="619538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7856146" y="4930579"/>
              <a:ext cx="467574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>
              <a:off x="7859066" y="5318301"/>
              <a:ext cx="27587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7856146" y="5670249"/>
              <a:ext cx="278793" cy="3979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7871635" y="6099237"/>
              <a:ext cx="263304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7641717" y="4449895"/>
              <a:ext cx="1167612" cy="2084054"/>
            </a:xfrm>
            <a:prstGeom prst="rect">
              <a:avLst/>
            </a:prstGeom>
            <a:noFill/>
            <a:ln w="76200" cmpd="sng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837331" y="892275"/>
            <a:ext cx="2149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b="1" u="sng" dirty="0" smtClean="0">
                <a:solidFill>
                  <a:schemeClr val="accent1">
                    <a:lumMod val="75000"/>
                  </a:schemeClr>
                </a:solidFill>
              </a:rPr>
              <a:t>Stokes drift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is the net movement of water due to the wave orbitals below surface waves.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600" dirty="0"/>
          </a:p>
        </p:txBody>
      </p:sp>
      <p:sp>
        <p:nvSpPr>
          <p:cNvPr id="133" name="Right Arrow 132"/>
          <p:cNvSpPr/>
          <p:nvPr/>
        </p:nvSpPr>
        <p:spPr>
          <a:xfrm>
            <a:off x="6066284" y="3635529"/>
            <a:ext cx="1096335" cy="309435"/>
          </a:xfrm>
          <a:prstGeom prst="rightArrow">
            <a:avLst>
              <a:gd name="adj1" fmla="val 82227"/>
              <a:gd name="adj2" fmla="val 55263"/>
            </a:avLst>
          </a:prstGeom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292844" y="3573358"/>
            <a:ext cx="415498" cy="369332"/>
          </a:xfrm>
          <a:prstGeom prst="rect">
            <a:avLst/>
          </a:prstGeom>
          <a:ln w="6350" cmpd="sng">
            <a:noFill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sym typeface="Wingdings"/>
              </a:rPr>
              <a:t>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ges from Sept25_Meeting-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r="1290" b="4126"/>
          <a:stretch/>
        </p:blipFill>
        <p:spPr>
          <a:xfrm>
            <a:off x="0" y="0"/>
            <a:ext cx="9055424" cy="6616440"/>
          </a:xfrm>
        </p:spPr>
      </p:pic>
    </p:spTree>
    <p:extLst>
      <p:ext uri="{BB962C8B-B14F-4D97-AF65-F5344CB8AC3E}">
        <p14:creationId xmlns:p14="http://schemas.microsoft.com/office/powerpoint/2010/main" val="12428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ages from Sept25_Meeting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8117" y="1017162"/>
            <a:ext cx="8516119" cy="5806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72648" y="1161604"/>
            <a:ext cx="7319020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00000"/>
                </a:solidFill>
              </a:rPr>
              <a:t>E</a:t>
            </a:r>
            <a:r>
              <a:rPr lang="en-US" sz="1600" b="1" u="sng" dirty="0" smtClean="0">
                <a:solidFill>
                  <a:srgbClr val="000000"/>
                </a:solidFill>
              </a:rPr>
              <a:t>nhancing the turbulent velocity scale</a:t>
            </a:r>
            <a:r>
              <a:rPr lang="en-US" sz="1600" b="1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(McWilliams </a:t>
            </a:r>
            <a:r>
              <a:rPr lang="en-US" sz="1600" dirty="0">
                <a:solidFill>
                  <a:srgbClr val="000000"/>
                </a:solidFill>
              </a:rPr>
              <a:t>and Sullivan, 2001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72966" y="2293071"/>
            <a:ext cx="1843087" cy="482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489995"/>
              </p:ext>
            </p:extLst>
          </p:nvPr>
        </p:nvGraphicFramePr>
        <p:xfrm>
          <a:off x="1986978" y="2408391"/>
          <a:ext cx="1613477" cy="3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3" imgW="1003300" imgH="203200" progId="Equation.3">
                  <p:embed/>
                </p:oleObj>
              </mc:Choice>
              <mc:Fallback>
                <p:oleObj name="Equation" r:id="rId3" imgW="1003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6978" y="2408391"/>
                        <a:ext cx="1613477" cy="3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75927" y="648352"/>
            <a:ext cx="8818310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We tested two ways in which previous studies have included Langmuir turbulence in KPP.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27571" y="2297927"/>
            <a:ext cx="2475703" cy="482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331701"/>
              </p:ext>
            </p:extLst>
          </p:nvPr>
        </p:nvGraphicFramePr>
        <p:xfrm>
          <a:off x="4969980" y="2403951"/>
          <a:ext cx="1803977" cy="353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5" imgW="1028700" imgH="203200" progId="Equation.3">
                  <p:embed/>
                </p:oleObj>
              </mc:Choice>
              <mc:Fallback>
                <p:oleObj name="Equation" r:id="rId5" imgW="1028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9980" y="2403951"/>
                        <a:ext cx="1803977" cy="353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44522" y="1655601"/>
            <a:ext cx="81671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The enhancement is a function of </a:t>
            </a:r>
            <a:r>
              <a:rPr lang="en-US" sz="1600" dirty="0">
                <a:solidFill>
                  <a:srgbClr val="000000"/>
                </a:solidFill>
              </a:rPr>
              <a:t>the turbulent Langmuir </a:t>
            </a:r>
            <a:r>
              <a:rPr lang="en-US" sz="1600" dirty="0" smtClean="0">
                <a:solidFill>
                  <a:srgbClr val="000000"/>
                </a:solidFill>
              </a:rPr>
              <a:t>number (</a:t>
            </a:r>
            <a:r>
              <a:rPr lang="en-US" sz="1600" i="1" dirty="0" smtClean="0">
                <a:solidFill>
                  <a:srgbClr val="000000"/>
                </a:solidFill>
              </a:rPr>
              <a:t>La</a:t>
            </a:r>
            <a:r>
              <a:rPr lang="en-US" sz="1600" dirty="0" smtClean="0">
                <a:solidFill>
                  <a:srgbClr val="000000"/>
                </a:solidFill>
              </a:rPr>
              <a:t>) which is the ratio of the wind friction (stress) to Stokes drift current.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4522" y="2854977"/>
            <a:ext cx="8167138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We choose a definition of </a:t>
            </a:r>
            <a:r>
              <a:rPr lang="en-US" sz="1600" i="1" dirty="0" smtClean="0">
                <a:solidFill>
                  <a:srgbClr val="000000"/>
                </a:solidFill>
                <a:sym typeface="Wingdings"/>
              </a:rPr>
              <a:t>La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that accounts for misalignment from the shear for the wind and the Stokes drift </a:t>
            </a:r>
            <a:r>
              <a:rPr lang="en-US" sz="1600" dirty="0">
                <a:solidFill>
                  <a:srgbClr val="000000"/>
                </a:solidFill>
              </a:rPr>
              <a:t>(Van </a:t>
            </a:r>
            <a:r>
              <a:rPr lang="en-US" sz="1600" dirty="0" err="1">
                <a:solidFill>
                  <a:srgbClr val="000000"/>
                </a:solidFill>
              </a:rPr>
              <a:t>Roekel</a:t>
            </a:r>
            <a:r>
              <a:rPr lang="en-US" sz="1600" dirty="0">
                <a:solidFill>
                  <a:srgbClr val="000000"/>
                </a:solidFill>
              </a:rPr>
              <a:t> et al., 2012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.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5916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Including explicit Langmuir turbulence in KPP	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2648" y="3504037"/>
            <a:ext cx="7319020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000000"/>
                </a:solidFill>
              </a:rPr>
              <a:t>Using </a:t>
            </a:r>
            <a:r>
              <a:rPr lang="en-US" sz="1600" b="1" u="sng" dirty="0" err="1" smtClean="0">
                <a:solidFill>
                  <a:srgbClr val="000000"/>
                </a:solidFill>
              </a:rPr>
              <a:t>Lagrangian</a:t>
            </a:r>
            <a:r>
              <a:rPr lang="en-US" sz="1600" b="1" u="sng" dirty="0" smtClean="0">
                <a:solidFill>
                  <a:srgbClr val="000000"/>
                </a:solidFill>
              </a:rPr>
              <a:t> currents and K</a:t>
            </a:r>
            <a:r>
              <a:rPr lang="en-US" sz="1600" dirty="0" smtClean="0">
                <a:solidFill>
                  <a:srgbClr val="000000"/>
                </a:solidFill>
              </a:rPr>
              <a:t> (McWilliams et al., 2012)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4522" y="4012211"/>
            <a:ext cx="8040890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The </a:t>
            </a:r>
            <a:r>
              <a:rPr lang="en-US" sz="1600" dirty="0" smtClean="0"/>
              <a:t>K-parameter is determined by the </a:t>
            </a:r>
            <a:r>
              <a:rPr lang="en-US" sz="1600" u="sng" dirty="0" err="1" smtClean="0"/>
              <a:t>Lagrangian</a:t>
            </a:r>
            <a:r>
              <a:rPr lang="en-US" sz="1600" dirty="0" smtClean="0"/>
              <a:t> currents (</a:t>
            </a:r>
            <a:r>
              <a:rPr lang="en-US" sz="1600" dirty="0" err="1" smtClean="0"/>
              <a:t>Eulerian</a:t>
            </a:r>
            <a:r>
              <a:rPr lang="en-US" sz="1600" dirty="0" smtClean="0"/>
              <a:t> currents + Stokes drift), rather than the </a:t>
            </a:r>
            <a:r>
              <a:rPr lang="en-US" sz="1600" dirty="0" err="1" smtClean="0"/>
              <a:t>Eulerian</a:t>
            </a:r>
            <a:r>
              <a:rPr lang="en-US" sz="1600" dirty="0" smtClean="0"/>
              <a:t> currents.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83976" y="4816756"/>
            <a:ext cx="2943619" cy="849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504251"/>
              </p:ext>
            </p:extLst>
          </p:nvPr>
        </p:nvGraphicFramePr>
        <p:xfrm>
          <a:off x="1517650" y="4795565"/>
          <a:ext cx="260667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7" imgW="1625600" imgH="558800" progId="Equation.3">
                  <p:embed/>
                </p:oleObj>
              </mc:Choice>
              <mc:Fallback>
                <p:oleObj name="Equation" r:id="rId7" imgW="16256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7650" y="4795565"/>
                        <a:ext cx="2606675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3482946" y="5798337"/>
            <a:ext cx="2282541" cy="817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435898"/>
              </p:ext>
            </p:extLst>
          </p:nvPr>
        </p:nvGraphicFramePr>
        <p:xfrm>
          <a:off x="3612580" y="5847358"/>
          <a:ext cx="1997364" cy="7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9" imgW="1244600" imgH="457200" progId="Equation.3">
                  <p:embed/>
                </p:oleObj>
              </mc:Choice>
              <mc:Fallback>
                <p:oleObj name="Equation" r:id="rId9" imgW="1244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12580" y="5847358"/>
                        <a:ext cx="1997364" cy="731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5012454" y="4827867"/>
            <a:ext cx="2943619" cy="838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190605"/>
              </p:ext>
            </p:extLst>
          </p:nvPr>
        </p:nvGraphicFramePr>
        <p:xfrm>
          <a:off x="5160963" y="4806677"/>
          <a:ext cx="260508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11" imgW="1625600" imgH="558800" progId="Equation.3">
                  <p:embed/>
                </p:oleObj>
              </mc:Choice>
              <mc:Fallback>
                <p:oleObj name="Equation" r:id="rId11" imgW="16256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60963" y="4806677"/>
                        <a:ext cx="2605087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551777" y="1703450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Rectangle 27"/>
          <p:cNvSpPr/>
          <p:nvPr/>
        </p:nvSpPr>
        <p:spPr>
          <a:xfrm>
            <a:off x="4572347" y="4422604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74" y="1778155"/>
            <a:ext cx="2106383" cy="205739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748225" y="1699941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ectangle 32"/>
          <p:cNvSpPr/>
          <p:nvPr/>
        </p:nvSpPr>
        <p:spPr>
          <a:xfrm>
            <a:off x="6763646" y="4424192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72" y="4517253"/>
            <a:ext cx="2106382" cy="2057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1450" y="1356948"/>
            <a:ext cx="2007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Temperature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94" y="1747515"/>
            <a:ext cx="2106383" cy="2057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23" y="4532195"/>
            <a:ext cx="2106382" cy="205739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43245" y="120322"/>
            <a:ext cx="63270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ea typeface="Wingdings"/>
                <a:cs typeface="Arial"/>
                <a:sym typeface="Wingdings"/>
              </a:rPr>
              <a:t>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The modified KPP scheme works well to reproduce both the LES with and without Stokes drift at shallow and deep depths.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041396" y="4039227"/>
            <a:ext cx="7409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KPP w/ </a:t>
            </a:r>
            <a:r>
              <a:rPr lang="en-US" sz="1600" b="1" dirty="0" err="1">
                <a:solidFill>
                  <a:srgbClr val="FF0000"/>
                </a:solidFill>
              </a:rPr>
              <a:t>Ri</a:t>
            </a:r>
            <a:r>
              <a:rPr lang="en-US" sz="1600" b="1" baseline="-25000" dirty="0" err="1">
                <a:solidFill>
                  <a:srgbClr val="FF0000"/>
                </a:solidFill>
              </a:rPr>
              <a:t>c</a:t>
            </a:r>
            <a:r>
              <a:rPr lang="en-US" sz="1600" b="1" dirty="0">
                <a:solidFill>
                  <a:srgbClr val="FF0000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</a:rPr>
              <a:t>0.125 &amp; both enhancement and </a:t>
            </a:r>
            <a:r>
              <a:rPr lang="en-US" sz="1600" b="1" dirty="0" err="1" smtClean="0">
                <a:solidFill>
                  <a:srgbClr val="FF0000"/>
                </a:solidFill>
              </a:rPr>
              <a:t>Lagrangian</a:t>
            </a:r>
            <a:r>
              <a:rPr lang="en-US" sz="1600" b="1" dirty="0" smtClean="0">
                <a:solidFill>
                  <a:srgbClr val="FF0000"/>
                </a:solidFill>
              </a:rPr>
              <a:t> currents</a:t>
            </a:r>
            <a:endParaRPr lang="en-US" sz="1600" b="1" baseline="-250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399357" y="1364896"/>
            <a:ext cx="2016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KPP w/ </a:t>
            </a:r>
            <a:r>
              <a:rPr lang="en-US" sz="1600" b="1" dirty="0" err="1" smtClean="0">
                <a:solidFill>
                  <a:srgbClr val="FF0000"/>
                </a:solidFill>
              </a:rPr>
              <a:t>Ri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</a:rPr>
              <a:t>=0.125</a:t>
            </a:r>
            <a:endParaRPr lang="en-US" sz="1600" b="1" baseline="-25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238903" y="258822"/>
            <a:ext cx="69247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8298187" y="545691"/>
            <a:ext cx="69247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268305" y="860208"/>
            <a:ext cx="6924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538351" y="74156"/>
            <a:ext cx="1597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ym typeface="Wingdings"/>
              </a:rPr>
              <a:t>LES w/ Stokes</a:t>
            </a:r>
            <a:endParaRPr lang="en-US" sz="1600" dirty="0"/>
          </a:p>
        </p:txBody>
      </p:sp>
      <p:sp>
        <p:nvSpPr>
          <p:cNvPr id="70" name="Rectangle 69"/>
          <p:cNvSpPr/>
          <p:nvPr/>
        </p:nvSpPr>
        <p:spPr>
          <a:xfrm>
            <a:off x="6541811" y="345826"/>
            <a:ext cx="1714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ym typeface="Wingdings"/>
              </a:rPr>
              <a:t>LES w/o Stokes</a:t>
            </a:r>
            <a:endParaRPr lang="en-US" sz="1600" dirty="0"/>
          </a:p>
        </p:txBody>
      </p:sp>
      <p:sp>
        <p:nvSpPr>
          <p:cNvPr id="71" name="Rectangle 70"/>
          <p:cNvSpPr/>
          <p:nvPr/>
        </p:nvSpPr>
        <p:spPr>
          <a:xfrm>
            <a:off x="6552223" y="605455"/>
            <a:ext cx="1180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ym typeface="Wingdings"/>
              </a:rPr>
              <a:t>1D results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476359" y="74156"/>
            <a:ext cx="2622818" cy="99251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203152" y="1966127"/>
            <a:ext cx="1174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SHALLOW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572821" y="1966127"/>
            <a:ext cx="740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DEEP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295788" y="4718292"/>
            <a:ext cx="1174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SHALLOW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665457" y="4718292"/>
            <a:ext cx="740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DEEP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485" y="1720383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Rectangle 40"/>
          <p:cNvSpPr/>
          <p:nvPr/>
        </p:nvSpPr>
        <p:spPr>
          <a:xfrm>
            <a:off x="59055" y="4439537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" y="1810029"/>
            <a:ext cx="2106383" cy="205739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234933" y="1716874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Rectangle 44"/>
          <p:cNvSpPr/>
          <p:nvPr/>
        </p:nvSpPr>
        <p:spPr>
          <a:xfrm>
            <a:off x="2250354" y="4441125"/>
            <a:ext cx="2191299" cy="2197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0" y="4534280"/>
            <a:ext cx="2106382" cy="20573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02" y="1764448"/>
            <a:ext cx="2106382" cy="20573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31" y="4504305"/>
            <a:ext cx="2106381" cy="205739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22173" y="1313341"/>
            <a:ext cx="3177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Currents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8008" y="3041157"/>
            <a:ext cx="1174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SHALLOW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14741" y="3076885"/>
            <a:ext cx="740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DEEP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88047" y="5703674"/>
            <a:ext cx="1174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SHALLOW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574780" y="5739402"/>
            <a:ext cx="740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DEEP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77422" y="755897"/>
            <a:ext cx="63270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ym typeface="Wingdings"/>
              </a:rPr>
              <a:t>Results from modified GOTM 1D model (located at right side RMW) under an idealized hurricane compared to LES results.</a:t>
            </a:r>
            <a:endParaRPr lang="en-US" sz="1600" i="1" baseline="-25000" dirty="0"/>
          </a:p>
        </p:txBody>
      </p:sp>
    </p:spTree>
    <p:extLst>
      <p:ext uri="{BB962C8B-B14F-4D97-AF65-F5344CB8AC3E}">
        <p14:creationId xmlns:p14="http://schemas.microsoft.com/office/powerpoint/2010/main" val="20935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177800" y="2662238"/>
          <a:ext cx="5689600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Document" r:id="rId4" imgW="5486400" imgH="2870200" progId="Word.Document.12">
                  <p:embed/>
                </p:oleObj>
              </mc:Choice>
              <mc:Fallback>
                <p:oleObj name="Document" r:id="rId4" imgW="5486400" imgH="2870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662238"/>
                        <a:ext cx="5689600" cy="297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4445000" y="3195638"/>
          <a:ext cx="6183313" cy="319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Document" r:id="rId7" imgW="5486400" imgH="2832100" progId="Word.Document.12">
                  <p:embed/>
                </p:oleObj>
              </mc:Choice>
              <mc:Fallback>
                <p:oleObj name="Document" r:id="rId7" imgW="5486400" imgH="2832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3195638"/>
                        <a:ext cx="6183313" cy="319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9400" y="989013"/>
            <a:ext cx="35560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Hurricane model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dealized stationary, axisymmetric hurricane BL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COAMPS-TC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75100" y="989013"/>
            <a:ext cx="53086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Singe Grid Roll-resolving model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local Cartesian coordinates 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resolves roll equations at a single grid </a:t>
            </a: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   of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hurricane model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provides roll-induced fluxes to the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hurricane model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7829" name="Title 1"/>
          <p:cNvSpPr>
            <a:spLocks noGrp="1"/>
          </p:cNvSpPr>
          <p:nvPr>
            <p:ph type="title"/>
          </p:nvPr>
        </p:nvSpPr>
        <p:spPr>
          <a:xfrm>
            <a:off x="279400" y="254470"/>
            <a:ext cx="8229600" cy="5842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Arial" charset="0"/>
                <a:cs typeface="Arial" charset="0"/>
              </a:rPr>
              <a:t>Single </a:t>
            </a:r>
            <a:r>
              <a:rPr lang="en-US" sz="2400" dirty="0">
                <a:latin typeface="Arial" charset="0"/>
                <a:cs typeface="Arial" charset="0"/>
              </a:rPr>
              <a:t>g</a:t>
            </a:r>
            <a:r>
              <a:rPr lang="en-US" sz="2400" dirty="0" smtClean="0">
                <a:latin typeface="Arial" charset="0"/>
                <a:cs typeface="Arial" charset="0"/>
              </a:rPr>
              <a:t>rid roll</a:t>
            </a:r>
            <a:r>
              <a:rPr lang="en-US" sz="2400" dirty="0">
                <a:latin typeface="Arial" charset="0"/>
                <a:cs typeface="Arial" charset="0"/>
              </a:rPr>
              <a:t>-resolving </a:t>
            </a:r>
            <a:r>
              <a:rPr lang="en-US" sz="2400" dirty="0" smtClean="0">
                <a:latin typeface="Arial" charset="0"/>
                <a:cs typeface="Arial" charset="0"/>
              </a:rPr>
              <a:t>model</a:t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cs typeface="Arial" charset="0"/>
              </a:rPr>
              <a:t>(ONR-funded project in collaboration with J. Doyle, NRL)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8749A-4B94-F34B-B926-0F471CB71EB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15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3600" y="2662238"/>
            <a:ext cx="571500" cy="550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3340100"/>
            <a:ext cx="571500" cy="550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06600" y="5215732"/>
            <a:ext cx="571500" cy="550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2800" y="4554538"/>
            <a:ext cx="571500" cy="550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87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mesh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3" t="11540" r="42632" b="70998"/>
          <a:stretch>
            <a:fillRect/>
          </a:stretch>
        </p:blipFill>
        <p:spPr bwMode="auto">
          <a:xfrm rot="5400000">
            <a:off x="3193257" y="4448969"/>
            <a:ext cx="10398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1788" y="1449388"/>
          <a:ext cx="5080000" cy="2225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</a:tblGrid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1244600" y="1901825"/>
            <a:ext cx="0" cy="13350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95" name="TextBox 14"/>
          <p:cNvSpPr txBox="1">
            <a:spLocks noChangeArrowheads="1"/>
          </p:cNvSpPr>
          <p:nvPr/>
        </p:nvSpPr>
        <p:spPr bwMode="auto">
          <a:xfrm>
            <a:off x="863600" y="2265363"/>
            <a:ext cx="34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78896" name="TextBox 17"/>
          <p:cNvSpPr txBox="1">
            <a:spLocks noChangeArrowheads="1"/>
          </p:cNvSpPr>
          <p:nvPr/>
        </p:nvSpPr>
        <p:spPr bwMode="auto">
          <a:xfrm>
            <a:off x="6696075" y="2225675"/>
            <a:ext cx="244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Mesh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hurricane model</a:t>
            </a:r>
          </a:p>
        </p:txBody>
      </p:sp>
      <p:sp>
        <p:nvSpPr>
          <p:cNvPr id="78897" name="TextBox 25"/>
          <p:cNvSpPr txBox="1">
            <a:spLocks noChangeArrowheads="1"/>
          </p:cNvSpPr>
          <p:nvPr/>
        </p:nvSpPr>
        <p:spPr bwMode="auto">
          <a:xfrm>
            <a:off x="4491038" y="4887913"/>
            <a:ext cx="2447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Mesh of SRM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744788" y="4770438"/>
            <a:ext cx="0" cy="70326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99" name="TextBox 27"/>
          <p:cNvSpPr txBox="1">
            <a:spLocks noChangeArrowheads="1"/>
          </p:cNvSpPr>
          <p:nvPr/>
        </p:nvSpPr>
        <p:spPr bwMode="auto">
          <a:xfrm>
            <a:off x="2390775" y="4846638"/>
            <a:ext cx="341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78900" name="Titl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749300"/>
          </a:xfrm>
        </p:spPr>
        <p:txBody>
          <a:bodyPr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Conceptual diagram of embedding SRM </a:t>
            </a:r>
            <a:br>
              <a:rPr lang="en-US" b="1">
                <a:latin typeface="Arial" charset="0"/>
                <a:cs typeface="Arial" charset="0"/>
              </a:rPr>
            </a:br>
            <a:r>
              <a:rPr lang="en-US" b="1">
                <a:latin typeface="Arial" charset="0"/>
                <a:cs typeface="Arial" charset="0"/>
              </a:rPr>
              <a:t>into the hurricane model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74BDD-DD1A-1947-918D-909E403A300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mesh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3" t="11540" r="42632" b="70998"/>
          <a:stretch>
            <a:fillRect/>
          </a:stretch>
        </p:blipFill>
        <p:spPr bwMode="auto">
          <a:xfrm rot="5400000">
            <a:off x="3194050" y="2668588"/>
            <a:ext cx="1038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1788" y="1449388"/>
          <a:ext cx="5080000" cy="2225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</a:tblGrid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1244600" y="1901825"/>
            <a:ext cx="0" cy="13350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43" name="TextBox 7"/>
          <p:cNvSpPr txBox="1">
            <a:spLocks noChangeArrowheads="1"/>
          </p:cNvSpPr>
          <p:nvPr/>
        </p:nvSpPr>
        <p:spPr bwMode="auto">
          <a:xfrm>
            <a:off x="863600" y="2265363"/>
            <a:ext cx="34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80944" name="TextBox 8"/>
          <p:cNvSpPr txBox="1">
            <a:spLocks noChangeArrowheads="1"/>
          </p:cNvSpPr>
          <p:nvPr/>
        </p:nvSpPr>
        <p:spPr bwMode="auto">
          <a:xfrm>
            <a:off x="2622550" y="4338638"/>
            <a:ext cx="27035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SRM is embedded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at this location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BF2BD4-795D-8E40-8B8C-046C8A424F1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3482975" y="3770313"/>
            <a:ext cx="287338" cy="49847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0947" name="Title 1"/>
          <p:cNvSpPr txBox="1">
            <a:spLocks/>
          </p:cNvSpPr>
          <p:nvPr/>
        </p:nvSpPr>
        <p:spPr bwMode="auto">
          <a:xfrm>
            <a:off x="457200" y="2413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  <a:t>Conceptual diagram of embedding SRM </a:t>
            </a:r>
            <a:b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  <a:t>into the hurricane model </a:t>
            </a:r>
          </a:p>
        </p:txBody>
      </p:sp>
      <p:sp>
        <p:nvSpPr>
          <p:cNvPr id="80948" name="TextBox 17"/>
          <p:cNvSpPr txBox="1">
            <a:spLocks noChangeArrowheads="1"/>
          </p:cNvSpPr>
          <p:nvPr/>
        </p:nvSpPr>
        <p:spPr bwMode="auto">
          <a:xfrm>
            <a:off x="6696075" y="2225675"/>
            <a:ext cx="244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Mesh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hurricane model</a:t>
            </a:r>
          </a:p>
        </p:txBody>
      </p:sp>
    </p:spTree>
    <p:extLst>
      <p:ext uri="{BB962C8B-B14F-4D97-AF65-F5344CB8AC3E}">
        <p14:creationId xmlns:p14="http://schemas.microsoft.com/office/powerpoint/2010/main" val="6081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mesh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3" t="11540" r="42632" b="70998"/>
          <a:stretch>
            <a:fillRect/>
          </a:stretch>
        </p:blipFill>
        <p:spPr bwMode="auto">
          <a:xfrm rot="5400000">
            <a:off x="3194050" y="2668588"/>
            <a:ext cx="1038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1" descr="mesh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3" t="11540" r="42632" b="70998"/>
          <a:stretch>
            <a:fillRect/>
          </a:stretch>
        </p:blipFill>
        <p:spPr bwMode="auto">
          <a:xfrm rot="5400000">
            <a:off x="5235575" y="2668588"/>
            <a:ext cx="1038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1788" y="1449388"/>
          <a:ext cx="5080000" cy="2225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</a:tblGrid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1244600" y="1901825"/>
            <a:ext cx="0" cy="13350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92" name="TextBox 8"/>
          <p:cNvSpPr txBox="1">
            <a:spLocks noChangeArrowheads="1"/>
          </p:cNvSpPr>
          <p:nvPr/>
        </p:nvSpPr>
        <p:spPr bwMode="auto">
          <a:xfrm>
            <a:off x="863600" y="2265363"/>
            <a:ext cx="341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82993" name="TextBox 10"/>
          <p:cNvSpPr txBox="1">
            <a:spLocks noChangeArrowheads="1"/>
          </p:cNvSpPr>
          <p:nvPr/>
        </p:nvSpPr>
        <p:spPr bwMode="auto">
          <a:xfrm>
            <a:off x="1601788" y="431165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SRM is embedded at multiple locations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42696-8467-4542-A832-F1427D8286D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3482975" y="3770313"/>
            <a:ext cx="287338" cy="49847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5507038" y="3770313"/>
            <a:ext cx="287337" cy="49847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2997" name="Title 1"/>
          <p:cNvSpPr txBox="1">
            <a:spLocks/>
          </p:cNvSpPr>
          <p:nvPr/>
        </p:nvSpPr>
        <p:spPr bwMode="auto">
          <a:xfrm>
            <a:off x="457200" y="241300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  <a:t>Conceptual diagram of embedding SRM </a:t>
            </a:r>
            <a:b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464653"/>
                </a:solidFill>
                <a:latin typeface="Arial" charset="0"/>
                <a:cs typeface="Arial" charset="0"/>
              </a:rPr>
              <a:t>into the hurricane model </a:t>
            </a:r>
          </a:p>
        </p:txBody>
      </p:sp>
      <p:sp>
        <p:nvSpPr>
          <p:cNvPr id="82998" name="TextBox 17"/>
          <p:cNvSpPr txBox="1">
            <a:spLocks noChangeArrowheads="1"/>
          </p:cNvSpPr>
          <p:nvPr/>
        </p:nvSpPr>
        <p:spPr bwMode="auto">
          <a:xfrm>
            <a:off x="6696075" y="2225675"/>
            <a:ext cx="244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Mesh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hurricane model</a:t>
            </a:r>
          </a:p>
        </p:txBody>
      </p:sp>
    </p:spTree>
    <p:extLst>
      <p:ext uri="{BB962C8B-B14F-4D97-AF65-F5344CB8AC3E}">
        <p14:creationId xmlns:p14="http://schemas.microsoft.com/office/powerpoint/2010/main" val="31834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5A6B5-4933-3D47-B773-D94B7CC3777A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19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11267" name="Picture 1" descr="wind_pro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3"/>
          <a:stretch>
            <a:fillRect/>
          </a:stretch>
        </p:blipFill>
        <p:spPr bwMode="auto">
          <a:xfrm>
            <a:off x="4419600" y="1338263"/>
            <a:ext cx="32924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1" descr="uv_se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28725"/>
            <a:ext cx="35941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6532563" y="1874838"/>
            <a:ext cx="2667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prstClr val="black"/>
                </a:solidFill>
                <a:latin typeface="Gill Sans MT"/>
              </a:rPr>
              <a:t>i</a:t>
            </a:r>
            <a:r>
              <a:rPr lang="en-US" sz="2600" dirty="0" smtClean="0">
                <a:solidFill>
                  <a:prstClr val="black"/>
                </a:solidFill>
                <a:latin typeface="Gill Sans MT"/>
              </a:rPr>
              <a:t>nflection points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97588" y="2392363"/>
            <a:ext cx="760412" cy="4318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271" name="Object 8"/>
          <p:cNvGraphicFramePr>
            <a:graphicFrameLocks noChangeAspect="1"/>
          </p:cNvGraphicFramePr>
          <p:nvPr/>
        </p:nvGraphicFramePr>
        <p:xfrm>
          <a:off x="7507288" y="2341563"/>
          <a:ext cx="7270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Equation" r:id="rId6" imgW="546100" imgH="419100" progId="Equation.3">
                  <p:embed/>
                </p:oleObj>
              </mc:Choice>
              <mc:Fallback>
                <p:oleObj name="Equation" r:id="rId6" imgW="546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2341563"/>
                        <a:ext cx="7270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441450" y="1628775"/>
            <a:ext cx="0" cy="159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922463" y="1628775"/>
            <a:ext cx="0" cy="159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2363788" y="1616075"/>
            <a:ext cx="0" cy="159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16394" name="Picture 2" descr="rolls_l_neu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/>
          <a:stretch>
            <a:fillRect/>
          </a:stretch>
        </p:blipFill>
        <p:spPr bwMode="auto">
          <a:xfrm>
            <a:off x="3946525" y="3714750"/>
            <a:ext cx="46529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6"/>
          <p:cNvSpPr txBox="1">
            <a:spLocks noChangeArrowheads="1"/>
          </p:cNvSpPr>
          <p:nvPr/>
        </p:nvSpPr>
        <p:spPr bwMode="auto">
          <a:xfrm>
            <a:off x="1947863" y="5543550"/>
            <a:ext cx="9131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  <a:cs typeface="Gill Sans MT" charset="0"/>
              </a:rPr>
              <a:t>Rolls generated by inflection point instability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  <a:cs typeface="Gill Sans MT" charset="0"/>
              </a:rPr>
              <a:t> (no stratification effect considered)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  <a:cs typeface="Gill Sans MT" charset="0"/>
              </a:rPr>
              <a:t>Colors: normalized vertical velocity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  <a:cs typeface="Gill Sans MT" charset="0"/>
              </a:rPr>
              <a:t>Contours: streamlines</a:t>
            </a:r>
          </a:p>
        </p:txBody>
      </p:sp>
      <p:sp>
        <p:nvSpPr>
          <p:cNvPr id="85004" name="Title 1"/>
          <p:cNvSpPr>
            <a:spLocks noGrp="1"/>
          </p:cNvSpPr>
          <p:nvPr>
            <p:ph type="title"/>
          </p:nvPr>
        </p:nvSpPr>
        <p:spPr>
          <a:xfrm>
            <a:off x="165100" y="506413"/>
            <a:ext cx="8839200" cy="749300"/>
          </a:xfrm>
        </p:spPr>
        <p:txBody>
          <a:bodyPr/>
          <a:lstStyle/>
          <a:p>
            <a:pPr algn="ctr" eaLnBrk="1" hangingPunct="1"/>
            <a:r>
              <a:rPr lang="en-US" sz="2800" b="1">
                <a:solidFill>
                  <a:schemeClr val="tx1"/>
                </a:solidFill>
                <a:latin typeface="Arial" charset="0"/>
                <a:cs typeface="Arial" charset="0"/>
              </a:rPr>
              <a:t>Generation mechanism of rolls in HBL:</a:t>
            </a:r>
            <a:br>
              <a:rPr lang="en-US" sz="28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2800" b="1">
                <a:solidFill>
                  <a:schemeClr val="tx1"/>
                </a:solidFill>
                <a:latin typeface="Arial" charset="0"/>
                <a:cs typeface="Arial" charset="0"/>
              </a:rPr>
              <a:t>Inflection point instability of radial wind profiles</a:t>
            </a:r>
            <a:r>
              <a:rPr lang="en-US" sz="2600" b="1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sz="26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2600">
                <a:solidFill>
                  <a:schemeClr val="tx1"/>
                </a:solidFill>
                <a:latin typeface="Arial" charset="0"/>
                <a:cs typeface="Arial" charset="0"/>
              </a:rPr>
              <a:t>(Gao and Ginis, 2014, J. Atmos. Sci.)</a:t>
            </a:r>
          </a:p>
        </p:txBody>
      </p:sp>
      <p:sp>
        <p:nvSpPr>
          <p:cNvPr id="85005" name="TextBox 6"/>
          <p:cNvSpPr txBox="1">
            <a:spLocks noChangeArrowheads="1"/>
          </p:cNvSpPr>
          <p:nvPr/>
        </p:nvSpPr>
        <p:spPr bwMode="auto">
          <a:xfrm>
            <a:off x="-795338" y="5827713"/>
            <a:ext cx="58753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  <a:cs typeface="Gill Sans MT" charset="0"/>
              </a:rPr>
              <a:t>Mean HBL wind distribution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  <a:cs typeface="Gill Sans MT" charset="0"/>
              </a:rPr>
              <a:t>(resolved by URI-HBL model)</a:t>
            </a:r>
            <a:endParaRPr lang="en-US" sz="1800">
              <a:solidFill>
                <a:prstClr val="black"/>
              </a:solidFill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63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aseline="-25000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d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irect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easurements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1074738" y="774700"/>
            <a:ext cx="355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COARE 3. 5 (Edson et al. 2013)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5605463" y="776288"/>
            <a:ext cx="312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CBLAST (Black et al. 2007)</a:t>
            </a:r>
          </a:p>
        </p:txBody>
      </p:sp>
      <p:pic>
        <p:nvPicPr>
          <p:cNvPr id="38916" name="Picture 7" descr="Screen Shot 2014-03-28 at 2.4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44588"/>
            <a:ext cx="48101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Screen Shot 2014-03-28 at 2.55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144588"/>
            <a:ext cx="358298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9"/>
          <p:cNvSpPr txBox="1">
            <a:spLocks noChangeArrowheads="1"/>
          </p:cNvSpPr>
          <p:nvPr/>
        </p:nvSpPr>
        <p:spPr bwMode="auto">
          <a:xfrm>
            <a:off x="5122863" y="3775075"/>
            <a:ext cx="4021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tx2"/>
                </a:solidFill>
              </a:rPr>
              <a:t>CBLAST C</a:t>
            </a:r>
            <a:r>
              <a:rPr lang="en-US" sz="2000" b="1" baseline="-25000" dirty="0">
                <a:solidFill>
                  <a:schemeClr val="tx2"/>
                </a:solidFill>
              </a:rPr>
              <a:t>d</a:t>
            </a:r>
            <a:r>
              <a:rPr lang="en-US" sz="2000" b="1" dirty="0">
                <a:solidFill>
                  <a:schemeClr val="tx2"/>
                </a:solidFill>
              </a:rPr>
              <a:t> is significantly lower compared to direct measurements  and COARE 3.5 at U</a:t>
            </a:r>
            <a:r>
              <a:rPr lang="en-US" sz="2000" b="1" baseline="-25000" dirty="0">
                <a:solidFill>
                  <a:schemeClr val="tx2"/>
                </a:solidFill>
              </a:rPr>
              <a:t>10</a:t>
            </a:r>
            <a:r>
              <a:rPr lang="en-US" sz="2000" b="1" dirty="0">
                <a:solidFill>
                  <a:schemeClr val="tx2"/>
                </a:solidFill>
              </a:rPr>
              <a:t>&lt; 25 m/s </a:t>
            </a:r>
          </a:p>
        </p:txBody>
      </p:sp>
      <p:pic>
        <p:nvPicPr>
          <p:cNvPr id="38919" name="Picture 2" descr="Screen Shot 2014-03-30 at 11.33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99075"/>
            <a:ext cx="9144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" descr="Screen Shot 2014-03-30 at 11.38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563"/>
            <a:ext cx="9144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4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C2205-5E92-9347-821F-97B7609F0ED6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20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100" y="5702300"/>
            <a:ext cx="596900" cy="2476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2531" name="Picture 1" descr="thetav_s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71588"/>
            <a:ext cx="6424612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185025" y="3044825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Stable layer</a:t>
            </a:r>
          </a:p>
        </p:txBody>
      </p:sp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159625" y="4135438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Mixed layer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053263" y="4135438"/>
            <a:ext cx="0" cy="45720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37388" y="3087688"/>
            <a:ext cx="0" cy="45720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9888" y="3946525"/>
            <a:ext cx="568483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7" name="TextBox 4"/>
          <p:cNvSpPr txBox="1">
            <a:spLocks noChangeArrowheads="1"/>
          </p:cNvSpPr>
          <p:nvPr/>
        </p:nvSpPr>
        <p:spPr bwMode="auto">
          <a:xfrm>
            <a:off x="2547938" y="4918075"/>
            <a:ext cx="177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θ</a:t>
            </a:r>
            <a:r>
              <a:rPr lang="en-US" sz="1600">
                <a:solidFill>
                  <a:prstClr val="black"/>
                </a:solidFill>
              </a:rPr>
              <a:t>v</a:t>
            </a:r>
            <a:r>
              <a:rPr lang="en-US" sz="2000">
                <a:solidFill>
                  <a:prstClr val="black"/>
                </a:solidFill>
              </a:rPr>
              <a:t> (K)</a:t>
            </a:r>
            <a:r>
              <a:rPr lang="en-US">
                <a:solidFill>
                  <a:prstClr val="black"/>
                </a:solidFill>
                <a:cs typeface="Gill Sans MT" charset="0"/>
              </a:rPr>
              <a:t> </a:t>
            </a:r>
          </a:p>
        </p:txBody>
      </p:sp>
      <p:sp>
        <p:nvSpPr>
          <p:cNvPr id="22538" name="Title 1"/>
          <p:cNvSpPr txBox="1">
            <a:spLocks/>
          </p:cNvSpPr>
          <p:nvPr/>
        </p:nvSpPr>
        <p:spPr bwMode="auto">
          <a:xfrm>
            <a:off x="457200" y="228600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 3" charset="0"/>
              <a:buNone/>
            </a:pPr>
            <a:r>
              <a:rPr lang="en-US" sz="2800" dirty="0">
                <a:solidFill>
                  <a:srgbClr val="000000"/>
                </a:solidFill>
                <a:cs typeface="Gill Sans MT" charset="0"/>
              </a:rPr>
              <a:t>Typical stratification profile in the hurricane</a:t>
            </a:r>
          </a:p>
        </p:txBody>
      </p:sp>
      <p:sp>
        <p:nvSpPr>
          <p:cNvPr id="22539" name="TextBox 4"/>
          <p:cNvSpPr txBox="1">
            <a:spLocks noChangeArrowheads="1"/>
          </p:cNvSpPr>
          <p:nvPr/>
        </p:nvSpPr>
        <p:spPr bwMode="auto">
          <a:xfrm>
            <a:off x="236538" y="5721350"/>
            <a:ext cx="9099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Research question: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How does stratification, particularly the mixed layer height, affect rolls?</a:t>
            </a:r>
          </a:p>
        </p:txBody>
      </p:sp>
      <p:sp>
        <p:nvSpPr>
          <p:cNvPr id="22540" name="Rectangle 6"/>
          <p:cNvSpPr>
            <a:spLocks noChangeArrowheads="1"/>
          </p:cNvSpPr>
          <p:nvPr/>
        </p:nvSpPr>
        <p:spPr bwMode="auto">
          <a:xfrm>
            <a:off x="5076825" y="5002213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dθ</a:t>
            </a:r>
            <a:r>
              <a:rPr lang="en-US" sz="16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/dz (K/km)</a:t>
            </a: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Gill Sans MT" charset="0"/>
              </a:rPr>
              <a:t> </a:t>
            </a:r>
          </a:p>
        </p:txBody>
      </p:sp>
      <p:sp>
        <p:nvSpPr>
          <p:cNvPr id="22541" name="TextBox 1"/>
          <p:cNvSpPr txBox="1">
            <a:spLocks noChangeArrowheads="1"/>
          </p:cNvSpPr>
          <p:nvPr/>
        </p:nvSpPr>
        <p:spPr bwMode="auto">
          <a:xfrm>
            <a:off x="1320800" y="5184775"/>
            <a:ext cx="4000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</a:rPr>
              <a:t>virtual potential temperature</a:t>
            </a:r>
          </a:p>
        </p:txBody>
      </p:sp>
    </p:spTree>
    <p:extLst>
      <p:ext uri="{BB962C8B-B14F-4D97-AF65-F5344CB8AC3E}">
        <p14:creationId xmlns:p14="http://schemas.microsoft.com/office/powerpoint/2010/main" val="4024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E1AA9-191D-CC4E-808A-49D14B25D16D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21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7650" name="TextBox 10"/>
          <p:cNvSpPr txBox="1">
            <a:spLocks noChangeArrowheads="1"/>
          </p:cNvSpPr>
          <p:nvPr/>
        </p:nvSpPr>
        <p:spPr bwMode="auto">
          <a:xfrm>
            <a:off x="139700" y="1084263"/>
            <a:ext cx="4521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initial radial wind profile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(same in all experiments)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975100" y="1231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4370388" y="1038225"/>
            <a:ext cx="452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initial stratification profiles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(mixed layer height is varied)</a:t>
            </a:r>
          </a:p>
        </p:txBody>
      </p:sp>
      <p:pic>
        <p:nvPicPr>
          <p:cNvPr id="27653" name="Picture 6" descr="ini_u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2081" r="51303" b="6438"/>
          <a:stretch>
            <a:fillRect/>
          </a:stretch>
        </p:blipFill>
        <p:spPr bwMode="auto">
          <a:xfrm>
            <a:off x="609600" y="1871663"/>
            <a:ext cx="3725863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itle 2"/>
          <p:cNvSpPr txBox="1">
            <a:spLocks/>
          </p:cNvSpPr>
          <p:nvPr/>
        </p:nvSpPr>
        <p:spPr bwMode="auto">
          <a:xfrm>
            <a:off x="457200" y="228600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464653"/>
                </a:solidFill>
                <a:cs typeface="Gill Sans MT" charset="0"/>
              </a:rPr>
              <a:t>Five Experiments</a:t>
            </a: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868363" y="498475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Gill Sans MT" charset="0"/>
              </a:rPr>
              <a:t>inflection point</a:t>
            </a:r>
          </a:p>
        </p:txBody>
      </p:sp>
      <p:pic>
        <p:nvPicPr>
          <p:cNvPr id="27656" name="Picture 1" descr="ini_theta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3436" r="51147" b="2779"/>
          <a:stretch>
            <a:fillRect/>
          </a:stretch>
        </p:blipFill>
        <p:spPr bwMode="auto">
          <a:xfrm>
            <a:off x="4772025" y="1855788"/>
            <a:ext cx="353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1"/>
          <p:cNvSpPr>
            <a:spLocks noChangeArrowheads="1"/>
          </p:cNvSpPr>
          <p:nvPr/>
        </p:nvSpPr>
        <p:spPr bwMode="auto">
          <a:xfrm>
            <a:off x="6626225" y="4014788"/>
            <a:ext cx="245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mixed layer height </a:t>
            </a:r>
          </a:p>
        </p:txBody>
      </p:sp>
      <p:sp>
        <p:nvSpPr>
          <p:cNvPr id="27658" name="TextBox 4"/>
          <p:cNvSpPr txBox="1">
            <a:spLocks noChangeArrowheads="1"/>
          </p:cNvSpPr>
          <p:nvPr/>
        </p:nvSpPr>
        <p:spPr bwMode="auto">
          <a:xfrm>
            <a:off x="6040438" y="61960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Mean θv (K)</a:t>
            </a:r>
            <a:r>
              <a:rPr lang="en-US" sz="2000">
                <a:solidFill>
                  <a:prstClr val="black"/>
                </a:solidFill>
                <a:cs typeface="Gill Sans MT" charset="0"/>
              </a:rPr>
              <a:t> </a:t>
            </a:r>
          </a:p>
        </p:txBody>
      </p:sp>
      <p:sp>
        <p:nvSpPr>
          <p:cNvPr id="27659" name="Rectangle 3"/>
          <p:cNvSpPr>
            <a:spLocks noChangeArrowheads="1"/>
          </p:cNvSpPr>
          <p:nvPr/>
        </p:nvSpPr>
        <p:spPr bwMode="auto">
          <a:xfrm>
            <a:off x="1149350" y="6127750"/>
            <a:ext cx="255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Gill Sans MT" charset="0"/>
              </a:rPr>
              <a:t>Mean radial wind (m/s)</a:t>
            </a:r>
          </a:p>
        </p:txBody>
      </p:sp>
    </p:spTree>
    <p:extLst>
      <p:ext uri="{BB962C8B-B14F-4D97-AF65-F5344CB8AC3E}">
        <p14:creationId xmlns:p14="http://schemas.microsoft.com/office/powerpoint/2010/main" val="2106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ke_tim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87D126-C41A-9249-82CE-6C0ADEB85D0F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22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8675" name="Title 2"/>
          <p:cNvSpPr txBox="1">
            <a:spLocks/>
          </p:cNvSpPr>
          <p:nvPr/>
        </p:nvSpPr>
        <p:spPr bwMode="auto">
          <a:xfrm>
            <a:off x="254000" y="228600"/>
            <a:ext cx="8877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464653"/>
                </a:solidFill>
                <a:cs typeface="Gill Sans MT" charset="0"/>
              </a:rPr>
              <a:t>Domain-averaged kinetic energy of rolls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60325" y="5799138"/>
            <a:ext cx="904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Under a higher mixed layer, rolls can reach a stronger magnitude.</a:t>
            </a:r>
          </a:p>
        </p:txBody>
      </p:sp>
    </p:spTree>
    <p:extLst>
      <p:ext uri="{BB962C8B-B14F-4D97-AF65-F5344CB8AC3E}">
        <p14:creationId xmlns:p14="http://schemas.microsoft.com/office/powerpoint/2010/main" val="22558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6"/>
          <p:cNvSpPr txBox="1">
            <a:spLocks noChangeArrowheads="1"/>
          </p:cNvSpPr>
          <p:nvPr/>
        </p:nvSpPr>
        <p:spPr bwMode="auto">
          <a:xfrm>
            <a:off x="101600" y="5467350"/>
            <a:ext cx="904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Rolls can trigger internal waves in the stable layer.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Under a higher mixed layer, phase lines of internal waves are more inclined from the vertical.</a:t>
            </a:r>
          </a:p>
        </p:txBody>
      </p:sp>
      <p:sp>
        <p:nvSpPr>
          <p:cNvPr id="30722" name="Title 2"/>
          <p:cNvSpPr txBox="1">
            <a:spLocks/>
          </p:cNvSpPr>
          <p:nvPr/>
        </p:nvSpPr>
        <p:spPr bwMode="auto">
          <a:xfrm>
            <a:off x="457200" y="258763"/>
            <a:ext cx="8229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464653"/>
                </a:solidFill>
                <a:cs typeface="Gill Sans MT" charset="0"/>
              </a:rPr>
              <a:t>Roll structures under lower and higher mixed layer</a:t>
            </a:r>
          </a:p>
        </p:txBody>
      </p:sp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4216400" y="146208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	Mixed layer height = </a:t>
            </a:r>
            <a:r>
              <a:rPr lang="en-US" sz="2000">
                <a:solidFill>
                  <a:srgbClr val="0000FF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600</a:t>
            </a: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m</a:t>
            </a:r>
          </a:p>
        </p:txBody>
      </p:sp>
      <p:sp>
        <p:nvSpPr>
          <p:cNvPr id="30724" name="Rectangle 10"/>
          <p:cNvSpPr>
            <a:spLocks noChangeArrowheads="1"/>
          </p:cNvSpPr>
          <p:nvPr/>
        </p:nvSpPr>
        <p:spPr bwMode="auto">
          <a:xfrm>
            <a:off x="304800" y="149383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Mixed layer height = </a:t>
            </a:r>
            <a:r>
              <a:rPr lang="en-US" sz="2000">
                <a:solidFill>
                  <a:srgbClr val="0000FF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300</a:t>
            </a:r>
            <a:r>
              <a:rPr lang="en-US" sz="2000">
                <a:solidFill>
                  <a:prstClr val="black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m </a:t>
            </a: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660400" y="4140200"/>
            <a:ext cx="330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Cross-roll direction</a:t>
            </a:r>
          </a:p>
        </p:txBody>
      </p:sp>
      <p:pic>
        <p:nvPicPr>
          <p:cNvPr id="30726" name="Picture 1" descr="zi300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 b="14554"/>
          <a:stretch>
            <a:fillRect/>
          </a:stretch>
        </p:blipFill>
        <p:spPr bwMode="auto">
          <a:xfrm>
            <a:off x="169863" y="1963738"/>
            <a:ext cx="42370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 descr="zi600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3" b="16202"/>
          <a:stretch>
            <a:fillRect/>
          </a:stretch>
        </p:blipFill>
        <p:spPr bwMode="auto">
          <a:xfrm>
            <a:off x="4525963" y="1893888"/>
            <a:ext cx="44672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1"/>
          <p:cNvSpPr txBox="1">
            <a:spLocks noChangeArrowheads="1"/>
          </p:cNvSpPr>
          <p:nvPr/>
        </p:nvSpPr>
        <p:spPr bwMode="auto">
          <a:xfrm>
            <a:off x="5207000" y="4122738"/>
            <a:ext cx="330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Cross-roll direction</a:t>
            </a:r>
          </a:p>
        </p:txBody>
      </p:sp>
      <p:sp>
        <p:nvSpPr>
          <p:cNvPr id="30729" name="Rectangle 15"/>
          <p:cNvSpPr>
            <a:spLocks noChangeArrowheads="1"/>
          </p:cNvSpPr>
          <p:nvPr/>
        </p:nvSpPr>
        <p:spPr bwMode="auto">
          <a:xfrm>
            <a:off x="2006600" y="4651375"/>
            <a:ext cx="462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en-US" sz="220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 Contours :  streamlines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en-US" altLang="zh-CN" sz="220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 Color :  vertical velocity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929D5C-989F-0143-9D18-BBFA2440D5A0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23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977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8A96-3C54-1246-A7C0-FA1B473B9F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67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Embedding SRM </a:t>
            </a:r>
            <a:r>
              <a:rPr lang="en-US" dirty="0" smtClean="0">
                <a:solidFill>
                  <a:srgbClr val="000000"/>
                </a:solidFill>
              </a:rPr>
              <a:t>into </a:t>
            </a:r>
            <a:r>
              <a:rPr lang="en-US" dirty="0">
                <a:solidFill>
                  <a:srgbClr val="000000"/>
                </a:solidFill>
              </a:rPr>
              <a:t>COAMPS-TC</a:t>
            </a:r>
          </a:p>
        </p:txBody>
      </p:sp>
      <p:pic>
        <p:nvPicPr>
          <p:cNvPr id="9" name="Picture 8" descr="a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50" y="1792500"/>
            <a:ext cx="4929782" cy="4114800"/>
          </a:xfrm>
          <a:prstGeom prst="rect">
            <a:avLst/>
          </a:prstGeom>
        </p:spPr>
      </p:pic>
      <p:pic>
        <p:nvPicPr>
          <p:cNvPr id="12" name="Picture 1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1" y="2013945"/>
            <a:ext cx="4155541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22418" y="2129393"/>
            <a:ext cx="1307138" cy="3348025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noFill/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156737" y="3429731"/>
            <a:ext cx="942986" cy="1180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138210" y="3358158"/>
            <a:ext cx="164822" cy="16676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3118" y="5698909"/>
            <a:ext cx="3923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Calibri"/>
              </a:rPr>
              <a:t>roll-induced tendencies</a:t>
            </a:r>
          </a:p>
          <a:p>
            <a:pPr algn="ctr"/>
            <a:r>
              <a:rPr lang="en-US" sz="2200" dirty="0">
                <a:solidFill>
                  <a:srgbClr val="0000FF"/>
                </a:solidFill>
                <a:latin typeface="Calibri"/>
              </a:rPr>
              <a:t>resolved by SRM</a:t>
            </a:r>
          </a:p>
          <a:p>
            <a:pPr algn="ctr"/>
            <a:endParaRPr lang="en-US" sz="2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8973" y="1671492"/>
            <a:ext cx="480365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Calibri"/>
              </a:rPr>
              <a:t>total wind speed at z=3km</a:t>
            </a:r>
          </a:p>
        </p:txBody>
      </p:sp>
    </p:spTree>
    <p:extLst>
      <p:ext uri="{BB962C8B-B14F-4D97-AF65-F5344CB8AC3E}">
        <p14:creationId xmlns:p14="http://schemas.microsoft.com/office/powerpoint/2010/main" val="16872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8A96-3C54-1246-A7C0-FA1B473B9F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67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12" name="Picture 1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1" y="2013945"/>
            <a:ext cx="4155541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64608" y="2129393"/>
            <a:ext cx="569384" cy="330161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noFill/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8771" y="2890060"/>
            <a:ext cx="44723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prstClr val="black"/>
                </a:solidFill>
                <a:latin typeface="Calibri"/>
              </a:rPr>
              <a:t>Original formulation:</a:t>
            </a:r>
          </a:p>
          <a:p>
            <a:endParaRPr lang="en-US" sz="2500" dirty="0">
              <a:solidFill>
                <a:prstClr val="black"/>
              </a:solidFill>
              <a:latin typeface="Calibri"/>
            </a:endParaRPr>
          </a:p>
          <a:p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514438"/>
              </p:ext>
            </p:extLst>
          </p:nvPr>
        </p:nvGraphicFramePr>
        <p:xfrm>
          <a:off x="5078413" y="1996978"/>
          <a:ext cx="1385887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7" name="Equation" r:id="rId4" imgW="685800" imgH="406400" progId="Equation.3">
                  <p:embed/>
                </p:oleObj>
              </mc:Choice>
              <mc:Fallback>
                <p:oleObj name="Equation" r:id="rId4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8413" y="1996978"/>
                        <a:ext cx="1385887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026481"/>
              </p:ext>
            </p:extLst>
          </p:nvPr>
        </p:nvGraphicFramePr>
        <p:xfrm>
          <a:off x="4989549" y="3348103"/>
          <a:ext cx="181133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Equation" r:id="rId6" imgW="762000" imgH="203200" progId="Equation.3">
                  <p:embed/>
                </p:oleObj>
              </mc:Choice>
              <mc:Fallback>
                <p:oleObj name="Equation" r:id="rId6" imgW="76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89549" y="3348103"/>
                        <a:ext cx="1811338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958771" y="3848207"/>
            <a:ext cx="4472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prstClr val="black"/>
                </a:solidFill>
                <a:latin typeface="Calibri"/>
              </a:rPr>
              <a:t>New (COAMPS-TC with SRM):</a:t>
            </a:r>
          </a:p>
          <a:p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503322"/>
              </p:ext>
            </p:extLst>
          </p:nvPr>
        </p:nvGraphicFramePr>
        <p:xfrm>
          <a:off x="5051389" y="4403479"/>
          <a:ext cx="132873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Equation" r:id="rId8" imgW="558800" imgH="177800" progId="Equation.3">
                  <p:embed/>
                </p:oleObj>
              </mc:Choice>
              <mc:Fallback>
                <p:oleObj name="Equation" r:id="rId8" imgW="5588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1389" y="4403479"/>
                        <a:ext cx="1328737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14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</a:t>
            </a:r>
            <a:r>
              <a:rPr lang="en-US" dirty="0"/>
              <a:t>S</a:t>
            </a:r>
            <a:r>
              <a:rPr lang="en-US" dirty="0" smtClean="0"/>
              <a:t>trategy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S</a:t>
            </a:r>
            <a:r>
              <a:rPr lang="en-US" sz="2500" dirty="0" smtClean="0"/>
              <a:t>tationary TC</a:t>
            </a:r>
          </a:p>
          <a:p>
            <a:r>
              <a:rPr lang="en-US" sz="2500" dirty="0" smtClean="0"/>
              <a:t>Two-step calculations: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500" dirty="0" smtClean="0"/>
              <a:t>Step 1: Run </a:t>
            </a:r>
            <a:r>
              <a:rPr lang="en-US" sz="2500" u="sng" dirty="0" smtClean="0"/>
              <a:t>COAMPS-TC </a:t>
            </a:r>
            <a:r>
              <a:rPr lang="en-US" sz="2500" dirty="0" smtClean="0"/>
              <a:t>(original version) to spin up a TC vortex, as the initial condition for the TC-roll coupled experiments.</a:t>
            </a:r>
            <a:endParaRPr lang="en-US" sz="2500" dirty="0"/>
          </a:p>
          <a:p>
            <a:pPr marL="457200" indent="-457200">
              <a:buFont typeface="+mj-lt"/>
              <a:buAutoNum type="alphaLcParenR"/>
            </a:pPr>
            <a:r>
              <a:rPr lang="en-US" sz="2500" dirty="0" smtClean="0"/>
              <a:t>Step 2: Run </a:t>
            </a:r>
            <a:r>
              <a:rPr lang="en-US" sz="2500" u="sng" dirty="0" smtClean="0"/>
              <a:t>COAMPS-TC with SRM</a:t>
            </a:r>
            <a:r>
              <a:rPr lang="en-US" sz="2500" dirty="0" smtClean="0"/>
              <a:t> embedded at selected </a:t>
            </a:r>
            <a:r>
              <a:rPr lang="en-US" sz="2500" dirty="0"/>
              <a:t>locations (with </a:t>
            </a:r>
            <a:r>
              <a:rPr lang="en-US" sz="2500" dirty="0" err="1">
                <a:ea typeface="Lucida Grande"/>
                <a:cs typeface="Lucida Grande"/>
              </a:rPr>
              <a:t>λ</a:t>
            </a:r>
            <a:r>
              <a:rPr lang="en-US" sz="2500" b="1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500" dirty="0"/>
              <a:t>modification</a:t>
            </a:r>
            <a:r>
              <a:rPr lang="en-US" sz="2500" dirty="0" smtClean="0"/>
              <a:t>).</a:t>
            </a:r>
          </a:p>
          <a:p>
            <a:pPr marL="0" indent="0">
              <a:buNone/>
            </a:pP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5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1: Spinning up the TC vortex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163" y="1217118"/>
            <a:ext cx="89548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000" dirty="0">
                <a:solidFill>
                  <a:srgbClr val="000000"/>
                </a:solidFill>
                <a:latin typeface="Calibri"/>
              </a:rPr>
              <a:t>Model setup: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f-plane : 20N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SST : 303.1K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Domain size : 1000km X 1000km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Horizontal resolution : 5km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PBL option: 2 (original MY)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Start from weak a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barotropic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vortex and run for 70hr</a:t>
            </a:r>
          </a:p>
        </p:txBody>
      </p:sp>
    </p:spTree>
    <p:extLst>
      <p:ext uri="{BB962C8B-B14F-4D97-AF65-F5344CB8AC3E}">
        <p14:creationId xmlns:p14="http://schemas.microsoft.com/office/powerpoint/2010/main" val="35958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2: Group 1 experiments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4" y="1600200"/>
            <a:ext cx="9021251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experiments: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ROLL: with rolls (</a:t>
            </a:r>
            <a:r>
              <a:rPr lang="en-US" sz="3200" dirty="0" smtClean="0"/>
              <a:t>with </a:t>
            </a:r>
            <a:r>
              <a:rPr lang="en-US" sz="3200" dirty="0" err="1">
                <a:ea typeface="Lucida Grande"/>
                <a:cs typeface="Lucida Grande"/>
              </a:rPr>
              <a:t>λ</a:t>
            </a:r>
            <a:r>
              <a:rPr lang="en-US" sz="3200" b="1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3200" dirty="0"/>
              <a:t>modification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CTRL: without rolls (</a:t>
            </a:r>
            <a:r>
              <a:rPr lang="en-US" sz="3200" dirty="0"/>
              <a:t>with </a:t>
            </a:r>
            <a:r>
              <a:rPr lang="en-US" sz="3200" dirty="0" err="1">
                <a:ea typeface="Lucida Grande"/>
                <a:cs typeface="Lucida Grande"/>
              </a:rPr>
              <a:t>λ</a:t>
            </a:r>
            <a:r>
              <a:rPr lang="en-US" sz="3200" b="1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3200" dirty="0"/>
              <a:t>modification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2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9"/>
            <a:ext cx="8229600" cy="8250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Initial TC structure for the coupled TC-roll run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7474" y="6088559"/>
            <a:ext cx="4041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Azimuthal-averaged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70hr after the spin-up run</a:t>
            </a:r>
          </a:p>
        </p:txBody>
      </p:sp>
      <p:pic>
        <p:nvPicPr>
          <p:cNvPr id="7" name="Picture 6" descr="1020hr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00" y="742952"/>
            <a:ext cx="108070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New C</a:t>
            </a:r>
            <a:r>
              <a:rPr lang="en-US" sz="3600" baseline="-25000" dirty="0" smtClean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Formulation and</a:t>
            </a:r>
            <a:b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Referenced Studies 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6628" r="6837" b="800"/>
          <a:stretch>
            <a:fillRect/>
          </a:stretch>
        </p:blipFill>
        <p:spPr bwMode="auto">
          <a:xfrm>
            <a:off x="1617663" y="1371600"/>
            <a:ext cx="5748337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5289550" y="2757488"/>
            <a:ext cx="876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HWRF</a:t>
            </a:r>
            <a:endParaRPr lang="en-US" sz="1800" b="1" dirty="0"/>
          </a:p>
        </p:txBody>
      </p:sp>
      <p:sp>
        <p:nvSpPr>
          <p:cNvPr id="39940" name="TextBox 2"/>
          <p:cNvSpPr txBox="1">
            <a:spLocks noChangeArrowheads="1"/>
          </p:cNvSpPr>
          <p:nvPr/>
        </p:nvSpPr>
        <p:spPr bwMode="auto">
          <a:xfrm>
            <a:off x="2641600" y="2390775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COARE 3.5</a:t>
            </a:r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4503738" y="3608388"/>
            <a:ext cx="172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Soloviev et al.</a:t>
            </a:r>
          </a:p>
        </p:txBody>
      </p:sp>
    </p:spTree>
    <p:extLst>
      <p:ext uri="{BB962C8B-B14F-4D97-AF65-F5344CB8AC3E}">
        <p14:creationId xmlns:p14="http://schemas.microsoft.com/office/powerpoint/2010/main" val="31586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5" y="1235075"/>
            <a:ext cx="6573042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199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SRM are embedded at the grid points within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radius = [15-50] 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5617" y="3066154"/>
            <a:ext cx="445166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Calibri"/>
              </a:rPr>
              <a:t>total wind speed at z=3km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1212" y="3524697"/>
            <a:ext cx="40417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Calibri"/>
              </a:rPr>
              <a:t>70hr after the spin-up run</a:t>
            </a:r>
          </a:p>
        </p:txBody>
      </p:sp>
    </p:spTree>
    <p:extLst>
      <p:ext uri="{BB962C8B-B14F-4D97-AF65-F5344CB8AC3E}">
        <p14:creationId xmlns:p14="http://schemas.microsoft.com/office/powerpoint/2010/main" val="42188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t=4hr</a:t>
            </a:r>
          </a:p>
        </p:txBody>
      </p:sp>
      <p:pic>
        <p:nvPicPr>
          <p:cNvPr id="5" name="Picture 4" descr="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t=5hr</a:t>
            </a:r>
          </a:p>
        </p:txBody>
      </p:sp>
      <p:pic>
        <p:nvPicPr>
          <p:cNvPr id="3" name="Picture 2" descr="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t=6hr</a:t>
            </a:r>
          </a:p>
        </p:txBody>
      </p:sp>
      <p:pic>
        <p:nvPicPr>
          <p:cNvPr id="5" name="Picture 4" descr="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t=7hr</a:t>
            </a:r>
          </a:p>
        </p:txBody>
      </p:sp>
      <p:pic>
        <p:nvPicPr>
          <p:cNvPr id="5" name="Picture 4" descr="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t=8hr</a:t>
            </a:r>
          </a:p>
        </p:txBody>
      </p:sp>
      <p:pic>
        <p:nvPicPr>
          <p:cNvPr id="5" name="Picture 4" descr="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6933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t=9hr</a:t>
            </a:r>
          </a:p>
        </p:txBody>
      </p:sp>
      <p:pic>
        <p:nvPicPr>
          <p:cNvPr id="5" name="Picture 4" descr="0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Formation of rolls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752" y="612245"/>
            <a:ext cx="71280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Calibri"/>
              </a:rPr>
              <a:t>Roll-induced fluxes at 300m (mid BL), t=10hr</a:t>
            </a:r>
          </a:p>
        </p:txBody>
      </p:sp>
      <p:pic>
        <p:nvPicPr>
          <p:cNvPr id="3" name="Picture 2" descr="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52" y="1166243"/>
            <a:ext cx="7059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84" y="261269"/>
            <a:ext cx="8229600" cy="4873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Roll-induced fluxes </a:t>
            </a:r>
            <a:r>
              <a:rPr lang="en-US" sz="3000" dirty="0" err="1" smtClean="0"/>
              <a:t>vs</a:t>
            </a:r>
            <a:r>
              <a:rPr lang="en-US" sz="3000" dirty="0" smtClean="0"/>
              <a:t> Turbulent fluxes</a:t>
            </a:r>
            <a:endParaRPr lang="en-US" sz="3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flux_R2045_25km_8090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26" y="788890"/>
            <a:ext cx="6501008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07129"/>
            <a:ext cx="2398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Azimuthal averaged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Radius = 25 km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1hr-averaged</a:t>
            </a:r>
          </a:p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2213" y="2769544"/>
            <a:ext cx="1553838" cy="3377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2213" y="5349950"/>
            <a:ext cx="1553838" cy="3550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774" y="6081712"/>
            <a:ext cx="876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Calibri"/>
              </a:rPr>
              <a:t>Roll-induced fluxes cannot be captured by K-theory</a:t>
            </a:r>
          </a:p>
        </p:txBody>
      </p:sp>
    </p:spTree>
    <p:extLst>
      <p:ext uri="{BB962C8B-B14F-4D97-AF65-F5344CB8AC3E}">
        <p14:creationId xmlns:p14="http://schemas.microsoft.com/office/powerpoint/2010/main" val="27650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006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Effect of rolls on TC intensity</a:t>
            </a:r>
          </a:p>
        </p:txBody>
      </p:sp>
      <p:pic>
        <p:nvPicPr>
          <p:cNvPr id="2" name="Picture 1" descr="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27" y="981491"/>
            <a:ext cx="5495544" cy="2743200"/>
          </a:xfrm>
          <a:prstGeom prst="rect">
            <a:avLst/>
          </a:prstGeom>
        </p:spPr>
      </p:pic>
      <p:pic>
        <p:nvPicPr>
          <p:cNvPr id="3" name="Picture 2" descr="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27" y="3983407"/>
            <a:ext cx="549554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492" y="1652547"/>
            <a:ext cx="2736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Azimuthal-averaged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tangential wind at 5km, 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time = 7hr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492" y="4332096"/>
            <a:ext cx="270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time = 10hr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8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15 at 7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0" y="1017191"/>
            <a:ext cx="7485636" cy="2518036"/>
          </a:xfrm>
          <a:prstGeom prst="rect">
            <a:avLst/>
          </a:prstGeom>
        </p:spPr>
      </p:pic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New </a:t>
            </a:r>
            <a:r>
              <a:rPr lang="en-US" sz="3600" dirty="0" err="1" smtClean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aseline="-25000" dirty="0" err="1" smtClean="0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Formulation and</a:t>
            </a:r>
            <a:b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Referenced Studies 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4-12-15 at 7.5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4" y="3116370"/>
            <a:ext cx="7067648" cy="44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05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Effect of rolls on TC intensity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889" y="1659375"/>
            <a:ext cx="210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Max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at z= 5km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889" y="4334525"/>
            <a:ext cx="129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Min surface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pressure</a:t>
            </a:r>
          </a:p>
        </p:txBody>
      </p:sp>
      <p:pic>
        <p:nvPicPr>
          <p:cNvPr id="3" name="Picture 2" descr="vma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48" y="600725"/>
            <a:ext cx="6393408" cy="3200400"/>
          </a:xfrm>
          <a:prstGeom prst="rect">
            <a:avLst/>
          </a:prstGeom>
        </p:spPr>
      </p:pic>
      <p:pic>
        <p:nvPicPr>
          <p:cNvPr id="6" name="Picture 5" descr="pmi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48" y="3619555"/>
            <a:ext cx="639340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Effect of rolls on TC intensity</a:t>
            </a:r>
            <a:endParaRPr lang="en-US" sz="30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887472" y="5139371"/>
            <a:ext cx="2151148" cy="12958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07736" y="5138961"/>
            <a:ext cx="2151148" cy="12958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92862" y="4760177"/>
            <a:ext cx="114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Stage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0026" y="4746809"/>
            <a:ext cx="8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Stage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212" y="5179065"/>
            <a:ext cx="457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Physical processes: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A.1 Rolls are formed at favorable locations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A.2 Rolls modify TCBL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575" y="5179065"/>
            <a:ext cx="457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Physical processes: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A.1 and A.2 keep operating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TCBL &lt;-&gt; upper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atmos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vma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0" y="1223025"/>
            <a:ext cx="73067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Sensitivity experiments to roll-induced fluxes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4" y="1600200"/>
            <a:ext cx="9021251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 experiments</a:t>
            </a:r>
          </a:p>
          <a:p>
            <a:r>
              <a:rPr lang="en-US" dirty="0" smtClean="0"/>
              <a:t>CTRL (without rolls)</a:t>
            </a:r>
          </a:p>
          <a:p>
            <a:r>
              <a:rPr lang="en-US" dirty="0" smtClean="0"/>
              <a:t>ROLL (with rolls)</a:t>
            </a:r>
          </a:p>
          <a:p>
            <a:r>
              <a:rPr lang="en-US" dirty="0" smtClean="0"/>
              <a:t>ROLL - UV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Exp</a:t>
            </a:r>
            <a:r>
              <a:rPr lang="en-US" dirty="0" smtClean="0">
                <a:solidFill>
                  <a:srgbClr val="0000FF"/>
                </a:solidFill>
              </a:rPr>
              <a:t> 1)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ROLL – TQ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Exp</a:t>
            </a:r>
            <a:r>
              <a:rPr lang="en-US" dirty="0" smtClean="0">
                <a:solidFill>
                  <a:srgbClr val="0000FF"/>
                </a:solidFill>
              </a:rPr>
              <a:t> 2)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3" y="1417638"/>
            <a:ext cx="4155541" cy="3657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320815" y="3562330"/>
            <a:ext cx="800233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75096" y="1417638"/>
            <a:ext cx="4077548" cy="3657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47658" y="3242394"/>
            <a:ext cx="662070" cy="68900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47658" y="4083802"/>
            <a:ext cx="662070" cy="68900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69199" y="1701800"/>
            <a:ext cx="153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Radial wind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6499" y="2463800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Azimuthal wind</a:t>
            </a:r>
          </a:p>
        </p:txBody>
      </p:sp>
    </p:spTree>
    <p:extLst>
      <p:ext uri="{BB962C8B-B14F-4D97-AF65-F5344CB8AC3E}">
        <p14:creationId xmlns:p14="http://schemas.microsoft.com/office/powerpoint/2010/main" val="33450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Time evolution of max </a:t>
            </a:r>
            <a:r>
              <a:rPr lang="en-US" sz="3000" dirty="0" err="1" smtClean="0"/>
              <a:t>Vt</a:t>
            </a:r>
            <a:r>
              <a:rPr lang="en-US" sz="3000" dirty="0" smtClean="0"/>
              <a:t> at z = 5km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vmax_5km_g2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687"/>
            <a:ext cx="9133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Experiments 3 and 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4" y="1600200"/>
            <a:ext cx="9021251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 experiments</a:t>
            </a:r>
          </a:p>
          <a:p>
            <a:r>
              <a:rPr lang="en-US" dirty="0" smtClean="0"/>
              <a:t>CTRL (without rolls)</a:t>
            </a:r>
          </a:p>
          <a:p>
            <a:r>
              <a:rPr lang="en-US" dirty="0" smtClean="0"/>
              <a:t>ROLL (with rolls)</a:t>
            </a:r>
          </a:p>
          <a:p>
            <a:r>
              <a:rPr lang="en-US" dirty="0" smtClean="0"/>
              <a:t>ROLL – UV </a:t>
            </a:r>
          </a:p>
          <a:p>
            <a:r>
              <a:rPr lang="en-US" dirty="0" smtClean="0"/>
              <a:t>ROLL – U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Exp</a:t>
            </a:r>
            <a:r>
              <a:rPr lang="en-US" dirty="0" smtClean="0">
                <a:solidFill>
                  <a:srgbClr val="0000FF"/>
                </a:solidFill>
              </a:rPr>
              <a:t> 3)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ROLL – V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Exp</a:t>
            </a:r>
            <a:r>
              <a:rPr lang="en-US" dirty="0" smtClean="0">
                <a:solidFill>
                  <a:srgbClr val="0000FF"/>
                </a:solidFill>
              </a:rPr>
              <a:t> 4)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3" y="1417638"/>
            <a:ext cx="4155541" cy="3657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45556" y="4106519"/>
            <a:ext cx="75388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75096" y="1417638"/>
            <a:ext cx="4077548" cy="3657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147658" y="3242394"/>
            <a:ext cx="662070" cy="68900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47658" y="4083802"/>
            <a:ext cx="662070" cy="68900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6623" y="2408566"/>
            <a:ext cx="662070" cy="68900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69199" y="1701800"/>
            <a:ext cx="153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Radial wind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6499" y="2463800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Azimuthal wind</a:t>
            </a:r>
          </a:p>
        </p:txBody>
      </p:sp>
    </p:spTree>
    <p:extLst>
      <p:ext uri="{BB962C8B-B14F-4D97-AF65-F5344CB8AC3E}">
        <p14:creationId xmlns:p14="http://schemas.microsoft.com/office/powerpoint/2010/main" val="28813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vmax_5km_g2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" y="1610375"/>
            <a:ext cx="9133440" cy="457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Time evolution of max </a:t>
            </a:r>
            <a:r>
              <a:rPr lang="en-US" sz="3000" dirty="0" err="1" smtClean="0"/>
              <a:t>Vt</a:t>
            </a:r>
            <a:r>
              <a:rPr lang="en-US" sz="3000" dirty="0" smtClean="0"/>
              <a:t> at z = 5km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1185334" y="6089473"/>
            <a:ext cx="714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roll-induced azimuthal momentum flux is the most critical component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affecting the TC intensity!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4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TCBL changes</a:t>
            </a:r>
            <a:r>
              <a:rPr lang="en-US" dirty="0"/>
              <a:t> </a:t>
            </a:r>
            <a:r>
              <a:rPr lang="en-US" dirty="0" smtClean="0"/>
              <a:t>(ROLL – CTRL)</a:t>
            </a:r>
            <a:br>
              <a:rPr lang="en-US" dirty="0" smtClean="0"/>
            </a:br>
            <a:r>
              <a:rPr lang="en-US" sz="2900" dirty="0" smtClean="0"/>
              <a:t>azimuthal averaged; 3-4hr averaged</a:t>
            </a:r>
            <a:br>
              <a:rPr lang="en-US" sz="2900" dirty="0" smtClean="0"/>
            </a:br>
            <a:endParaRPr lang="en-US" sz="2900" dirty="0"/>
          </a:p>
        </p:txBody>
      </p:sp>
      <p:pic>
        <p:nvPicPr>
          <p:cNvPr id="8" name="Picture 7" descr="all3040hr_di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52" y="1172154"/>
            <a:ext cx="6495062" cy="5486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693211" y="3188363"/>
            <a:ext cx="97888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371" y="2878803"/>
            <a:ext cx="201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Inflow in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CTRL (without rolls)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FA88A96-3C54-1246-A7C0-FA1B473B9F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2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48736"/>
            <a:ext cx="9042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alibri"/>
              </a:rPr>
              <a:t>Linearized equations describing the TCBL dynamical 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balances</a:t>
            </a:r>
          </a:p>
          <a:p>
            <a:pPr algn="ctr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(following </a:t>
            </a:r>
            <a:r>
              <a:rPr lang="en-US" sz="2600" dirty="0" err="1" smtClean="0">
                <a:solidFill>
                  <a:prstClr val="black"/>
                </a:solidFill>
                <a:latin typeface="Calibri"/>
              </a:rPr>
              <a:t>Kepert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2001)</a:t>
            </a:r>
            <a:endParaRPr lang="en-US" sz="2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8A96-3C54-1246-A7C0-FA1B473B9F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422356"/>
              </p:ext>
            </p:extLst>
          </p:nvPr>
        </p:nvGraphicFramePr>
        <p:xfrm>
          <a:off x="304800" y="3628648"/>
          <a:ext cx="9875838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6" name="Document" r:id="rId4" imgW="5486400" imgH="863600" progId="Word.Document.12">
                  <p:embed/>
                </p:oleObj>
              </mc:Choice>
              <mc:Fallback>
                <p:oleObj name="Document" r:id="rId4" imgW="5486400" imgH="863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3628648"/>
                        <a:ext cx="9875838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524253"/>
              </p:ext>
            </p:extLst>
          </p:nvPr>
        </p:nvGraphicFramePr>
        <p:xfrm>
          <a:off x="228600" y="1676341"/>
          <a:ext cx="9875838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Document" r:id="rId7" imgW="5486400" imgH="838200" progId="Word.Document.12">
                  <p:embed/>
                </p:oleObj>
              </mc:Choice>
              <mc:Fallback>
                <p:oleObj name="Document" r:id="rId7" imgW="5486400" imgH="83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1676341"/>
                        <a:ext cx="9875838" cy="151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2726" y="1842869"/>
            <a:ext cx="3165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alibri"/>
              </a:rPr>
              <a:t>The balanced state without rolls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908048"/>
            <a:ext cx="3378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alibri"/>
              </a:rPr>
              <a:t>The balanced state </a:t>
            </a:r>
          </a:p>
          <a:p>
            <a:pPr algn="ctr"/>
            <a:r>
              <a:rPr lang="en-US" sz="2600" dirty="0">
                <a:solidFill>
                  <a:prstClr val="black"/>
                </a:solidFill>
                <a:latin typeface="Calibri"/>
              </a:rPr>
              <a:t>with rolls</a:t>
            </a:r>
          </a:p>
        </p:txBody>
      </p:sp>
    </p:spTree>
    <p:extLst>
      <p:ext uri="{BB962C8B-B14F-4D97-AF65-F5344CB8AC3E}">
        <p14:creationId xmlns:p14="http://schemas.microsoft.com/office/powerpoint/2010/main" val="34594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659926"/>
              </p:ext>
            </p:extLst>
          </p:nvPr>
        </p:nvGraphicFramePr>
        <p:xfrm>
          <a:off x="-50798" y="498076"/>
          <a:ext cx="92583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7" name="Document" r:id="rId4" imgW="5486400" imgH="812800" progId="Word.Document.12">
                  <p:embed/>
                </p:oleObj>
              </mc:Choice>
              <mc:Fallback>
                <p:oleObj name="Document" r:id="rId4" imgW="5486400" imgH="81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798" y="498076"/>
                        <a:ext cx="925830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8A96-3C54-1246-A7C0-FA1B473B9F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dRuv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5353" r="6883"/>
          <a:stretch/>
        </p:blipFill>
        <p:spPr>
          <a:xfrm>
            <a:off x="60326" y="2315173"/>
            <a:ext cx="4524376" cy="3288702"/>
          </a:xfrm>
          <a:prstGeom prst="rect">
            <a:avLst/>
          </a:prstGeom>
        </p:spPr>
      </p:pic>
      <p:pic>
        <p:nvPicPr>
          <p:cNvPr id="5" name="Picture 4" descr="duv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988" r="7004"/>
          <a:stretch/>
        </p:blipFill>
        <p:spPr>
          <a:xfrm>
            <a:off x="4584702" y="2315173"/>
            <a:ext cx="4608831" cy="330140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692470"/>
              </p:ext>
            </p:extLst>
          </p:nvPr>
        </p:nvGraphicFramePr>
        <p:xfrm>
          <a:off x="566153" y="1974850"/>
          <a:ext cx="173254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8" name="Equation" r:id="rId8" imgW="914400" imgH="241300" progId="Equation.3">
                  <p:embed/>
                </p:oleObj>
              </mc:Choice>
              <mc:Fallback>
                <p:oleObj name="Equation" r:id="rId8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6153" y="1974850"/>
                        <a:ext cx="173254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579458"/>
              </p:ext>
            </p:extLst>
          </p:nvPr>
        </p:nvGraphicFramePr>
        <p:xfrm>
          <a:off x="2852155" y="1974850"/>
          <a:ext cx="173254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9" name="Equation" r:id="rId10" imgW="914400" imgH="241300" progId="Equation.3">
                  <p:embed/>
                </p:oleObj>
              </mc:Choice>
              <mc:Fallback>
                <p:oleObj name="Equation" r:id="rId10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52155" y="1974850"/>
                        <a:ext cx="173254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348553"/>
              </p:ext>
            </p:extLst>
          </p:nvPr>
        </p:nvGraphicFramePr>
        <p:xfrm>
          <a:off x="5399088" y="2012950"/>
          <a:ext cx="11541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0" name="Equation" r:id="rId12" imgW="609600" imgH="203200" progId="Equation.3">
                  <p:embed/>
                </p:oleObj>
              </mc:Choice>
              <mc:Fallback>
                <p:oleObj name="Equation" r:id="rId12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99088" y="2012950"/>
                        <a:ext cx="115411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537569"/>
              </p:ext>
            </p:extLst>
          </p:nvPr>
        </p:nvGraphicFramePr>
        <p:xfrm>
          <a:off x="7594600" y="2019898"/>
          <a:ext cx="11303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1" name="Equation" r:id="rId14" imgW="596900" imgH="203200" progId="Equation.3">
                  <p:embed/>
                </p:oleObj>
              </mc:Choice>
              <mc:Fallback>
                <p:oleObj name="Equation" r:id="rId14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94600" y="2019898"/>
                        <a:ext cx="11303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437862"/>
              </p:ext>
            </p:extLst>
          </p:nvPr>
        </p:nvGraphicFramePr>
        <p:xfrm>
          <a:off x="870436" y="6172835"/>
          <a:ext cx="314325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2" name="Equation" r:id="rId16" imgW="2476500" imgH="431800" progId="Equation.3">
                  <p:embed/>
                </p:oleObj>
              </mc:Choice>
              <mc:Fallback>
                <p:oleObj name="Equation" r:id="rId16" imgW="2476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70436" y="6172835"/>
                        <a:ext cx="314325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44868"/>
              </p:ext>
            </p:extLst>
          </p:nvPr>
        </p:nvGraphicFramePr>
        <p:xfrm>
          <a:off x="870436" y="5603875"/>
          <a:ext cx="3239741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3" name="Equation" r:id="rId18" imgW="2552700" imgH="431800" progId="Equation.3">
                  <p:embed/>
                </p:oleObj>
              </mc:Choice>
              <mc:Fallback>
                <p:oleObj name="Equation" r:id="rId18" imgW="2552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70436" y="5603875"/>
                        <a:ext cx="3239741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55692"/>
              </p:ext>
            </p:extLst>
          </p:nvPr>
        </p:nvGraphicFramePr>
        <p:xfrm>
          <a:off x="6389688" y="5803900"/>
          <a:ext cx="1308699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4" name="Equation" r:id="rId20" imgW="774700" imgH="215900" progId="Equation.3">
                  <p:embed/>
                </p:oleObj>
              </mc:Choice>
              <mc:Fallback>
                <p:oleObj name="Equation" r:id="rId20" imgW="774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389688" y="5803900"/>
                        <a:ext cx="1308699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324204"/>
              </p:ext>
            </p:extLst>
          </p:nvPr>
        </p:nvGraphicFramePr>
        <p:xfrm>
          <a:off x="6394450" y="6210300"/>
          <a:ext cx="1200875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5" name="Equation" r:id="rId22" imgW="711200" imgH="215900" progId="Equation.3">
                  <p:embed/>
                </p:oleObj>
              </mc:Choice>
              <mc:Fallback>
                <p:oleObj name="Equation" r:id="rId22" imgW="711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394450" y="6210300"/>
                        <a:ext cx="1200875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1600" y="83128"/>
            <a:ext cx="904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alibri"/>
              </a:rPr>
              <a:t>Difference between two states</a:t>
            </a:r>
          </a:p>
        </p:txBody>
      </p:sp>
    </p:spTree>
    <p:extLst>
      <p:ext uri="{BB962C8B-B14F-4D97-AF65-F5344CB8AC3E}">
        <p14:creationId xmlns:p14="http://schemas.microsoft.com/office/powerpoint/2010/main" val="7108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65"/>
            <a:ext cx="8229600" cy="690894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adial wind (</a:t>
            </a:r>
            <a:r>
              <a:rPr lang="en-US" dirty="0" err="1" smtClean="0"/>
              <a:t>Vr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vr_r30k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12" y="919259"/>
            <a:ext cx="4689745" cy="594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2801" y="727727"/>
            <a:ext cx="273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prstClr val="black"/>
                </a:solidFill>
                <a:latin typeface="Calibri"/>
              </a:rPr>
              <a:t>radius = 30km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179" y="17955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CTRL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179" y="36497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6579" y="53896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ROLL-CTRL</a:t>
            </a:r>
          </a:p>
        </p:txBody>
      </p:sp>
    </p:spTree>
    <p:extLst>
      <p:ext uri="{BB962C8B-B14F-4D97-AF65-F5344CB8AC3E}">
        <p14:creationId xmlns:p14="http://schemas.microsoft.com/office/powerpoint/2010/main" val="4155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New GFDL C</a:t>
            </a:r>
            <a:r>
              <a:rPr lang="en-US" baseline="-25000" dirty="0" smtClean="0"/>
              <a:t>d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h</a:t>
            </a:r>
            <a:r>
              <a:rPr lang="en-US" dirty="0" smtClean="0"/>
              <a:t> formulations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5929" r="3431"/>
          <a:stretch/>
        </p:blipFill>
        <p:spPr>
          <a:xfrm>
            <a:off x="914400" y="1371600"/>
            <a:ext cx="7543800" cy="5222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2667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New </a:t>
            </a:r>
            <a:r>
              <a:rPr lang="en-US" b="1" dirty="0" err="1" smtClean="0">
                <a:solidFill>
                  <a:srgbClr val="00B050"/>
                </a:solidFill>
              </a:rPr>
              <a:t>Ch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2895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New Cd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3200400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>
                <a:solidFill>
                  <a:schemeClr val="accent2">
                    <a:lumMod val="75000"/>
                  </a:schemeClr>
                </a:solidFill>
              </a:rPr>
              <a:t>Current HWRF </a:t>
            </a:r>
          </a:p>
          <a:p>
            <a:r>
              <a:rPr lang="en-US" sz="1500" b="1" i="1" dirty="0" smtClean="0">
                <a:solidFill>
                  <a:schemeClr val="accent2">
                    <a:lumMod val="75000"/>
                  </a:schemeClr>
                </a:solidFill>
              </a:rPr>
              <a:t>and GFDL Cd</a:t>
            </a:r>
            <a:endParaRPr lang="en-US" sz="1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267200"/>
            <a:ext cx="190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>
                <a:solidFill>
                  <a:srgbClr val="00B050"/>
                </a:solidFill>
              </a:rPr>
              <a:t>Current HWRF  </a:t>
            </a:r>
            <a:r>
              <a:rPr lang="en-US" sz="1500" b="1" i="1" dirty="0" err="1" smtClean="0">
                <a:solidFill>
                  <a:srgbClr val="00B050"/>
                </a:solidFill>
              </a:rPr>
              <a:t>Ch</a:t>
            </a:r>
            <a:r>
              <a:rPr lang="en-US" sz="1500" b="1" i="1" dirty="0" smtClean="0">
                <a:solidFill>
                  <a:srgbClr val="00B050"/>
                </a:solidFill>
              </a:rPr>
              <a:t> </a:t>
            </a:r>
            <a:endParaRPr lang="en-US" sz="15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4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65"/>
            <a:ext cx="8229600" cy="690894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nward q flux (-</a:t>
            </a:r>
            <a:r>
              <a:rPr lang="en-US" dirty="0" err="1" smtClean="0"/>
              <a:t>Vr</a:t>
            </a:r>
            <a:r>
              <a:rPr lang="en-US" dirty="0" smtClean="0"/>
              <a:t>*q)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q_flux_r30k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60" y="914400"/>
            <a:ext cx="4689745" cy="594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2801" y="727727"/>
            <a:ext cx="273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prstClr val="black"/>
                </a:solidFill>
                <a:latin typeface="Calibri"/>
              </a:rPr>
              <a:t>radius = 30km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179" y="17955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CTRL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179" y="36497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579" y="5389602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ROLL-CTRL</a:t>
            </a:r>
          </a:p>
        </p:txBody>
      </p:sp>
    </p:spTree>
    <p:extLst>
      <p:ext uri="{BB962C8B-B14F-4D97-AF65-F5344CB8AC3E}">
        <p14:creationId xmlns:p14="http://schemas.microsoft.com/office/powerpoint/2010/main" val="25063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5164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7568" y="1002268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CTRL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8713" y="1001236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9813" y="1013936"/>
            <a:ext cx="250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ROLL-CTRL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-171975"/>
            <a:ext cx="8834817" cy="1143000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yewall</a:t>
            </a:r>
            <a:r>
              <a:rPr lang="en-US" dirty="0" smtClean="0"/>
              <a:t> convection increased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62100" y="6333067"/>
            <a:ext cx="547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All variables are averaged over z = [1-4]km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9972-A00E-0C44-B674-5F3F33D446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3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59" y="646616"/>
            <a:ext cx="8552295" cy="4132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Evaluating ocean mixing parameterization in hurricane conditions and impact of Langmuir turbulence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(NSF-funded project in collaboration T. </a:t>
            </a:r>
            <a:r>
              <a:rPr lang="en-US" sz="2400" dirty="0" err="1" smtClean="0">
                <a:latin typeface="Arial"/>
                <a:cs typeface="Arial"/>
              </a:rPr>
              <a:t>Kukulka</a:t>
            </a:r>
            <a:r>
              <a:rPr lang="en-US" sz="2400" dirty="0" smtClean="0">
                <a:latin typeface="Arial"/>
                <a:cs typeface="Arial"/>
              </a:rPr>
              <a:t>, U. Delaware)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934" y="1986091"/>
            <a:ext cx="8195733" cy="4787244"/>
          </a:xfrm>
          <a:prstGeom prst="rect">
            <a:avLst/>
          </a:prstGeom>
          <a:solidFill>
            <a:srgbClr val="FFFFFF"/>
          </a:solidFill>
          <a:ln>
            <a:solidFill>
              <a:srgbClr val="9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8" b="1925"/>
          <a:stretch/>
        </p:blipFill>
        <p:spPr>
          <a:xfrm>
            <a:off x="1236142" y="3404395"/>
            <a:ext cx="5520270" cy="2844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5887" r="-1307" b="81499"/>
          <a:stretch/>
        </p:blipFill>
        <p:spPr>
          <a:xfrm>
            <a:off x="1535108" y="6126915"/>
            <a:ext cx="5435599" cy="48004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555985" y="2564224"/>
            <a:ext cx="406400" cy="3556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318028" y="2564224"/>
            <a:ext cx="406400" cy="3556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4318028" y="2564224"/>
            <a:ext cx="406400" cy="355600"/>
          </a:xfrm>
          <a:prstGeom prst="mathMultiply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91452" y="2665829"/>
            <a:ext cx="135467" cy="152398"/>
          </a:xfrm>
          <a:prstGeom prst="ellipse">
            <a:avLst/>
          </a:prstGeom>
          <a:solidFill>
            <a:srgbClr val="0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40194" y="2521280"/>
            <a:ext cx="1422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Strong Winds</a:t>
            </a:r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79392" y="3125261"/>
            <a:ext cx="107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Heat Flux</a:t>
            </a:r>
            <a:endParaRPr lang="en-US" dirty="0" smtClean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700487" y="3125261"/>
            <a:ext cx="0" cy="33698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51666" y="3490271"/>
            <a:ext cx="0" cy="68108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193231" y="3468925"/>
            <a:ext cx="1605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Momentum Flux</a:t>
            </a:r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515102" y="3468925"/>
            <a:ext cx="8734" cy="7748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204376" y="3125261"/>
            <a:ext cx="0" cy="33698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280802" y="5820900"/>
            <a:ext cx="136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(km)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83190" y="6277846"/>
            <a:ext cx="136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(°C)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1534243" y="4496769"/>
            <a:ext cx="136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depth (m)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73957" y="4483194"/>
            <a:ext cx="108053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Turbulent Mixing</a:t>
            </a:r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898469" y="4574174"/>
            <a:ext cx="406400" cy="355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Multiply 52"/>
          <p:cNvSpPr/>
          <p:nvPr/>
        </p:nvSpPr>
        <p:spPr>
          <a:xfrm>
            <a:off x="6898469" y="4574174"/>
            <a:ext cx="406400" cy="355600"/>
          </a:xfrm>
          <a:prstGeom prst="mathMultiply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70092" y="3968326"/>
            <a:ext cx="1737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Storm Translation</a:t>
            </a:r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algn="ctr"/>
            <a:endParaRPr lang="en-US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70707" y="5572420"/>
            <a:ext cx="17375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Transect of ocean Temperature under a hurricane from a numerical simulation.</a:t>
            </a:r>
          </a:p>
        </p:txBody>
      </p:sp>
      <p:sp>
        <p:nvSpPr>
          <p:cNvPr id="43" name="Oval 42"/>
          <p:cNvSpPr/>
          <p:nvPr/>
        </p:nvSpPr>
        <p:spPr>
          <a:xfrm>
            <a:off x="4945952" y="2612018"/>
            <a:ext cx="335868" cy="29388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4961219" y="2612018"/>
            <a:ext cx="305335" cy="293885"/>
          </a:xfrm>
          <a:prstGeom prst="mathMultiply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90770" y="2654456"/>
            <a:ext cx="277577" cy="24288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Multiply 53"/>
          <p:cNvSpPr/>
          <p:nvPr/>
        </p:nvSpPr>
        <p:spPr>
          <a:xfrm>
            <a:off x="5490770" y="2654456"/>
            <a:ext cx="277577" cy="242880"/>
          </a:xfrm>
          <a:prstGeom prst="mathMultiply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986374" y="2707347"/>
            <a:ext cx="156685" cy="137099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Multiply 57"/>
          <p:cNvSpPr/>
          <p:nvPr/>
        </p:nvSpPr>
        <p:spPr>
          <a:xfrm>
            <a:off x="5986374" y="2707347"/>
            <a:ext cx="156685" cy="137099"/>
          </a:xfrm>
          <a:prstGeom prst="mathMultiply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015512" y="2595082"/>
            <a:ext cx="335868" cy="29388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27468" y="2679054"/>
            <a:ext cx="111956" cy="125949"/>
          </a:xfrm>
          <a:prstGeom prst="ellipse">
            <a:avLst/>
          </a:prstGeom>
          <a:solidFill>
            <a:srgbClr val="0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502689" y="2644571"/>
            <a:ext cx="277577" cy="24288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595215" y="2713970"/>
            <a:ext cx="92525" cy="104090"/>
          </a:xfrm>
          <a:prstGeom prst="ellipse">
            <a:avLst/>
          </a:prstGeom>
          <a:solidFill>
            <a:srgbClr val="0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066839" y="2683066"/>
            <a:ext cx="189589" cy="16589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30036" y="2730468"/>
            <a:ext cx="63195" cy="71095"/>
          </a:xfrm>
          <a:prstGeom prst="ellipse">
            <a:avLst/>
          </a:prstGeom>
          <a:solidFill>
            <a:srgbClr val="0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93521" y="2275084"/>
            <a:ext cx="75212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65 m/s</a:t>
            </a:r>
            <a:endParaRPr lang="en-US" sz="1600" dirty="0"/>
          </a:p>
        </p:txBody>
      </p:sp>
      <p:sp>
        <p:nvSpPr>
          <p:cNvPr id="65" name="Rectangle 64"/>
          <p:cNvSpPr/>
          <p:nvPr/>
        </p:nvSpPr>
        <p:spPr>
          <a:xfrm>
            <a:off x="3363475" y="2288031"/>
            <a:ext cx="75212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60 m/s</a:t>
            </a:r>
            <a:endParaRPr lang="en-US" sz="1600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700487" y="3462240"/>
            <a:ext cx="0" cy="2978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202139" y="3495842"/>
            <a:ext cx="0" cy="2978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3750838" y="3207212"/>
            <a:ext cx="0" cy="2550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4523836" y="3207212"/>
            <a:ext cx="0" cy="2550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386216" y="4604533"/>
            <a:ext cx="647433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badi MT Condensed Extra Bold"/>
                <a:ea typeface="Wingdings"/>
                <a:cs typeface="Abadi MT Condensed Extra Bold"/>
                <a:sym typeface="Wingdings"/>
              </a:rPr>
              <a:t>5 m/s</a:t>
            </a:r>
            <a:endParaRPr lang="en-US" sz="1600" dirty="0"/>
          </a:p>
        </p:txBody>
      </p:sp>
      <p:sp>
        <p:nvSpPr>
          <p:cNvPr id="71" name="Curved Up Arrow 70"/>
          <p:cNvSpPr/>
          <p:nvPr/>
        </p:nvSpPr>
        <p:spPr>
          <a:xfrm>
            <a:off x="3365616" y="4639574"/>
            <a:ext cx="277577" cy="186438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Curved Up Arrow 71"/>
          <p:cNvSpPr/>
          <p:nvPr/>
        </p:nvSpPr>
        <p:spPr>
          <a:xfrm flipV="1">
            <a:off x="4526898" y="4573489"/>
            <a:ext cx="399889" cy="255190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Curved Up Arrow 72"/>
          <p:cNvSpPr/>
          <p:nvPr/>
        </p:nvSpPr>
        <p:spPr>
          <a:xfrm flipH="1">
            <a:off x="4493211" y="4913018"/>
            <a:ext cx="388191" cy="255190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Curved Up Arrow 75"/>
          <p:cNvSpPr/>
          <p:nvPr/>
        </p:nvSpPr>
        <p:spPr>
          <a:xfrm rot="20725837">
            <a:off x="3878974" y="4949023"/>
            <a:ext cx="277577" cy="186438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Curved Up Arrow 76"/>
          <p:cNvSpPr/>
          <p:nvPr/>
        </p:nvSpPr>
        <p:spPr>
          <a:xfrm rot="20725837" flipH="1" flipV="1">
            <a:off x="3831005" y="4658106"/>
            <a:ext cx="404450" cy="308780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Curved Up Arrow 77"/>
          <p:cNvSpPr/>
          <p:nvPr/>
        </p:nvSpPr>
        <p:spPr>
          <a:xfrm rot="20725837">
            <a:off x="2876723" y="4607658"/>
            <a:ext cx="277577" cy="186438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urved Up Arrow 78"/>
          <p:cNvSpPr/>
          <p:nvPr/>
        </p:nvSpPr>
        <p:spPr>
          <a:xfrm rot="20725837" flipV="1">
            <a:off x="3113081" y="4542375"/>
            <a:ext cx="532253" cy="308780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Curved Up Arrow 79"/>
          <p:cNvSpPr/>
          <p:nvPr/>
        </p:nvSpPr>
        <p:spPr>
          <a:xfrm rot="20725837" flipH="1">
            <a:off x="3285816" y="4699596"/>
            <a:ext cx="516682" cy="308780"/>
          </a:xfrm>
          <a:prstGeom prst="curved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131347" y="2821049"/>
            <a:ext cx="4277300" cy="3022046"/>
          </a:xfrm>
          <a:prstGeom prst="cube">
            <a:avLst>
              <a:gd name="adj" fmla="val 38222"/>
            </a:avLst>
          </a:prstGeom>
          <a:ln w="63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3326946" y="2813743"/>
            <a:ext cx="0" cy="1153338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 flipH="1" flipV="1">
            <a:off x="4269995" y="5156930"/>
            <a:ext cx="109489" cy="146352"/>
          </a:xfrm>
          <a:prstGeom prst="ellipse">
            <a:avLst/>
          </a:prstGeom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5927" y="619563"/>
            <a:ext cx="8818310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A 1D column model (General Ocean Turbulence Model) that uses multiple mixing schemes including Mellor-Yamada and </a:t>
            </a:r>
            <a:r>
              <a:rPr lang="en-US" sz="1600" dirty="0" smtClean="0">
                <a:solidFill>
                  <a:srgbClr val="000000"/>
                </a:solidFill>
              </a:rPr>
              <a:t>KPP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603" y="2444411"/>
            <a:ext cx="10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750 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8856684">
            <a:off x="2080255" y="3061046"/>
            <a:ext cx="1065674" cy="369332"/>
          </a:xfrm>
          <a:prstGeom prst="rect">
            <a:avLst/>
          </a:prstGeom>
          <a:noFill/>
          <a:ln w="63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750 m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422188" y="4658775"/>
            <a:ext cx="10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240 m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39691" y="4558359"/>
            <a:ext cx="1188718" cy="1284737"/>
          </a:xfrm>
          <a:prstGeom prst="line">
            <a:avLst/>
          </a:prstGeom>
          <a:ln w="6350" cmpd="sng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660343" y="3448817"/>
            <a:ext cx="0" cy="1781108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328409" y="4558359"/>
            <a:ext cx="1948868" cy="1"/>
          </a:xfrm>
          <a:prstGeom prst="line">
            <a:avLst/>
          </a:prstGeom>
          <a:ln w="635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328409" y="3981690"/>
            <a:ext cx="0" cy="576669"/>
          </a:xfrm>
          <a:prstGeom prst="line">
            <a:avLst/>
          </a:prstGeom>
          <a:ln w="635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21092" y="3375819"/>
            <a:ext cx="0" cy="1854106"/>
          </a:xfrm>
          <a:prstGeom prst="line">
            <a:avLst/>
          </a:prstGeom>
          <a:ln w="635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262700" y="3332022"/>
            <a:ext cx="131385" cy="116795"/>
          </a:xfrm>
          <a:prstGeom prst="ellipse">
            <a:avLst/>
          </a:prstGeom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139691" y="3974389"/>
            <a:ext cx="313758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75927" y="2051352"/>
            <a:ext cx="8818310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he identical wind stress (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τ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) is used to force the LES model.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1" name="Curved Connector 60"/>
          <p:cNvCxnSpPr/>
          <p:nvPr/>
        </p:nvCxnSpPr>
        <p:spPr>
          <a:xfrm rot="5400000">
            <a:off x="2397708" y="3661084"/>
            <a:ext cx="1861401" cy="1320099"/>
          </a:xfrm>
          <a:prstGeom prst="curvedConnector3">
            <a:avLst>
              <a:gd name="adj1" fmla="val 588"/>
            </a:avLst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645744" y="3602105"/>
            <a:ext cx="398567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645744" y="3798750"/>
            <a:ext cx="291637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675102" y="4082541"/>
            <a:ext cx="160091" cy="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ight Arrow 80"/>
          <p:cNvSpPr/>
          <p:nvPr/>
        </p:nvSpPr>
        <p:spPr>
          <a:xfrm>
            <a:off x="3939808" y="2905942"/>
            <a:ext cx="1096335" cy="309435"/>
          </a:xfrm>
          <a:prstGeom prst="rightArrow">
            <a:avLst>
              <a:gd name="adj1" fmla="val 82227"/>
              <a:gd name="adj2" fmla="val 55263"/>
            </a:avLst>
          </a:prstGeom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166368" y="2843771"/>
            <a:ext cx="415498" cy="369332"/>
          </a:xfrm>
          <a:prstGeom prst="rect">
            <a:avLst/>
          </a:prstGeom>
          <a:ln w="6350" cmpd="sng">
            <a:noFill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sym typeface="Wingdings"/>
              </a:rPr>
              <a:t>τ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645744" y="3418432"/>
            <a:ext cx="538346" cy="15784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 rot="16200000">
            <a:off x="3507538" y="4115396"/>
            <a:ext cx="1379855" cy="369332"/>
          </a:xfrm>
          <a:prstGeom prst="rect">
            <a:avLst/>
          </a:prstGeom>
          <a:ln w="6350" cmpd="sng"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1D column</a:t>
            </a: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 rot="16200000">
            <a:off x="1762589" y="4309181"/>
            <a:ext cx="1444326" cy="369332"/>
          </a:xfrm>
          <a:prstGeom prst="rect">
            <a:avLst/>
          </a:prstGeom>
          <a:ln w="6350" cmpd="sng"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Stokes drift</a:t>
            </a: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172711" y="5919806"/>
            <a:ext cx="8818310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If the column model can match the horizontal mean of the LES over a range of hurricane wind conditions, then the modified KPP can be used to better include Langmuir turbulence in basin scale models.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9857" y="2854596"/>
            <a:ext cx="15367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LES domain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191023" y="3967081"/>
            <a:ext cx="0" cy="343523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26591" y="3964581"/>
            <a:ext cx="0" cy="343523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59916" y="3964581"/>
            <a:ext cx="0" cy="343523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83716" y="3964581"/>
            <a:ext cx="0" cy="343523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77366" y="4304929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73460" y="4260479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73460" y="4213158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71609" y="4161916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67703" y="4110508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67703" y="4066666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71609" y="4022216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93241" y="3936491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036143" y="3895216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090407" y="3857116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117658" y="3813079"/>
            <a:ext cx="293561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983717" y="3813079"/>
            <a:ext cx="142874" cy="157432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064679" y="3802628"/>
            <a:ext cx="142874" cy="167883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130107" y="3802628"/>
            <a:ext cx="156695" cy="171761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199717" y="3813079"/>
            <a:ext cx="142874" cy="157432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83716" y="4293454"/>
            <a:ext cx="0" cy="155879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059916" y="4287192"/>
            <a:ext cx="0" cy="162141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130202" y="4287192"/>
            <a:ext cx="0" cy="162141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191023" y="4287192"/>
            <a:ext cx="0" cy="162141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894490" y="4212490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894490" y="4260535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894490" y="4110508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894490" y="4162032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894490" y="4022100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894490" y="4066666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336054" y="3706262"/>
            <a:ext cx="102721" cy="111505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5270927" y="3706262"/>
            <a:ext cx="102721" cy="111505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5191023" y="3706262"/>
            <a:ext cx="102721" cy="111505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5117658" y="3715930"/>
            <a:ext cx="102721" cy="111505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923090" y="3936491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969706" y="3896845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5010706" y="3857116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053138" y="3809987"/>
            <a:ext cx="89226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498293" y="2814786"/>
            <a:ext cx="20489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dx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</a:rPr>
              <a:t>dy</a:t>
            </a:r>
            <a:r>
              <a:rPr lang="en-US" dirty="0" smtClean="0">
                <a:solidFill>
                  <a:srgbClr val="000000"/>
                </a:solidFill>
              </a:rPr>
              <a:t> 	~3 m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dz</a:t>
            </a:r>
            <a:r>
              <a:rPr lang="en-US" dirty="0" smtClean="0">
                <a:solidFill>
                  <a:srgbClr val="000000"/>
                </a:solidFill>
              </a:rPr>
              <a:t>		~1 m</a:t>
            </a:r>
            <a:endParaRPr lang="en-US" dirty="0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591601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1D ocean column model and LES model	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5927" y="1313834"/>
            <a:ext cx="8818310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The resulting currents and temperature from the 1D model are compared to an LES model.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50266"/>
            <a:ext cx="8042276" cy="591601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Experimental setup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093" y="1298317"/>
            <a:ext cx="853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 Translating idealized hurricane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7059"/>
            <a:ext cx="9143998" cy="2438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093" y="5596367"/>
            <a:ext cx="853112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34267" y="3302000"/>
            <a:ext cx="3285066" cy="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49275" y="4914018"/>
            <a:ext cx="835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 and LES models are run at the same locations to the right and left of the storm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Locations of 1D and LES models</a:t>
            </a:r>
            <a:endParaRPr lang="en-US" sz="3600" dirty="0"/>
          </a:p>
        </p:txBody>
      </p:sp>
      <p:pic>
        <p:nvPicPr>
          <p:cNvPr id="3" name="Picture 2" descr="T2_E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" y="1503817"/>
            <a:ext cx="9144000" cy="45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445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it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hit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1455</Words>
  <Application>Microsoft Office PowerPoint</Application>
  <PresentationFormat>On-screen Show (4:3)</PresentationFormat>
  <Paragraphs>307</Paragraphs>
  <Slides>51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Office Theme</vt:lpstr>
      <vt:lpstr>White</vt:lpstr>
      <vt:lpstr>1_White</vt:lpstr>
      <vt:lpstr>2_White</vt:lpstr>
      <vt:lpstr>1_Office Theme</vt:lpstr>
      <vt:lpstr>Equation</vt:lpstr>
      <vt:lpstr>Document</vt:lpstr>
      <vt:lpstr>URI hurricane research</vt:lpstr>
      <vt:lpstr>Cd direct measurements</vt:lpstr>
      <vt:lpstr>New Cd Formulation and  Referenced Studies   </vt:lpstr>
      <vt:lpstr>New Ch Formulation and  Referenced Studies   </vt:lpstr>
      <vt:lpstr>New GFDL Cd and Ch formulations</vt:lpstr>
      <vt:lpstr>Evaluating ocean mixing parameterization in hurricane conditions and impact of Langmuir turbulence (NSF-funded project in collaboration T. Kukulka, U. Delaware)</vt:lpstr>
      <vt:lpstr>1D ocean column model and LES model </vt:lpstr>
      <vt:lpstr>Experimental setup</vt:lpstr>
      <vt:lpstr>Locations of 1D and LES models</vt:lpstr>
      <vt:lpstr>KPP parameterization and Langmuir turbulence  </vt:lpstr>
      <vt:lpstr>PowerPoint Presentation</vt:lpstr>
      <vt:lpstr>PowerPoint Presentation</vt:lpstr>
      <vt:lpstr>Including explicit Langmuir turbulence in KPP </vt:lpstr>
      <vt:lpstr>PowerPoint Presentation</vt:lpstr>
      <vt:lpstr>Single grid roll-resolving model (ONR-funded project in collaboration with J. Doyle, NRL)</vt:lpstr>
      <vt:lpstr>Conceptual diagram of embedding SRM  into the hurricane model </vt:lpstr>
      <vt:lpstr>PowerPoint Presentation</vt:lpstr>
      <vt:lpstr>PowerPoint Presentation</vt:lpstr>
      <vt:lpstr>Generation mechanism of rolls in HBL: Inflection point instability of radial wind profiles (Gao and Ginis, 2014, J. Atmos. Sci.)</vt:lpstr>
      <vt:lpstr>PowerPoint Presentation</vt:lpstr>
      <vt:lpstr>PowerPoint Presentation</vt:lpstr>
      <vt:lpstr>PowerPoint Presentation</vt:lpstr>
      <vt:lpstr>PowerPoint Presentation</vt:lpstr>
      <vt:lpstr>Embedding SRM into COAMPS-TC</vt:lpstr>
      <vt:lpstr>Approach</vt:lpstr>
      <vt:lpstr>Experimental Strategy </vt:lpstr>
      <vt:lpstr>Step 1: Spinning up the TC vortex</vt:lpstr>
      <vt:lpstr>Step 2: Group 1 experiments</vt:lpstr>
      <vt:lpstr>Initial TC structure for the coupled TC-roll run</vt:lpstr>
      <vt:lpstr>PowerPoint Presentation</vt:lpstr>
      <vt:lpstr>Formation of rolls</vt:lpstr>
      <vt:lpstr>Formation of rolls</vt:lpstr>
      <vt:lpstr>Formation of rolls</vt:lpstr>
      <vt:lpstr>Formation of rolls</vt:lpstr>
      <vt:lpstr>Formation of rolls</vt:lpstr>
      <vt:lpstr>Formation of rolls</vt:lpstr>
      <vt:lpstr>Formation of rolls</vt:lpstr>
      <vt:lpstr>Roll-induced fluxes vs Turbulent fluxes</vt:lpstr>
      <vt:lpstr>Effect of rolls on TC intensity</vt:lpstr>
      <vt:lpstr>Effect of rolls on TC intensity</vt:lpstr>
      <vt:lpstr>Effect of rolls on TC intensity</vt:lpstr>
      <vt:lpstr>Sensitivity experiments to roll-induced fluxes</vt:lpstr>
      <vt:lpstr>Time evolution of max Vt at z = 5km</vt:lpstr>
      <vt:lpstr>Experiments 3 and 4</vt:lpstr>
      <vt:lpstr>Time evolution of max Vt at z = 5km</vt:lpstr>
      <vt:lpstr>TCBL changes (ROLL – CTRL) azimuthal averaged; 3-4hr averaged </vt:lpstr>
      <vt:lpstr>PowerPoint Presentation</vt:lpstr>
      <vt:lpstr>PowerPoint Presentation</vt:lpstr>
      <vt:lpstr>Radial wind (Vr)</vt:lpstr>
      <vt:lpstr>Inward q flux (-Vr*q)</vt:lpstr>
      <vt:lpstr>Eyewall convection increased</vt:lpstr>
    </vt:vector>
  </TitlesOfParts>
  <Company>University of Rhode Island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Measurements and COARE 3.5</dc:title>
  <dc:creator>Isaac Ginis</dc:creator>
  <cp:lastModifiedBy>Hyun-Sook Kim</cp:lastModifiedBy>
  <cp:revision>13</cp:revision>
  <dcterms:created xsi:type="dcterms:W3CDTF">2014-12-16T00:52:29Z</dcterms:created>
  <dcterms:modified xsi:type="dcterms:W3CDTF">2014-12-16T15:27:57Z</dcterms:modified>
</cp:coreProperties>
</file>