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vml" ContentType="application/vnd.openxmlformats-officedocument.vmlDrawing"/>
  <Default Extension="png" ContentType="image/pn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738" r:id="rId2"/>
    <p:sldId id="604" r:id="rId3"/>
    <p:sldId id="657" r:id="rId4"/>
    <p:sldId id="658" r:id="rId5"/>
    <p:sldId id="698" r:id="rId6"/>
    <p:sldId id="737" r:id="rId7"/>
    <p:sldId id="682" r:id="rId8"/>
    <p:sldId id="669" r:id="rId9"/>
    <p:sldId id="700" r:id="rId10"/>
    <p:sldId id="675" r:id="rId11"/>
    <p:sldId id="661" r:id="rId12"/>
    <p:sldId id="731" r:id="rId13"/>
    <p:sldId id="709" r:id="rId14"/>
    <p:sldId id="710" r:id="rId15"/>
    <p:sldId id="714" r:id="rId16"/>
    <p:sldId id="739" r:id="rId17"/>
    <p:sldId id="740" r:id="rId18"/>
    <p:sldId id="742" r:id="rId19"/>
    <p:sldId id="748" r:id="rId20"/>
    <p:sldId id="747" r:id="rId21"/>
    <p:sldId id="744" r:id="rId22"/>
    <p:sldId id="745" r:id="rId23"/>
    <p:sldId id="749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3" autoAdjust="0"/>
    <p:restoredTop sz="96252" autoAdjust="0"/>
  </p:normalViewPr>
  <p:slideViewPr>
    <p:cSldViewPr snapToGrid="0" snapToObjects="1">
      <p:cViewPr>
        <p:scale>
          <a:sx n="81" d="100"/>
          <a:sy n="81" d="100"/>
        </p:scale>
        <p:origin x="-1544" y="-6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9" d="100"/>
        <a:sy n="29" d="100"/>
      </p:scale>
      <p:origin x="0" y="0"/>
    </p:cViewPr>
  </p:sorterViewPr>
  <p:notesViewPr>
    <p:cSldViewPr snapToGrid="0" snapToObjects="1">
      <p:cViewPr varScale="1">
        <p:scale>
          <a:sx n="113" d="100"/>
          <a:sy n="113" d="100"/>
        </p:scale>
        <p:origin x="-3360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ankov:Documents:stochastic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ankov:Documents:stochastic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ankov:Documents:stochastic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ankov:Documents:stochastic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500mb Height CRPSS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ctrl</c:v>
          </c:tx>
          <c:spPr>
            <a:solidFill>
              <a:srgbClr val="EE0000"/>
            </a:solidFill>
          </c:spPr>
          <c:invertIfNegative val="0"/>
          <c:cat>
            <c:numRef>
              <c:f>Sheet1!$Y$8:$Y$11</c:f>
              <c:numCache>
                <c:formatCode>General</c:formatCode>
                <c:ptCount val="4"/>
                <c:pt idx="0">
                  <c:v>6.0</c:v>
                </c:pt>
                <c:pt idx="1">
                  <c:v>12.0</c:v>
                </c:pt>
                <c:pt idx="2">
                  <c:v>18.0</c:v>
                </c:pt>
                <c:pt idx="3">
                  <c:v>24.0</c:v>
                </c:pt>
              </c:numCache>
            </c:numRef>
          </c:cat>
          <c:val>
            <c:numRef>
              <c:f>Sheet1!$E$13:$E$16</c:f>
              <c:numCache>
                <c:formatCode>General</c:formatCode>
                <c:ptCount val="4"/>
                <c:pt idx="0">
                  <c:v>0.11</c:v>
                </c:pt>
                <c:pt idx="1">
                  <c:v>0.17</c:v>
                </c:pt>
                <c:pt idx="2">
                  <c:v>0.12</c:v>
                </c:pt>
                <c:pt idx="3">
                  <c:v>0.13</c:v>
                </c:pt>
              </c:numCache>
            </c:numRef>
          </c:val>
        </c:ser>
        <c:ser>
          <c:idx val="1"/>
          <c:order val="1"/>
          <c:tx>
            <c:v>V3</c:v>
          </c:tx>
          <c:spPr>
            <a:solidFill>
              <a:srgbClr val="50B840"/>
            </a:solidFill>
          </c:spPr>
          <c:invertIfNegative val="0"/>
          <c:cat>
            <c:numRef>
              <c:f>Sheet1!$Y$8:$Y$11</c:f>
              <c:numCache>
                <c:formatCode>General</c:formatCode>
                <c:ptCount val="4"/>
                <c:pt idx="0">
                  <c:v>6.0</c:v>
                </c:pt>
                <c:pt idx="1">
                  <c:v>12.0</c:v>
                </c:pt>
                <c:pt idx="2">
                  <c:v>18.0</c:v>
                </c:pt>
                <c:pt idx="3">
                  <c:v>24.0</c:v>
                </c:pt>
              </c:numCache>
            </c:numRef>
          </c:cat>
          <c:val>
            <c:numRef>
              <c:f>Sheet1!$K$13:$K$16</c:f>
              <c:numCache>
                <c:formatCode>General</c:formatCode>
                <c:ptCount val="4"/>
                <c:pt idx="0">
                  <c:v>0.1</c:v>
                </c:pt>
                <c:pt idx="1">
                  <c:v>0.13</c:v>
                </c:pt>
                <c:pt idx="2">
                  <c:v>0.09</c:v>
                </c:pt>
                <c:pt idx="3">
                  <c:v>0.11</c:v>
                </c:pt>
              </c:numCache>
            </c:numRef>
          </c:val>
        </c:ser>
        <c:ser>
          <c:idx val="3"/>
          <c:order val="2"/>
          <c:tx>
            <c:v>V3_skeb</c:v>
          </c:tx>
          <c:invertIfNegative val="0"/>
          <c:cat>
            <c:numRef>
              <c:f>Sheet1!$Y$8:$Y$11</c:f>
              <c:numCache>
                <c:formatCode>General</c:formatCode>
                <c:ptCount val="4"/>
                <c:pt idx="0">
                  <c:v>6.0</c:v>
                </c:pt>
                <c:pt idx="1">
                  <c:v>12.0</c:v>
                </c:pt>
                <c:pt idx="2">
                  <c:v>18.0</c:v>
                </c:pt>
                <c:pt idx="3">
                  <c:v>24.0</c:v>
                </c:pt>
              </c:numCache>
            </c:numRef>
          </c:cat>
          <c:val>
            <c:numRef>
              <c:f>Sheet1!$Q$13:$Q$16</c:f>
              <c:numCache>
                <c:formatCode>General</c:formatCode>
                <c:ptCount val="4"/>
                <c:pt idx="0">
                  <c:v>0.18</c:v>
                </c:pt>
                <c:pt idx="1">
                  <c:v>0.28</c:v>
                </c:pt>
                <c:pt idx="2">
                  <c:v>0.26</c:v>
                </c:pt>
                <c:pt idx="3">
                  <c:v>0.26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98673464"/>
        <c:axId val="2098977416"/>
      </c:barChart>
      <c:catAx>
        <c:axId val="2098673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098977416"/>
        <c:crosses val="autoZero"/>
        <c:auto val="1"/>
        <c:lblAlgn val="ctr"/>
        <c:lblOffset val="100"/>
        <c:noMultiLvlLbl val="0"/>
      </c:catAx>
      <c:valAx>
        <c:axId val="209897741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09867346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500mb Height Spread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ctrl</c:v>
          </c:tx>
          <c:spPr>
            <a:solidFill>
              <a:srgbClr val="EE0000"/>
            </a:solidFill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6.0</c:v>
                </c:pt>
                <c:pt idx="1">
                  <c:v>12.0</c:v>
                </c:pt>
                <c:pt idx="2">
                  <c:v>18.0</c:v>
                </c:pt>
                <c:pt idx="3">
                  <c:v>24.0</c:v>
                </c:pt>
              </c:numCache>
            </c:numRef>
          </c:cat>
          <c:val>
            <c:numRef>
              <c:f>Sheet1!$C$13:$C$16</c:f>
              <c:numCache>
                <c:formatCode>General</c:formatCode>
                <c:ptCount val="4"/>
                <c:pt idx="0">
                  <c:v>3.24</c:v>
                </c:pt>
                <c:pt idx="1">
                  <c:v>3.91</c:v>
                </c:pt>
                <c:pt idx="2">
                  <c:v>4.39</c:v>
                </c:pt>
                <c:pt idx="3">
                  <c:v>5.09</c:v>
                </c:pt>
              </c:numCache>
            </c:numRef>
          </c:val>
        </c:ser>
        <c:ser>
          <c:idx val="1"/>
          <c:order val="1"/>
          <c:tx>
            <c:v>V3</c:v>
          </c:tx>
          <c:spPr>
            <a:solidFill>
              <a:srgbClr val="50B840"/>
            </a:solidFill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6.0</c:v>
                </c:pt>
                <c:pt idx="1">
                  <c:v>12.0</c:v>
                </c:pt>
                <c:pt idx="2">
                  <c:v>18.0</c:v>
                </c:pt>
                <c:pt idx="3">
                  <c:v>24.0</c:v>
                </c:pt>
              </c:numCache>
            </c:numRef>
          </c:cat>
          <c:val>
            <c:numRef>
              <c:f>Sheet1!$I$13:$I$16</c:f>
              <c:numCache>
                <c:formatCode>General</c:formatCode>
                <c:ptCount val="4"/>
                <c:pt idx="0">
                  <c:v>3.07</c:v>
                </c:pt>
                <c:pt idx="1">
                  <c:v>3.47</c:v>
                </c:pt>
                <c:pt idx="2">
                  <c:v>3.98</c:v>
                </c:pt>
                <c:pt idx="3">
                  <c:v>4.67</c:v>
                </c:pt>
              </c:numCache>
            </c:numRef>
          </c:val>
        </c:ser>
        <c:ser>
          <c:idx val="3"/>
          <c:order val="2"/>
          <c:tx>
            <c:v>V3_skeb</c:v>
          </c:tx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6.0</c:v>
                </c:pt>
                <c:pt idx="1">
                  <c:v>12.0</c:v>
                </c:pt>
                <c:pt idx="2">
                  <c:v>18.0</c:v>
                </c:pt>
                <c:pt idx="3">
                  <c:v>24.0</c:v>
                </c:pt>
              </c:numCache>
            </c:numRef>
          </c:cat>
          <c:val>
            <c:numRef>
              <c:f>Sheet1!$O$13:$O$16</c:f>
              <c:numCache>
                <c:formatCode>General</c:formatCode>
                <c:ptCount val="4"/>
                <c:pt idx="0">
                  <c:v>5.4</c:v>
                </c:pt>
                <c:pt idx="1">
                  <c:v>7.91</c:v>
                </c:pt>
                <c:pt idx="2">
                  <c:v>10.03</c:v>
                </c:pt>
                <c:pt idx="3">
                  <c:v>11.5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30129752"/>
        <c:axId val="2130126728"/>
      </c:barChart>
      <c:catAx>
        <c:axId val="2130129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130126728"/>
        <c:crosses val="autoZero"/>
        <c:auto val="1"/>
        <c:lblAlgn val="ctr"/>
        <c:lblOffset val="100"/>
        <c:noMultiLvlLbl val="0"/>
      </c:catAx>
      <c:valAx>
        <c:axId val="213012672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13012975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700mb</a:t>
            </a:r>
            <a:r>
              <a:rPr lang="en-US" baseline="0"/>
              <a:t> RH Spread</a:t>
            </a:r>
            <a:endParaRPr lang="en-US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ctrl</c:v>
          </c:tx>
          <c:spPr>
            <a:solidFill>
              <a:srgbClr val="EE0000"/>
            </a:solidFill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6.0</c:v>
                </c:pt>
                <c:pt idx="1">
                  <c:v>12.0</c:v>
                </c:pt>
                <c:pt idx="2">
                  <c:v>18.0</c:v>
                </c:pt>
                <c:pt idx="3">
                  <c:v>24.0</c:v>
                </c:pt>
              </c:numCache>
            </c:numRef>
          </c:cat>
          <c:val>
            <c:numRef>
              <c:f>Sheet1!$C$18:$C$21</c:f>
              <c:numCache>
                <c:formatCode>General</c:formatCode>
                <c:ptCount val="4"/>
                <c:pt idx="0">
                  <c:v>5.73</c:v>
                </c:pt>
                <c:pt idx="1">
                  <c:v>7.51</c:v>
                </c:pt>
                <c:pt idx="2">
                  <c:v>8.25</c:v>
                </c:pt>
                <c:pt idx="3">
                  <c:v>9.03</c:v>
                </c:pt>
              </c:numCache>
            </c:numRef>
          </c:val>
        </c:ser>
        <c:ser>
          <c:idx val="1"/>
          <c:order val="1"/>
          <c:tx>
            <c:v>V3</c:v>
          </c:tx>
          <c:spPr>
            <a:solidFill>
              <a:srgbClr val="50B840"/>
            </a:solidFill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6.0</c:v>
                </c:pt>
                <c:pt idx="1">
                  <c:v>12.0</c:v>
                </c:pt>
                <c:pt idx="2">
                  <c:v>18.0</c:v>
                </c:pt>
                <c:pt idx="3">
                  <c:v>24.0</c:v>
                </c:pt>
              </c:numCache>
            </c:numRef>
          </c:cat>
          <c:val>
            <c:numRef>
              <c:f>Sheet1!$I$18:$I$21</c:f>
              <c:numCache>
                <c:formatCode>General</c:formatCode>
                <c:ptCount val="4"/>
                <c:pt idx="0">
                  <c:v>5.24</c:v>
                </c:pt>
                <c:pt idx="1">
                  <c:v>6.06</c:v>
                </c:pt>
                <c:pt idx="2">
                  <c:v>6.819999999999998</c:v>
                </c:pt>
                <c:pt idx="3">
                  <c:v>7.649999999999998</c:v>
                </c:pt>
              </c:numCache>
            </c:numRef>
          </c:val>
        </c:ser>
        <c:ser>
          <c:idx val="4"/>
          <c:order val="2"/>
          <c:tx>
            <c:v>V3_skeb</c:v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6.0</c:v>
                </c:pt>
                <c:pt idx="1">
                  <c:v>12.0</c:v>
                </c:pt>
                <c:pt idx="2">
                  <c:v>18.0</c:v>
                </c:pt>
                <c:pt idx="3">
                  <c:v>24.0</c:v>
                </c:pt>
              </c:numCache>
            </c:numRef>
          </c:cat>
          <c:val>
            <c:numRef>
              <c:f>Sheet1!$O$18:$O$21</c:f>
              <c:numCache>
                <c:formatCode>General</c:formatCode>
                <c:ptCount val="4"/>
                <c:pt idx="0">
                  <c:v>5.34</c:v>
                </c:pt>
                <c:pt idx="1">
                  <c:v>6.87</c:v>
                </c:pt>
                <c:pt idx="2">
                  <c:v>8.639999999999998</c:v>
                </c:pt>
                <c:pt idx="3">
                  <c:v>10.35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01290856"/>
        <c:axId val="2101302248"/>
      </c:barChart>
      <c:catAx>
        <c:axId val="2101290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101302248"/>
        <c:crosses val="autoZero"/>
        <c:auto val="1"/>
        <c:lblAlgn val="ctr"/>
        <c:lblOffset val="100"/>
        <c:noMultiLvlLbl val="0"/>
      </c:catAx>
      <c:valAx>
        <c:axId val="210130224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10129085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700mb RH CRPSS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ctrl</c:v>
          </c:tx>
          <c:spPr>
            <a:solidFill>
              <a:srgbClr val="EE0000"/>
            </a:solidFill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6.0</c:v>
                </c:pt>
                <c:pt idx="1">
                  <c:v>12.0</c:v>
                </c:pt>
                <c:pt idx="2">
                  <c:v>18.0</c:v>
                </c:pt>
                <c:pt idx="3">
                  <c:v>24.0</c:v>
                </c:pt>
              </c:numCache>
            </c:numRef>
          </c:cat>
          <c:val>
            <c:numRef>
              <c:f>Sheet1!$E$18:$E$21</c:f>
              <c:numCache>
                <c:formatCode>General</c:formatCode>
                <c:ptCount val="4"/>
                <c:pt idx="0">
                  <c:v>0.16</c:v>
                </c:pt>
                <c:pt idx="1">
                  <c:v>0.21</c:v>
                </c:pt>
                <c:pt idx="2">
                  <c:v>0.21</c:v>
                </c:pt>
                <c:pt idx="3">
                  <c:v>0.22</c:v>
                </c:pt>
              </c:numCache>
            </c:numRef>
          </c:val>
        </c:ser>
        <c:ser>
          <c:idx val="1"/>
          <c:order val="1"/>
          <c:tx>
            <c:v>V3</c:v>
          </c:tx>
          <c:spPr>
            <a:solidFill>
              <a:srgbClr val="50B840"/>
            </a:solidFill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6.0</c:v>
                </c:pt>
                <c:pt idx="1">
                  <c:v>12.0</c:v>
                </c:pt>
                <c:pt idx="2">
                  <c:v>18.0</c:v>
                </c:pt>
                <c:pt idx="3">
                  <c:v>24.0</c:v>
                </c:pt>
              </c:numCache>
            </c:numRef>
          </c:cat>
          <c:val>
            <c:numRef>
              <c:f>Sheet1!$K$18:$K$21</c:f>
              <c:numCache>
                <c:formatCode>General</c:formatCode>
                <c:ptCount val="4"/>
                <c:pt idx="0">
                  <c:v>0.13</c:v>
                </c:pt>
                <c:pt idx="1">
                  <c:v>0.14</c:v>
                </c:pt>
                <c:pt idx="2">
                  <c:v>0.16</c:v>
                </c:pt>
                <c:pt idx="3">
                  <c:v>0.17</c:v>
                </c:pt>
              </c:numCache>
            </c:numRef>
          </c:val>
        </c:ser>
        <c:ser>
          <c:idx val="3"/>
          <c:order val="2"/>
          <c:tx>
            <c:v>V3_skeb</c:v>
          </c:tx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6.0</c:v>
                </c:pt>
                <c:pt idx="1">
                  <c:v>12.0</c:v>
                </c:pt>
                <c:pt idx="2">
                  <c:v>18.0</c:v>
                </c:pt>
                <c:pt idx="3">
                  <c:v>24.0</c:v>
                </c:pt>
              </c:numCache>
            </c:numRef>
          </c:cat>
          <c:val>
            <c:numRef>
              <c:f>Sheet1!$Q$18:$Q$21</c:f>
              <c:numCache>
                <c:formatCode>General</c:formatCode>
                <c:ptCount val="4"/>
                <c:pt idx="0">
                  <c:v>0.14</c:v>
                </c:pt>
                <c:pt idx="1">
                  <c:v>0.18</c:v>
                </c:pt>
                <c:pt idx="2">
                  <c:v>0.23</c:v>
                </c:pt>
                <c:pt idx="3">
                  <c:v>0.26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01197912"/>
        <c:axId val="2101195032"/>
      </c:barChart>
      <c:catAx>
        <c:axId val="2101197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101195032"/>
        <c:crosses val="autoZero"/>
        <c:auto val="1"/>
        <c:lblAlgn val="ctr"/>
        <c:lblOffset val="100"/>
        <c:noMultiLvlLbl val="0"/>
      </c:catAx>
      <c:valAx>
        <c:axId val="210119503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10119791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36565D-FB32-C14E-9D6D-D9B534950C05}" type="datetimeFigureOut">
              <a:rPr lang="en-US" smtClean="0"/>
              <a:t>8/19/15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CDCB03-AA43-4D4D-B040-5E02A9C46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1443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035FC4-606D-DF49-B180-EC1B8DAF71E5}" type="datetimeFigureOut">
              <a:rPr lang="en-US" smtClean="0"/>
              <a:t>8/19/15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4A3C94-2AB3-344F-AFBF-FC4D079FB4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24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0300" y="676275"/>
            <a:ext cx="4608513" cy="3457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6938" y="4359275"/>
            <a:ext cx="5076825" cy="4133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0300" y="676275"/>
            <a:ext cx="4608513" cy="3457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944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6938" y="4359275"/>
            <a:ext cx="5076825" cy="4133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0300" y="676275"/>
            <a:ext cx="4608513" cy="3457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6938" y="4359275"/>
            <a:ext cx="5076825" cy="4133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9477A8-55BE-46B9-A947-B80311DB2F2D}" type="slidenum">
              <a:rPr lang="pt-BR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5187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C2536-4312-DF4F-9E82-7E061EFC148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062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8A4F0-D435-0445-95AB-F2A888CAFD88}" type="datetimeFigureOut">
              <a:rPr lang="en-US" smtClean="0"/>
              <a:t>8/19/15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87926-DE40-004F-AB91-2F1E5BD377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011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8A4F0-D435-0445-95AB-F2A888CAFD88}" type="datetimeFigureOut">
              <a:rPr lang="en-US" smtClean="0"/>
              <a:t>8/19/15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87926-DE40-004F-AB91-2F1E5BD377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889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8A4F0-D435-0445-95AB-F2A888CAFD88}" type="datetimeFigureOut">
              <a:rPr lang="en-US" smtClean="0"/>
              <a:t>8/19/15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87926-DE40-004F-AB91-2F1E5BD377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772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8A4F0-D435-0445-95AB-F2A888CAFD88}" type="datetimeFigureOut">
              <a:rPr lang="en-US" smtClean="0"/>
              <a:t>8/19/15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87926-DE40-004F-AB91-2F1E5BD377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085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8A4F0-D435-0445-95AB-F2A888CAFD88}" type="datetimeFigureOut">
              <a:rPr lang="en-US" smtClean="0"/>
              <a:t>8/19/15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87926-DE40-004F-AB91-2F1E5BD377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569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8A4F0-D435-0445-95AB-F2A888CAFD88}" type="datetimeFigureOut">
              <a:rPr lang="en-US" smtClean="0"/>
              <a:t>8/19/15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87926-DE40-004F-AB91-2F1E5BD377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074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8A4F0-D435-0445-95AB-F2A888CAFD88}" type="datetimeFigureOut">
              <a:rPr lang="en-US" smtClean="0"/>
              <a:t>8/19/15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87926-DE40-004F-AB91-2F1E5BD377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500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8A4F0-D435-0445-95AB-F2A888CAFD88}" type="datetimeFigureOut">
              <a:rPr lang="en-US" smtClean="0"/>
              <a:t>8/19/15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87926-DE40-004F-AB91-2F1E5BD377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864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8A4F0-D435-0445-95AB-F2A888CAFD88}" type="datetimeFigureOut">
              <a:rPr lang="en-US" smtClean="0"/>
              <a:t>8/19/15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87926-DE40-004F-AB91-2F1E5BD377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816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8A4F0-D435-0445-95AB-F2A888CAFD88}" type="datetimeFigureOut">
              <a:rPr lang="en-US" smtClean="0"/>
              <a:t>8/19/15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87926-DE40-004F-AB91-2F1E5BD377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735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8A4F0-D435-0445-95AB-F2A888CAFD88}" type="datetimeFigureOut">
              <a:rPr lang="en-US" smtClean="0"/>
              <a:t>8/19/15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87926-DE40-004F-AB91-2F1E5BD377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175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8A4F0-D435-0445-95AB-F2A888CAFD88}" type="datetimeFigureOut">
              <a:rPr lang="en-US" smtClean="0"/>
              <a:t>8/19/15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F87926-DE40-004F-AB91-2F1E5BD377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248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chart" Target="../charts/chart2.xml"/><Relationship Id="rId5" Type="http://schemas.openxmlformats.org/officeDocument/2006/relationships/chart" Target="../charts/chart3.xml"/><Relationship Id="rId6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.emf"/><Relationship Id="rId5" Type="http://schemas.openxmlformats.org/officeDocument/2006/relationships/image" Target="../media/image2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2238"/>
            <a:ext cx="7772400" cy="2289267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Grell-Freitas Convective Scheme: </a:t>
            </a:r>
            <a:br>
              <a:rPr lang="en-US" b="1" dirty="0" smtClean="0"/>
            </a:br>
            <a:r>
              <a:rPr lang="en-US" b="1" dirty="0" smtClean="0"/>
              <a:t> </a:t>
            </a:r>
            <a:r>
              <a:rPr lang="en-US" sz="4400" b="1" dirty="0" smtClean="0"/>
              <a:t>Implementation in </a:t>
            </a:r>
            <a:r>
              <a:rPr lang="en-US" sz="4400" b="1" dirty="0" smtClean="0"/>
              <a:t>HWRF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3600" dirty="0" smtClean="0"/>
              <a:t>August </a:t>
            </a:r>
            <a:r>
              <a:rPr lang="en-US" sz="3600" dirty="0" smtClean="0"/>
              <a:t>2015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170388"/>
            <a:ext cx="6858000" cy="1068572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Georg Grell and Jian-Wen </a:t>
            </a:r>
            <a:r>
              <a:rPr lang="en-US" dirty="0" err="1" smtClean="0">
                <a:solidFill>
                  <a:srgbClr val="0070C0"/>
                </a:solidFill>
              </a:rPr>
              <a:t>Bao</a:t>
            </a:r>
            <a:r>
              <a:rPr lang="en-US" dirty="0" smtClean="0">
                <a:solidFill>
                  <a:srgbClr val="0070C0"/>
                </a:solidFill>
              </a:rPr>
              <a:t>, 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Evelyn Grell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4735332"/>
            <a:ext cx="77233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Some info on the GF scheme as it is used in our current version of WRF and HWRF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What is new with recent HIWPP implementations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Status and some initial results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Where we would love to get help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Appendix: Code changes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59796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8534400" y="6457950"/>
            <a:ext cx="533400" cy="400050"/>
          </a:xfrm>
        </p:spPr>
        <p:txBody>
          <a:bodyPr/>
          <a:lstStyle/>
          <a:p>
            <a:fld id="{0623A093-28FF-41ED-B809-977C58BD55F4}" type="slidenum">
              <a:rPr lang="en-US" sz="1600" b="1" smtClean="0">
                <a:solidFill>
                  <a:srgbClr val="003399"/>
                </a:solidFill>
                <a:latin typeface="Calibri" pitchFamily="34" charset="0"/>
              </a:rPr>
              <a:pPr/>
              <a:t>10</a:t>
            </a:fld>
            <a:endParaRPr lang="en-US" sz="1600" b="1" dirty="0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1428"/>
            <a:ext cx="9144000" cy="6709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srgbClr val="0000FF"/>
                </a:solidFill>
                <a:latin typeface="+mj-lt"/>
              </a:rPr>
              <a:t>Part II: recent </a:t>
            </a:r>
            <a:r>
              <a:rPr lang="en-US" sz="3200" b="1" dirty="0" smtClean="0">
                <a:solidFill>
                  <a:srgbClr val="0000FF"/>
                </a:solidFill>
                <a:latin typeface="+mj-lt"/>
              </a:rPr>
              <a:t>new “HIWPP” </a:t>
            </a:r>
            <a:r>
              <a:rPr lang="en-US" sz="3200" b="1" dirty="0" smtClean="0">
                <a:solidFill>
                  <a:srgbClr val="0000FF"/>
                </a:solidFill>
                <a:latin typeface="+mj-lt"/>
              </a:rPr>
              <a:t>implementations – </a:t>
            </a:r>
            <a:r>
              <a:rPr lang="en-US" sz="2800" b="1" dirty="0" smtClean="0">
                <a:solidFill>
                  <a:srgbClr val="0000FF"/>
                </a:solidFill>
                <a:latin typeface="Calibri"/>
              </a:rPr>
              <a:t>not yet in HWRF version, but will be soon</a:t>
            </a:r>
            <a:endParaRPr lang="en-US" sz="2800" b="1" dirty="0" smtClean="0">
              <a:solidFill>
                <a:srgbClr val="0000FF"/>
              </a:solidFill>
              <a:latin typeface="Calibri"/>
            </a:endParaRPr>
          </a:p>
          <a:p>
            <a:pPr marL="1371600" lvl="2" indent="-457200" algn="l" defTabSz="4572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200" dirty="0">
                <a:solidFill>
                  <a:prstClr val="black"/>
                </a:solidFill>
                <a:latin typeface="Calibri"/>
              </a:rPr>
              <a:t>M</a:t>
            </a:r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omentum transport (as in SAS or ECMWF)</a:t>
            </a:r>
          </a:p>
          <a:p>
            <a:pPr marL="1371600" lvl="2" indent="-457200" algn="l" defTabSz="4572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Additional closure for deep convection: Diurnal cycle effect (</a:t>
            </a:r>
            <a:r>
              <a:rPr lang="en-US" sz="2200" dirty="0" err="1" smtClean="0">
                <a:solidFill>
                  <a:prstClr val="black"/>
                </a:solidFill>
                <a:latin typeface="Calibri"/>
              </a:rPr>
              <a:t>Bechtold</a:t>
            </a:r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 )</a:t>
            </a:r>
          </a:p>
          <a:p>
            <a:pPr marL="1371600" lvl="2" indent="-457200" algn="l" defTabSz="4572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Mass conserving transport completed for shallow scheme</a:t>
            </a:r>
          </a:p>
          <a:p>
            <a:pPr marL="1371600" lvl="2" indent="-457200" algn="l" defTabSz="4572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Mass conserving transport for deep currently being tested</a:t>
            </a:r>
          </a:p>
          <a:p>
            <a:pPr marL="1371600" lvl="2" indent="-457200" algn="l" defTabSz="4572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200" dirty="0">
                <a:solidFill>
                  <a:prstClr val="black"/>
                </a:solidFill>
                <a:latin typeface="Calibri"/>
              </a:rPr>
              <a:t>A</a:t>
            </a:r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dditional closures for shallow convection (including the SAS shallow convection closure, and one from </a:t>
            </a:r>
            <a:r>
              <a:rPr lang="en-US" sz="2200" dirty="0" err="1" smtClean="0">
                <a:latin typeface="Calibri"/>
                <a:cs typeface="Calibri"/>
              </a:rPr>
              <a:t>Renno</a:t>
            </a:r>
            <a:r>
              <a:rPr lang="en-US" sz="2200" dirty="0" smtClean="0">
                <a:latin typeface="Calibri"/>
                <a:cs typeface="Calibri"/>
              </a:rPr>
              <a:t> </a:t>
            </a:r>
            <a:r>
              <a:rPr lang="en-US" sz="2200" dirty="0">
                <a:latin typeface="Calibri"/>
                <a:cs typeface="Calibri"/>
              </a:rPr>
              <a:t>and Ingersoll, JAS 1996</a:t>
            </a:r>
            <a:r>
              <a:rPr lang="en-US" sz="2200" dirty="0" smtClean="0">
                <a:solidFill>
                  <a:prstClr val="black"/>
                </a:solidFill>
                <a:latin typeface="Calibri"/>
                <a:cs typeface="Calibri"/>
              </a:rPr>
              <a:t>)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200" dirty="0" smtClean="0">
                <a:solidFill>
                  <a:prstClr val="black"/>
                </a:solidFill>
              </a:rPr>
              <a:t>PDF approach for normalized mass flux profiles was implemented (fitting LES modeling for shallow convection and </a:t>
            </a:r>
            <a:r>
              <a:rPr lang="en-US" sz="2200" dirty="0">
                <a:solidFill>
                  <a:prstClr val="black"/>
                </a:solidFill>
              </a:rPr>
              <a:t>allows easy application of stochastic perturbation of vertical heating and moistening </a:t>
            </a:r>
            <a:r>
              <a:rPr lang="en-US" sz="2200" dirty="0" smtClean="0">
                <a:solidFill>
                  <a:prstClr val="black"/>
                </a:solidFill>
              </a:rPr>
              <a:t>profiles)</a:t>
            </a:r>
            <a:endParaRPr lang="en-US" sz="2200" dirty="0" smtClean="0">
              <a:solidFill>
                <a:prstClr val="black"/>
              </a:solidFill>
              <a:latin typeface="Calibri"/>
            </a:endParaRPr>
          </a:p>
          <a:p>
            <a:pPr marL="1371600" lvl="2" indent="-457200" algn="l" defTabSz="4572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GF scheme was fully immersed into GFS 2012 and 2015 physics (replacing the call to SAS deep and/or shallow schemes)</a:t>
            </a:r>
          </a:p>
          <a:p>
            <a:pPr marL="1371600" lvl="2" indent="-457200" algn="l" defTabSz="4572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Rain evaporation (by parameter choice) after tendency </a:t>
            </a:r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calculations, and additional cloud water/ice detrainment formulation</a:t>
            </a:r>
            <a:endParaRPr lang="en-US" sz="2200" dirty="0" smtClean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4119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5943214" y="2636912"/>
            <a:ext cx="3200786" cy="2520280"/>
            <a:chOff x="5943214" y="2924944"/>
            <a:chExt cx="3200786" cy="2232248"/>
          </a:xfrm>
        </p:grpSpPr>
        <p:pic>
          <p:nvPicPr>
            <p:cNvPr id="6" name="Picture 5" descr="mup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23" t="14584" r="6110" b="16457"/>
            <a:stretch/>
          </p:blipFill>
          <p:spPr>
            <a:xfrm>
              <a:off x="5943214" y="3212976"/>
              <a:ext cx="3200786" cy="1944216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 bwMode="auto">
            <a:xfrm>
              <a:off x="6516216" y="2924944"/>
              <a:ext cx="1877926" cy="369332"/>
            </a:xfrm>
            <a:prstGeom prst="rect">
              <a:avLst/>
            </a:prstGeom>
            <a:solidFill>
              <a:schemeClr val="bg1">
                <a:lumMod val="95000"/>
                <a:alpha val="51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rtlCol="0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dirty="0">
                  <a:solidFill>
                    <a:srgbClr val="000000"/>
                  </a:solidFill>
                  <a:latin typeface="Arial" charset="0"/>
                </a:rPr>
                <a:t>Mass flux Profile 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0" y="0"/>
            <a:ext cx="914399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FF"/>
                </a:solidFill>
                <a:latin typeface="+mj-lt"/>
                <a:cs typeface="Cambria Math"/>
              </a:rPr>
              <a:t>Shallow Convection Scheme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1187624" y="836712"/>
            <a:ext cx="7704856" cy="1323439"/>
          </a:xfrm>
          <a:prstGeom prst="rect">
            <a:avLst/>
          </a:prstGeom>
          <a:solidFill>
            <a:schemeClr val="bg1">
              <a:lumMod val="95000"/>
              <a:alpha val="51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285750" indent="-285750" defTabSz="914400" fontAlgn="base">
              <a:spcBef>
                <a:spcPct val="0"/>
              </a:spcBef>
              <a:spcAft>
                <a:spcPct val="0"/>
              </a:spcAft>
              <a:buFont typeface="Courier New"/>
              <a:buChar char="o"/>
            </a:pPr>
            <a:r>
              <a:rPr lang="en-US" sz="1600" dirty="0">
                <a:solidFill>
                  <a:srgbClr val="000000"/>
                </a:solidFill>
                <a:latin typeface="Arial" charset="0"/>
              </a:rPr>
              <a:t>Non-precipitating </a:t>
            </a:r>
          </a:p>
          <a:p>
            <a:pPr marL="285750" indent="-285750" defTabSz="914400" fontAlgn="base">
              <a:spcBef>
                <a:spcPct val="0"/>
              </a:spcBef>
              <a:spcAft>
                <a:spcPct val="0"/>
              </a:spcAft>
              <a:buFont typeface="Courier New"/>
              <a:buChar char="o"/>
            </a:pPr>
            <a:r>
              <a:rPr lang="en-US" sz="1600" dirty="0">
                <a:solidFill>
                  <a:srgbClr val="000000"/>
                </a:solidFill>
                <a:latin typeface="Arial" charset="0"/>
              </a:rPr>
              <a:t>Transport of moisture, heat and tracers</a:t>
            </a:r>
          </a:p>
          <a:p>
            <a:pPr marL="285750" indent="-285750" defTabSz="914400" fontAlgn="base">
              <a:spcBef>
                <a:spcPct val="0"/>
              </a:spcBef>
              <a:spcAft>
                <a:spcPct val="0"/>
              </a:spcAft>
              <a:buFont typeface="Courier New"/>
              <a:buChar char="o"/>
            </a:pPr>
            <a:r>
              <a:rPr lang="en-US" sz="1600" dirty="0">
                <a:solidFill>
                  <a:srgbClr val="000000"/>
                </a:solidFill>
                <a:latin typeface="Arial" charset="0"/>
              </a:rPr>
              <a:t>Mass flux profile given by a Beta PDF </a:t>
            </a:r>
            <a:endParaRPr lang="en-US" sz="1600" dirty="0" smtClean="0">
              <a:solidFill>
                <a:srgbClr val="000000"/>
              </a:solidFill>
              <a:latin typeface="Arial" charset="0"/>
            </a:endParaRPr>
          </a:p>
          <a:p>
            <a:pPr marL="285750" indent="-285750" defTabSz="914400" fontAlgn="base">
              <a:spcBef>
                <a:spcPct val="0"/>
              </a:spcBef>
              <a:spcAft>
                <a:spcPct val="0"/>
              </a:spcAft>
              <a:buFont typeface="Courier New"/>
              <a:buChar char="o"/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Three </a:t>
            </a:r>
            <a:r>
              <a:rPr lang="en-US" sz="1600" dirty="0">
                <a:solidFill>
                  <a:srgbClr val="000000"/>
                </a:solidFill>
                <a:latin typeface="Arial" charset="0"/>
              </a:rPr>
              <a:t>closures – BLQE (Raymond, 1995), W</a:t>
            </a:r>
            <a:r>
              <a:rPr lang="en-US" sz="1600" baseline="30000" dirty="0">
                <a:solidFill>
                  <a:srgbClr val="000000"/>
                </a:solidFill>
                <a:latin typeface="Arial" charset="0"/>
              </a:rPr>
              <a:t>*</a:t>
            </a:r>
            <a:r>
              <a:rPr lang="en-US" sz="1600" dirty="0">
                <a:solidFill>
                  <a:srgbClr val="000000"/>
                </a:solidFill>
                <a:latin typeface="Arial" charset="0"/>
              </a:rPr>
              <a:t>(Grant, 2001) and convection as natural heat engine (</a:t>
            </a:r>
            <a:r>
              <a:rPr lang="en-US" sz="1600" dirty="0" err="1">
                <a:solidFill>
                  <a:srgbClr val="000000"/>
                </a:solidFill>
                <a:latin typeface="Arial" charset="0"/>
              </a:rPr>
              <a:t>Rennó</a:t>
            </a:r>
            <a:r>
              <a:rPr lang="en-US" sz="1600" dirty="0">
                <a:solidFill>
                  <a:srgbClr val="000000"/>
                </a:solidFill>
                <a:latin typeface="Arial" charset="0"/>
              </a:rPr>
              <a:t> and Ingersoll, 1996).</a:t>
            </a:r>
          </a:p>
        </p:txBody>
      </p:sp>
      <p:pic>
        <p:nvPicPr>
          <p:cNvPr id="5" name="Picture 4" descr="mup_shallow_tke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1" t="11302" r="5288" b="8534"/>
          <a:stretch/>
        </p:blipFill>
        <p:spPr>
          <a:xfrm>
            <a:off x="1187624" y="2780928"/>
            <a:ext cx="4746462" cy="275294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 bwMode="auto">
          <a:xfrm>
            <a:off x="6156176" y="5301208"/>
            <a:ext cx="2987824" cy="954107"/>
          </a:xfrm>
          <a:prstGeom prst="rect">
            <a:avLst/>
          </a:prstGeom>
          <a:solidFill>
            <a:schemeClr val="bg1">
              <a:lumMod val="95000"/>
              <a:alpha val="51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285750" indent="-285750" defTabSz="91440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Similar with LES</a:t>
            </a:r>
          </a:p>
          <a:p>
            <a:pPr marL="285750" indent="-285750" defTabSz="91440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Sharp increase, peaking just  above boundary layer</a:t>
            </a:r>
          </a:p>
          <a:p>
            <a:pPr marL="285750" indent="-285750" defTabSz="91440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Smooth decrease above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1331640" y="2671200"/>
            <a:ext cx="4608954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Diurnal </a:t>
            </a: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cycle </a:t>
            </a:r>
            <a:r>
              <a:rPr lang="en-US" sz="1400" dirty="0">
                <a:solidFill>
                  <a:srgbClr val="000000"/>
                </a:solidFill>
                <a:latin typeface="Arial" charset="0"/>
              </a:rPr>
              <a:t>of shallow convection and </a:t>
            </a: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diffusion in PBL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 rot="16200000">
            <a:off x="381214" y="3803362"/>
            <a:ext cx="1262072" cy="369332"/>
          </a:xfrm>
          <a:prstGeom prst="rect">
            <a:avLst/>
          </a:prstGeom>
          <a:solidFill>
            <a:schemeClr val="bg1">
              <a:lumMod val="95000"/>
              <a:alpha val="51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pt-BR" dirty="0" err="1">
                <a:solidFill>
                  <a:srgbClr val="000000"/>
                </a:solidFill>
                <a:latin typeface="Arial" charset="0"/>
              </a:rPr>
              <a:t>Height</a:t>
            </a:r>
            <a:r>
              <a:rPr lang="pt-BR" dirty="0">
                <a:solidFill>
                  <a:srgbClr val="000000"/>
                </a:solidFill>
                <a:latin typeface="Arial" charset="0"/>
              </a:rPr>
              <a:t> (m)</a:t>
            </a:r>
          </a:p>
        </p:txBody>
      </p:sp>
      <p:sp>
        <p:nvSpPr>
          <p:cNvPr id="13" name="TextBox 12"/>
          <p:cNvSpPr txBox="1"/>
          <p:nvPr/>
        </p:nvSpPr>
        <p:spPr bwMode="auto">
          <a:xfrm>
            <a:off x="1619672" y="5805264"/>
            <a:ext cx="2891988" cy="646331"/>
          </a:xfrm>
          <a:prstGeom prst="rect">
            <a:avLst/>
          </a:prstGeom>
          <a:solidFill>
            <a:schemeClr val="bg1">
              <a:lumMod val="95000"/>
              <a:alpha val="51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pt-BR" dirty="0" err="1">
                <a:solidFill>
                  <a:srgbClr val="000000"/>
                </a:solidFill>
                <a:latin typeface="Arial" charset="0"/>
              </a:rPr>
              <a:t>updraft</a:t>
            </a:r>
            <a:r>
              <a:rPr lang="pt-BR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Arial" charset="0"/>
              </a:rPr>
              <a:t>mass</a:t>
            </a:r>
            <a:r>
              <a:rPr lang="pt-BR" dirty="0">
                <a:solidFill>
                  <a:srgbClr val="000000"/>
                </a:solidFill>
                <a:latin typeface="Arial" charset="0"/>
              </a:rPr>
              <a:t> flux: </a:t>
            </a:r>
            <a:r>
              <a:rPr lang="pt-BR" dirty="0" err="1">
                <a:solidFill>
                  <a:srgbClr val="000000"/>
                </a:solidFill>
                <a:latin typeface="Arial" charset="0"/>
              </a:rPr>
              <a:t>shaded</a:t>
            </a:r>
            <a:endParaRPr lang="pt-BR" dirty="0">
              <a:solidFill>
                <a:srgbClr val="000000"/>
              </a:solidFill>
              <a:latin typeface="Arial" charset="0"/>
            </a:endParaRPr>
          </a:p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pt-BR" dirty="0">
                <a:solidFill>
                  <a:srgbClr val="000000"/>
                </a:solidFill>
                <a:latin typeface="Arial" charset="0"/>
              </a:rPr>
              <a:t>TKE: </a:t>
            </a:r>
            <a:r>
              <a:rPr lang="pt-BR" dirty="0" err="1">
                <a:solidFill>
                  <a:srgbClr val="000000"/>
                </a:solidFill>
                <a:latin typeface="Arial" charset="0"/>
              </a:rPr>
              <a:t>contour</a:t>
            </a:r>
            <a:r>
              <a:rPr lang="pt-BR" dirty="0">
                <a:solidFill>
                  <a:srgbClr val="000000"/>
                </a:solidFill>
                <a:latin typeface="Arial" charset="0"/>
              </a:rPr>
              <a:t>  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6012160" y="2492896"/>
            <a:ext cx="3052267" cy="2882900"/>
            <a:chOff x="3708718" y="3429000"/>
            <a:chExt cx="3052267" cy="28829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5"/>
            <a:srcRect l="2205" r="5357"/>
            <a:stretch/>
          </p:blipFill>
          <p:spPr>
            <a:xfrm>
              <a:off x="3708718" y="3429000"/>
              <a:ext cx="3052267" cy="288290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 bwMode="auto">
            <a:xfrm>
              <a:off x="4918026" y="5661248"/>
              <a:ext cx="1587694" cy="276999"/>
            </a:xfrm>
            <a:prstGeom prst="rect">
              <a:avLst/>
            </a:prstGeom>
            <a:solidFill>
              <a:schemeClr val="bg1">
                <a:lumMod val="95000"/>
                <a:alpha val="51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rtlCol="0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200" dirty="0" err="1">
                  <a:solidFill>
                    <a:srgbClr val="000000"/>
                  </a:solidFill>
                  <a:latin typeface="Arial" charset="0"/>
                </a:rPr>
                <a:t>Siebesma</a:t>
              </a:r>
              <a:r>
                <a:rPr lang="pt-BR" sz="1200" dirty="0">
                  <a:solidFill>
                    <a:srgbClr val="000000"/>
                  </a:solidFill>
                  <a:latin typeface="Arial" charset="0"/>
                </a:rPr>
                <a:t> et al 2003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85569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f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54" y="675017"/>
            <a:ext cx="7736348" cy="5157565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H="1" flipV="1">
            <a:off x="4501444" y="2195186"/>
            <a:ext cx="47037" cy="3170297"/>
          </a:xfrm>
          <a:prstGeom prst="line">
            <a:avLst/>
          </a:prstGeom>
          <a:ln>
            <a:prstDash val="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138904" y="2351986"/>
            <a:ext cx="696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21Z</a:t>
            </a:r>
            <a:endParaRPr lang="pt-B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025" y="5762983"/>
            <a:ext cx="8229600" cy="1143000"/>
          </a:xfrm>
        </p:spPr>
        <p:txBody>
          <a:bodyPr>
            <a:noAutofit/>
          </a:bodyPr>
          <a:lstStyle/>
          <a:p>
            <a:r>
              <a:rPr lang="pt-BR" sz="2400" dirty="0" err="1" smtClean="0"/>
              <a:t>Conv</a:t>
            </a:r>
            <a:r>
              <a:rPr lang="pt-BR" sz="2400" dirty="0" smtClean="0"/>
              <a:t> </a:t>
            </a:r>
            <a:r>
              <a:rPr lang="pt-BR" sz="2400" dirty="0" err="1" smtClean="0"/>
              <a:t>prec</a:t>
            </a:r>
            <a:r>
              <a:rPr lang="pt-BR" sz="2400" dirty="0" smtClean="0"/>
              <a:t> rate (mm/</a:t>
            </a:r>
            <a:r>
              <a:rPr lang="pt-BR" sz="2400" dirty="0" err="1" smtClean="0"/>
              <a:t>h</a:t>
            </a:r>
            <a:r>
              <a:rPr lang="pt-BR" sz="2400" dirty="0" smtClean="0"/>
              <a:t>) </a:t>
            </a:r>
            <a:r>
              <a:rPr lang="pt-BR" sz="2400" dirty="0" err="1" smtClean="0"/>
              <a:t>from</a:t>
            </a:r>
            <a:r>
              <a:rPr lang="pt-BR" sz="2400" dirty="0" smtClean="0"/>
              <a:t> </a:t>
            </a:r>
            <a:r>
              <a:rPr lang="pt-BR" sz="2400" dirty="0" err="1" smtClean="0"/>
              <a:t>cumulus</a:t>
            </a:r>
            <a:r>
              <a:rPr lang="pt-BR" sz="2400" dirty="0" smtClean="0"/>
              <a:t> </a:t>
            </a:r>
            <a:r>
              <a:rPr lang="pt-BR" sz="2400" dirty="0" err="1" smtClean="0"/>
              <a:t>parameterization</a:t>
            </a: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 smtClean="0"/>
              <a:t>(</a:t>
            </a:r>
            <a:r>
              <a:rPr lang="pt-BR" sz="2400" dirty="0" err="1" smtClean="0"/>
              <a:t>area</a:t>
            </a:r>
            <a:r>
              <a:rPr lang="pt-BR" sz="2400" dirty="0" smtClean="0"/>
              <a:t> </a:t>
            </a:r>
            <a:r>
              <a:rPr lang="pt-BR" sz="2400" dirty="0" err="1" smtClean="0"/>
              <a:t>average</a:t>
            </a:r>
            <a:r>
              <a:rPr lang="pt-BR" sz="2400" dirty="0" smtClean="0"/>
              <a:t> over </a:t>
            </a:r>
            <a:r>
              <a:rPr lang="pt-BR" sz="2400" dirty="0" err="1" smtClean="0"/>
              <a:t>Amazonia</a:t>
            </a:r>
            <a:r>
              <a:rPr lang="pt-BR" sz="2400" dirty="0" smtClean="0"/>
              <a:t> </a:t>
            </a:r>
            <a:r>
              <a:rPr lang="pt-BR" sz="2400" dirty="0" err="1" smtClean="0"/>
              <a:t>domain</a:t>
            </a:r>
            <a:r>
              <a:rPr lang="pt-BR" sz="2400" dirty="0" smtClean="0"/>
              <a:t>)</a:t>
            </a:r>
            <a:endParaRPr lang="pt-BR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32141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  <a:latin typeface="+mj-lt"/>
              </a:rPr>
              <a:t>I</a:t>
            </a:r>
            <a:r>
              <a:rPr lang="en-US" sz="3200" b="1" dirty="0" smtClean="0">
                <a:solidFill>
                  <a:srgbClr val="0000FF"/>
                </a:solidFill>
                <a:latin typeface="+mj-lt"/>
              </a:rPr>
              <a:t>mpact </a:t>
            </a:r>
            <a:r>
              <a:rPr lang="en-US" sz="3200" b="1" dirty="0" smtClean="0">
                <a:solidFill>
                  <a:srgbClr val="0000FF"/>
                </a:solidFill>
                <a:latin typeface="+mj-lt"/>
              </a:rPr>
              <a:t>of diurnal cycle </a:t>
            </a:r>
            <a:r>
              <a:rPr lang="en-US" sz="3200" b="1" dirty="0" smtClean="0">
                <a:solidFill>
                  <a:srgbClr val="0000FF"/>
                </a:solidFill>
                <a:latin typeface="+mj-lt"/>
              </a:rPr>
              <a:t>inclusion: probably not important for HWRF</a:t>
            </a:r>
            <a:endParaRPr lang="en-US" sz="3200" b="1" dirty="0">
              <a:solidFill>
                <a:srgbClr val="0000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87708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Stochastic Parameter Perturbation in GF Scheme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6264" y="1470025"/>
            <a:ext cx="8081936" cy="5241846"/>
          </a:xfrm>
        </p:spPr>
        <p:txBody>
          <a:bodyPr>
            <a:normAutofit lnSpcReduction="10000"/>
          </a:bodyPr>
          <a:lstStyle/>
          <a:p>
            <a:pPr marL="800100" lvl="1" indent="-342900"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sz="2900" dirty="0">
                <a:solidFill>
                  <a:prstClr val="black"/>
                </a:solidFill>
              </a:rPr>
              <a:t>For </a:t>
            </a:r>
            <a:r>
              <a:rPr lang="en-US" sz="2900" dirty="0" err="1">
                <a:solidFill>
                  <a:prstClr val="black"/>
                </a:solidFill>
              </a:rPr>
              <a:t>stochasticism</a:t>
            </a:r>
            <a:endParaRPr lang="en-US" sz="2900" dirty="0">
              <a:solidFill>
                <a:prstClr val="black"/>
              </a:solidFill>
            </a:endParaRPr>
          </a:p>
          <a:p>
            <a:pPr marL="1257300" lvl="2" indent="-342900"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sz="2900" dirty="0">
                <a:solidFill>
                  <a:prstClr val="black"/>
                </a:solidFill>
              </a:rPr>
              <a:t>Starting to work with Judith </a:t>
            </a:r>
            <a:r>
              <a:rPr lang="en-US" sz="2900" dirty="0" err="1" smtClean="0">
                <a:solidFill>
                  <a:prstClr val="black"/>
                </a:solidFill>
              </a:rPr>
              <a:t>Berner’s</a:t>
            </a:r>
            <a:r>
              <a:rPr lang="en-US" sz="2900" dirty="0" smtClean="0">
                <a:solidFill>
                  <a:prstClr val="black"/>
                </a:solidFill>
              </a:rPr>
              <a:t> </a:t>
            </a:r>
            <a:r>
              <a:rPr lang="en-US" sz="2900" dirty="0">
                <a:solidFill>
                  <a:prstClr val="black"/>
                </a:solidFill>
              </a:rPr>
              <a:t>approach </a:t>
            </a:r>
            <a:r>
              <a:rPr lang="en-US" sz="2900" dirty="0" smtClean="0">
                <a:solidFill>
                  <a:prstClr val="black"/>
                </a:solidFill>
              </a:rPr>
              <a:t>(Stochastic Kinetic Energy Backscatter scheme (SKEBS) but </a:t>
            </a:r>
            <a:r>
              <a:rPr lang="en-US" sz="2900" dirty="0">
                <a:solidFill>
                  <a:prstClr val="black"/>
                </a:solidFill>
              </a:rPr>
              <a:t>currently restricted to WRF) – </a:t>
            </a:r>
            <a:r>
              <a:rPr lang="en-US" sz="2900" dirty="0" err="1">
                <a:solidFill>
                  <a:prstClr val="black"/>
                </a:solidFill>
              </a:rPr>
              <a:t>Isidora</a:t>
            </a:r>
            <a:r>
              <a:rPr lang="en-US" sz="2900" dirty="0">
                <a:solidFill>
                  <a:prstClr val="black"/>
                </a:solidFill>
              </a:rPr>
              <a:t> </a:t>
            </a:r>
            <a:r>
              <a:rPr lang="en-US" sz="2900" dirty="0" err="1">
                <a:solidFill>
                  <a:prstClr val="black"/>
                </a:solidFill>
              </a:rPr>
              <a:t>Jankov</a:t>
            </a:r>
            <a:endParaRPr lang="en-US" sz="2900" dirty="0">
              <a:solidFill>
                <a:prstClr val="black"/>
              </a:solidFill>
            </a:endParaRPr>
          </a:p>
          <a:p>
            <a:pPr marL="1828800" lvl="3" indent="-457200" algn="l">
              <a:spcBef>
                <a:spcPts val="0"/>
              </a:spcBef>
              <a:buFont typeface="+mj-lt"/>
              <a:buAutoNum type="arabicPeriod"/>
            </a:pPr>
            <a:r>
              <a:rPr lang="en-US" sz="2900" dirty="0">
                <a:solidFill>
                  <a:prstClr val="black"/>
                </a:solidFill>
              </a:rPr>
              <a:t>Apply directly to closure assumptions – for location and strength of convection)</a:t>
            </a:r>
          </a:p>
          <a:p>
            <a:pPr marL="1828800" lvl="3" indent="-457200" algn="l">
              <a:spcBef>
                <a:spcPts val="0"/>
              </a:spcBef>
              <a:buFont typeface="+mj-lt"/>
              <a:buAutoNum type="arabicPeriod"/>
            </a:pPr>
            <a:r>
              <a:rPr lang="en-US" sz="2900" dirty="0">
                <a:solidFill>
                  <a:prstClr val="black"/>
                </a:solidFill>
              </a:rPr>
              <a:t>Apply to </a:t>
            </a:r>
            <a:r>
              <a:rPr lang="en-US" sz="2900" dirty="0" err="1">
                <a:solidFill>
                  <a:prstClr val="black"/>
                </a:solidFill>
              </a:rPr>
              <a:t>skewness</a:t>
            </a:r>
            <a:r>
              <a:rPr lang="en-US" sz="2900" dirty="0">
                <a:solidFill>
                  <a:prstClr val="black"/>
                </a:solidFill>
              </a:rPr>
              <a:t> of vertical mass flux PDF’s (an easy way to significantly alter</a:t>
            </a:r>
            <a:r>
              <a:rPr lang="en-US" sz="2900" b="1" dirty="0">
                <a:solidFill>
                  <a:prstClr val="black"/>
                </a:solidFill>
              </a:rPr>
              <a:t> vertical </a:t>
            </a:r>
            <a:r>
              <a:rPr lang="en-US" sz="2900" dirty="0">
                <a:solidFill>
                  <a:prstClr val="black"/>
                </a:solidFill>
              </a:rPr>
              <a:t>heating and drying profiles</a:t>
            </a:r>
          </a:p>
          <a:p>
            <a:pPr marL="1371600" lvl="2" indent="-457200" algn="l">
              <a:spcBef>
                <a:spcPts val="0"/>
              </a:spcBef>
              <a:buFont typeface="Arial"/>
              <a:buChar char="•"/>
            </a:pPr>
            <a:r>
              <a:rPr lang="en-US" sz="2900" dirty="0">
                <a:solidFill>
                  <a:prstClr val="black"/>
                </a:solidFill>
              </a:rPr>
              <a:t>Plan is to try for forecast improvements or ensemble data assimilation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442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8400"/>
            <a:ext cx="9144000" cy="11430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Interesting c</a:t>
            </a:r>
            <a:r>
              <a:rPr lang="en-US" sz="3200" b="1" dirty="0" smtClean="0">
                <a:solidFill>
                  <a:srgbClr val="0000FF"/>
                </a:solidFill>
              </a:rPr>
              <a:t>omparison </a:t>
            </a:r>
            <a:r>
              <a:rPr lang="en-US" sz="3200" b="1" dirty="0" smtClean="0">
                <a:solidFill>
                  <a:srgbClr val="0000FF"/>
                </a:solidFill>
              </a:rPr>
              <a:t>of performance between mixed physic and stochastically perturbed parameters ensembles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264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200" dirty="0" smtClean="0"/>
              <a:t>Experiment design</a:t>
            </a:r>
          </a:p>
          <a:p>
            <a:r>
              <a:rPr lang="en-US" sz="2200" dirty="0" smtClean="0"/>
              <a:t>Regional RAP model simulations </a:t>
            </a:r>
          </a:p>
          <a:p>
            <a:r>
              <a:rPr lang="en-US" sz="2200" dirty="0" smtClean="0"/>
              <a:t>Can be transferred to FIM, GFS, MPAS, HWRF, or other NGGPS core for testing on global domains</a:t>
            </a:r>
          </a:p>
          <a:p>
            <a:r>
              <a:rPr lang="en-US" sz="2200" dirty="0" smtClean="0"/>
              <a:t>14 day period 15-31 May, 2013, 24 </a:t>
            </a:r>
            <a:r>
              <a:rPr lang="en-US" sz="2200" dirty="0" err="1" smtClean="0"/>
              <a:t>hr</a:t>
            </a:r>
            <a:r>
              <a:rPr lang="en-US" sz="2200" dirty="0" smtClean="0"/>
              <a:t> simulations</a:t>
            </a:r>
          </a:p>
          <a:p>
            <a:r>
              <a:rPr lang="en-US" sz="2200" dirty="0" smtClean="0"/>
              <a:t>Focus on convective </a:t>
            </a:r>
            <a:r>
              <a:rPr lang="en-US" sz="2200" dirty="0" err="1" smtClean="0"/>
              <a:t>Grell-Freitas</a:t>
            </a:r>
            <a:r>
              <a:rPr lang="en-US" sz="2200" dirty="0" smtClean="0"/>
              <a:t> parameterization</a:t>
            </a:r>
          </a:p>
          <a:p>
            <a:r>
              <a:rPr lang="en-US" sz="2200" dirty="0" smtClean="0"/>
              <a:t>The </a:t>
            </a:r>
            <a:r>
              <a:rPr lang="en-US" sz="2200" dirty="0" smtClean="0"/>
              <a:t>control run, expensive mixed physics </a:t>
            </a:r>
            <a:r>
              <a:rPr lang="en-US" sz="2200" dirty="0"/>
              <a:t>e</a:t>
            </a:r>
            <a:r>
              <a:rPr lang="en-US" sz="2200" dirty="0" smtClean="0"/>
              <a:t>nsemble includes two versions of Arakawa-Schubert (AS) scheme, Betts-Miller-</a:t>
            </a:r>
            <a:r>
              <a:rPr lang="en-US" sz="2200" dirty="0" err="1" smtClean="0"/>
              <a:t>Janjic</a:t>
            </a:r>
            <a:r>
              <a:rPr lang="en-US" sz="2200" dirty="0" smtClean="0"/>
              <a:t> (BMJ) and Grell </a:t>
            </a:r>
            <a:r>
              <a:rPr lang="en-US" sz="2200" dirty="0" err="1" smtClean="0"/>
              <a:t>Freitas</a:t>
            </a:r>
            <a:r>
              <a:rPr lang="en-US" sz="2200" dirty="0" smtClean="0"/>
              <a:t> (GF) convective parameterizations - </a:t>
            </a:r>
            <a:r>
              <a:rPr lang="en-US" sz="2200" b="1" dirty="0" smtClean="0"/>
              <a:t>ctrl</a:t>
            </a:r>
          </a:p>
          <a:p>
            <a:r>
              <a:rPr lang="en-US" sz="2200" b="1" dirty="0" smtClean="0"/>
              <a:t>Stochastically perturbed parameter ensemble experiments (using only one run!):</a:t>
            </a:r>
          </a:p>
          <a:p>
            <a:pPr lvl="1"/>
            <a:r>
              <a:rPr lang="en-US" sz="1700" b="1" dirty="0" smtClean="0"/>
              <a:t>Stochastically perturbed closures-V3</a:t>
            </a:r>
          </a:p>
          <a:p>
            <a:pPr lvl="1"/>
            <a:r>
              <a:rPr lang="en-US" sz="1700" b="1" dirty="0" smtClean="0"/>
              <a:t>SKEBS scheme was added to closure perturbations – V3_skeb</a:t>
            </a:r>
          </a:p>
          <a:p>
            <a:pPr marL="0" indent="0">
              <a:buNone/>
            </a:pPr>
            <a:endParaRPr lang="en-US" sz="1800" dirty="0" smtClean="0"/>
          </a:p>
          <a:p>
            <a:pPr lvl="1"/>
            <a:endParaRPr lang="en-US" sz="1400" dirty="0" smtClean="0"/>
          </a:p>
          <a:p>
            <a:pPr lvl="1"/>
            <a:endParaRPr lang="en-US" sz="1400" dirty="0" smtClean="0"/>
          </a:p>
          <a:p>
            <a:endParaRPr lang="en-US" sz="1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369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138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Combination of stochastic physics and SKEB impact on standard variables</a:t>
            </a:r>
            <a:endParaRPr lang="en-US" sz="3200" b="1" dirty="0">
              <a:solidFill>
                <a:srgbClr val="0000FF"/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9718477"/>
              </p:ext>
            </p:extLst>
          </p:nvPr>
        </p:nvGraphicFramePr>
        <p:xfrm>
          <a:off x="4419600" y="1435100"/>
          <a:ext cx="3962400" cy="2298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8865643"/>
              </p:ext>
            </p:extLst>
          </p:nvPr>
        </p:nvGraphicFramePr>
        <p:xfrm>
          <a:off x="723900" y="1498600"/>
          <a:ext cx="3695700" cy="223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4058251"/>
              </p:ext>
            </p:extLst>
          </p:nvPr>
        </p:nvGraphicFramePr>
        <p:xfrm>
          <a:off x="723900" y="3886200"/>
          <a:ext cx="369570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415712"/>
              </p:ext>
            </p:extLst>
          </p:nvPr>
        </p:nvGraphicFramePr>
        <p:xfrm>
          <a:off x="4546600" y="3911600"/>
          <a:ext cx="3835400" cy="233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577326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Part III: Current Status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First goal has been achieved: implementation of basic GF into </a:t>
            </a:r>
            <a:r>
              <a:rPr lang="en-US" dirty="0" smtClean="0"/>
              <a:t>HWRF</a:t>
            </a:r>
          </a:p>
          <a:p>
            <a:pPr lvl="1"/>
            <a:r>
              <a:rPr lang="en-US" dirty="0" smtClean="0"/>
              <a:t>HWRF 2014 package, as downloaded from DTC website</a:t>
            </a:r>
          </a:p>
          <a:p>
            <a:pPr lvl="1"/>
            <a:r>
              <a:rPr lang="en-US" dirty="0" smtClean="0"/>
              <a:t>GF scheme as in WRFv3.6 release</a:t>
            </a:r>
          </a:p>
          <a:p>
            <a:pPr lvl="1"/>
            <a:r>
              <a:rPr lang="en-US" dirty="0" smtClean="0"/>
              <a:t>Radiation feedback not applied </a:t>
            </a:r>
          </a:p>
          <a:p>
            <a:pPr lvl="1"/>
            <a:r>
              <a:rPr lang="en-US" dirty="0" smtClean="0"/>
              <a:t>Shallow scheme not applied, but available</a:t>
            </a:r>
          </a:p>
          <a:p>
            <a:r>
              <a:rPr lang="en-US" dirty="0" smtClean="0"/>
              <a:t>Run on 2 cases (atmospheric model only)</a:t>
            </a:r>
          </a:p>
          <a:p>
            <a:pPr lvl="1"/>
            <a:r>
              <a:rPr lang="en-US" dirty="0" smtClean="0"/>
              <a:t>Sandy</a:t>
            </a:r>
          </a:p>
          <a:p>
            <a:pPr lvl="1"/>
            <a:r>
              <a:rPr lang="en-US" dirty="0" smtClean="0"/>
              <a:t>Daniel</a:t>
            </a:r>
          </a:p>
          <a:p>
            <a:pPr lvl="0"/>
            <a:r>
              <a:rPr lang="en-US" dirty="0">
                <a:solidFill>
                  <a:prstClr val="black"/>
                </a:solidFill>
              </a:rPr>
              <a:t>Evaluation is in </a:t>
            </a:r>
            <a:r>
              <a:rPr lang="en-US" dirty="0" smtClean="0">
                <a:solidFill>
                  <a:prstClr val="black"/>
                </a:solidFill>
              </a:rPr>
              <a:t>progress, working on finding good diagnostic measures for tuning the scheme</a:t>
            </a:r>
            <a:endParaRPr lang="en-US" dirty="0">
              <a:solidFill>
                <a:prstClr val="black"/>
              </a:solidFill>
            </a:endParaRP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64617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Interaction with DTC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Ligia</a:t>
            </a:r>
            <a:r>
              <a:rPr lang="en-US" dirty="0" smtClean="0"/>
              <a:t> has met with us several times, provided the initial conditions and other files that </a:t>
            </a:r>
            <a:r>
              <a:rPr lang="en-US" dirty="0" smtClean="0"/>
              <a:t>were </a:t>
            </a:r>
            <a:r>
              <a:rPr lang="en-US" dirty="0" smtClean="0"/>
              <a:t>needed to get started with HWRF.  She has also answered many questions.</a:t>
            </a:r>
          </a:p>
          <a:p>
            <a:r>
              <a:rPr lang="en-US" dirty="0" smtClean="0"/>
              <a:t>Christina has also been very helpful in answering questions and providing guidance.</a:t>
            </a:r>
          </a:p>
          <a:p>
            <a:r>
              <a:rPr lang="en-US" dirty="0" smtClean="0"/>
              <a:t>All work so far has been based on DTC code and documentation.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261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4880" y="537637"/>
            <a:ext cx="3999120" cy="850899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rgbClr val="0000FF"/>
                </a:solidFill>
              </a:rPr>
              <a:t>Examples of initial results </a:t>
            </a:r>
            <a:r>
              <a:rPr lang="en-US" sz="3200" dirty="0" smtClean="0">
                <a:solidFill>
                  <a:srgbClr val="0000FF"/>
                </a:solidFill>
              </a:rPr>
              <a:t>for Sandy: Track and intensity</a:t>
            </a:r>
            <a:endParaRPr lang="en-US" sz="3200" dirty="0">
              <a:solidFill>
                <a:srgbClr val="0000FF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41" t="2992" r="18865" b="985"/>
          <a:stretch/>
        </p:blipFill>
        <p:spPr>
          <a:xfrm>
            <a:off x="198432" y="123196"/>
            <a:ext cx="5022232" cy="6734804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4" t="9855" r="2294" b="10435"/>
          <a:stretch/>
        </p:blipFill>
        <p:spPr>
          <a:xfrm>
            <a:off x="5456791" y="4233766"/>
            <a:ext cx="3378627" cy="23671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9" t="9656" r="1606" b="10115"/>
          <a:stretch/>
        </p:blipFill>
        <p:spPr>
          <a:xfrm>
            <a:off x="5456791" y="1925051"/>
            <a:ext cx="3378627" cy="238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592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4318"/>
            <a:ext cx="9143999" cy="1143035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</a:rPr>
              <a:t>Examples of results for Sandy: </a:t>
            </a:r>
            <a:r>
              <a:rPr lang="en-US" sz="3200" b="1" dirty="0" smtClean="0">
                <a:solidFill>
                  <a:srgbClr val="0000FF"/>
                </a:solidFill>
              </a:rPr>
              <a:t>Output tendencies </a:t>
            </a:r>
            <a:r>
              <a:rPr lang="en-US" sz="3200" b="1" dirty="0" smtClean="0">
                <a:solidFill>
                  <a:srgbClr val="0000FF"/>
                </a:solidFill>
              </a:rPr>
              <a:t>from </a:t>
            </a:r>
            <a:r>
              <a:rPr lang="en-US" sz="3200" b="1" dirty="0" smtClean="0">
                <a:solidFill>
                  <a:srgbClr val="0000FF"/>
                </a:solidFill>
              </a:rPr>
              <a:t>on </a:t>
            </a:r>
            <a:r>
              <a:rPr lang="en-US" sz="3200" b="1" dirty="0" smtClean="0">
                <a:solidFill>
                  <a:srgbClr val="0000FF"/>
                </a:solidFill>
              </a:rPr>
              <a:t>domain 1</a:t>
            </a:r>
            <a:endParaRPr lang="en-US" sz="3200" b="1" dirty="0">
              <a:solidFill>
                <a:srgbClr val="0000FF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595" y="1290297"/>
            <a:ext cx="6647330" cy="5567704"/>
          </a:xfrm>
        </p:spPr>
      </p:pic>
    </p:spTree>
    <p:extLst>
      <p:ext uri="{BB962C8B-B14F-4D97-AF65-F5344CB8AC3E}">
        <p14:creationId xmlns:p14="http://schemas.microsoft.com/office/powerpoint/2010/main" val="2959867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8534400" y="6457950"/>
            <a:ext cx="533400" cy="400050"/>
          </a:xfrm>
        </p:spPr>
        <p:txBody>
          <a:bodyPr/>
          <a:lstStyle/>
          <a:p>
            <a:fld id="{0623A093-28FF-41ED-B809-977C58BD55F4}" type="slidenum">
              <a:rPr lang="en-US" sz="1600" b="1" smtClean="0">
                <a:solidFill>
                  <a:srgbClr val="003399"/>
                </a:solidFill>
                <a:latin typeface="Calibri" pitchFamily="34" charset="0"/>
              </a:rPr>
              <a:pPr/>
              <a:t>2</a:t>
            </a:fld>
            <a:endParaRPr lang="en-US" sz="1600" b="1" dirty="0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17419" name="Text Box 2"/>
          <p:cNvSpPr txBox="1">
            <a:spLocks noChangeArrowheads="1"/>
          </p:cNvSpPr>
          <p:nvPr/>
        </p:nvSpPr>
        <p:spPr bwMode="auto">
          <a:xfrm>
            <a:off x="313136" y="0"/>
            <a:ext cx="8830864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b="1" dirty="0" smtClean="0">
                <a:solidFill>
                  <a:srgbClr val="0000FF"/>
                </a:solidFill>
                <a:latin typeface="+mj-lt"/>
                <a:cs typeface="Arial Black" charset="0"/>
              </a:rPr>
              <a:t>Part I: Grell</a:t>
            </a:r>
            <a:r>
              <a:rPr lang="en-US" sz="3200" b="1" dirty="0" smtClean="0">
                <a:solidFill>
                  <a:srgbClr val="0000FF"/>
                </a:solidFill>
                <a:latin typeface="+mj-lt"/>
                <a:cs typeface="Arial Black" charset="0"/>
              </a:rPr>
              <a:t>-</a:t>
            </a:r>
            <a:r>
              <a:rPr lang="en-US" sz="3200" b="1" dirty="0" err="1" smtClean="0">
                <a:solidFill>
                  <a:srgbClr val="0000FF"/>
                </a:solidFill>
                <a:latin typeface="+mj-lt"/>
                <a:cs typeface="Arial Black" charset="0"/>
              </a:rPr>
              <a:t>Freitas</a:t>
            </a:r>
            <a:r>
              <a:rPr lang="en-US" sz="3200" b="1" dirty="0" smtClean="0">
                <a:solidFill>
                  <a:srgbClr val="0000FF"/>
                </a:solidFill>
                <a:latin typeface="+mj-lt"/>
                <a:cs typeface="Arial Black" charset="0"/>
              </a:rPr>
              <a:t> Convective </a:t>
            </a:r>
            <a:r>
              <a:rPr lang="en-US" sz="3200" b="1" dirty="0" smtClean="0">
                <a:solidFill>
                  <a:srgbClr val="0000FF"/>
                </a:solidFill>
                <a:latin typeface="+mj-lt"/>
                <a:cs typeface="Arial Black" charset="0"/>
              </a:rPr>
              <a:t>Parameterization</a:t>
            </a:r>
            <a:endParaRPr lang="en-US" sz="3200" b="1" dirty="0">
              <a:solidFill>
                <a:srgbClr val="0000FF"/>
              </a:solidFill>
              <a:latin typeface="+mj-lt"/>
              <a:cs typeface="Arial Black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5590" y="1258967"/>
            <a:ext cx="788800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b="1" dirty="0" smtClean="0"/>
              <a:t>Scale-aware/Aerosol-aware (</a:t>
            </a:r>
            <a:r>
              <a:rPr lang="en-US" sz="2400" b="1" dirty="0" err="1" smtClean="0"/>
              <a:t>Grell</a:t>
            </a:r>
            <a:r>
              <a:rPr lang="en-US" sz="2400" b="1" dirty="0" smtClean="0"/>
              <a:t> and </a:t>
            </a:r>
            <a:r>
              <a:rPr lang="en-US" sz="2400" b="1" dirty="0" err="1" smtClean="0"/>
              <a:t>Freitas</a:t>
            </a:r>
            <a:r>
              <a:rPr lang="en-US" sz="2400" b="1" dirty="0" smtClean="0"/>
              <a:t>, 2014, ACP)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/>
              <a:t>Stochastic approach adapted from the Grell-</a:t>
            </a:r>
            <a:r>
              <a:rPr lang="en-US" sz="2400" dirty="0" err="1" smtClean="0"/>
              <a:t>Devenyi</a:t>
            </a:r>
            <a:r>
              <a:rPr lang="en-US" sz="2400" dirty="0" smtClean="0"/>
              <a:t> </a:t>
            </a:r>
            <a:r>
              <a:rPr lang="en-US" sz="2400" dirty="0" err="1" smtClean="0"/>
              <a:t>schem</a:t>
            </a:r>
            <a:endParaRPr lang="en-US" sz="2400" dirty="0" smtClean="0"/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400" dirty="0" smtClean="0"/>
              <a:t>Originally many parameters could be perturbed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400" dirty="0" smtClean="0"/>
              <a:t>In 2014 version only 2 were kept </a:t>
            </a:r>
            <a:r>
              <a:rPr lang="en-US" sz="2400" dirty="0" smtClean="0"/>
              <a:t>(different closures </a:t>
            </a:r>
            <a:r>
              <a:rPr lang="en-US" sz="2400" dirty="0" smtClean="0"/>
              <a:t>and capping inversion </a:t>
            </a:r>
            <a:r>
              <a:rPr lang="en-US" sz="2400" dirty="0" smtClean="0"/>
              <a:t>thresholds) - efficiency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/>
              <a:t>Scale </a:t>
            </a:r>
            <a:r>
              <a:rPr lang="en-US" sz="2400" dirty="0" smtClean="0"/>
              <a:t>awareness through Arakawa approach (2011) or spreading of subsidence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/>
              <a:t>Aerosol awareness is implemented with empirical assumptions based on a paper by Jiang and Feingold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/>
              <a:t>Separate shallow scheme also exists with modifications by Joe </a:t>
            </a:r>
            <a:r>
              <a:rPr lang="en-US" sz="2400" dirty="0" smtClean="0"/>
              <a:t>Olson – similar to SAS shallow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184799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</a:rPr>
              <a:t>Results for </a:t>
            </a:r>
            <a:r>
              <a:rPr lang="en-US" sz="3200" b="1" dirty="0" smtClean="0">
                <a:solidFill>
                  <a:srgbClr val="0000FF"/>
                </a:solidFill>
              </a:rPr>
              <a:t>Sandy using GF: Temperature tendencies on different resolutions, radius of 2 </a:t>
            </a:r>
            <a:r>
              <a:rPr lang="en-US" sz="3200" b="1" dirty="0" err="1" smtClean="0">
                <a:solidFill>
                  <a:srgbClr val="0000FF"/>
                </a:solidFill>
              </a:rPr>
              <a:t>deg</a:t>
            </a:r>
            <a:r>
              <a:rPr lang="en-US" sz="3200" b="1" dirty="0" smtClean="0">
                <a:solidFill>
                  <a:srgbClr val="0000FF"/>
                </a:solidFill>
              </a:rPr>
              <a:t> around center of storm, 2012-10-29-03</a:t>
            </a:r>
            <a:endParaRPr lang="en-US" sz="3200" b="1" dirty="0">
              <a:solidFill>
                <a:srgbClr val="0000FF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9" t="6110" r="47225" b="49889"/>
          <a:stretch/>
        </p:blipFill>
        <p:spPr>
          <a:xfrm>
            <a:off x="0" y="1798695"/>
            <a:ext cx="3390032" cy="378037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22" t="6605" r="50118" b="49790"/>
          <a:stretch/>
        </p:blipFill>
        <p:spPr>
          <a:xfrm>
            <a:off x="6247433" y="1796111"/>
            <a:ext cx="2700747" cy="37457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5696083"/>
            <a:ext cx="31143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Domain </a:t>
            </a:r>
            <a:r>
              <a:rPr lang="en-US" b="1" dirty="0" smtClean="0">
                <a:solidFill>
                  <a:srgbClr val="FF0000"/>
                </a:solidFill>
              </a:rPr>
              <a:t>1</a:t>
            </a:r>
            <a:r>
              <a:rPr lang="en-US" dirty="0" smtClean="0"/>
              <a:t>: dx=27km, maximum heating rate of </a:t>
            </a:r>
            <a:r>
              <a:rPr lang="en-US" dirty="0" smtClean="0">
                <a:solidFill>
                  <a:srgbClr val="FF0000"/>
                </a:solidFill>
              </a:rPr>
              <a:t>18 </a:t>
            </a:r>
            <a:r>
              <a:rPr lang="en-US" dirty="0" err="1" smtClean="0">
                <a:solidFill>
                  <a:srgbClr val="FF0000"/>
                </a:solidFill>
              </a:rPr>
              <a:t>deg</a:t>
            </a:r>
            <a:r>
              <a:rPr lang="en-US" dirty="0" smtClean="0">
                <a:solidFill>
                  <a:srgbClr val="FF0000"/>
                </a:solidFill>
              </a:rPr>
              <a:t>/day</a:t>
            </a:r>
            <a:r>
              <a:rPr lang="en-US" dirty="0" smtClean="0"/>
              <a:t>, average </a:t>
            </a:r>
            <a:r>
              <a:rPr lang="en-US" dirty="0" err="1" smtClean="0"/>
              <a:t>conv</a:t>
            </a:r>
            <a:r>
              <a:rPr lang="en-US" dirty="0" smtClean="0"/>
              <a:t> precipitation = 40.8 mm/day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71" t="6635" r="49999" b="49583"/>
          <a:stretch/>
        </p:blipFill>
        <p:spPr>
          <a:xfrm>
            <a:off x="3346166" y="1790892"/>
            <a:ext cx="2744612" cy="38254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85274" y="5657671"/>
            <a:ext cx="26177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Domain </a:t>
            </a:r>
            <a:r>
              <a:rPr lang="en-US" b="1" dirty="0">
                <a:solidFill>
                  <a:srgbClr val="FF0000"/>
                </a:solidFill>
              </a:rPr>
              <a:t>2</a:t>
            </a:r>
            <a:r>
              <a:rPr lang="en-US" dirty="0" smtClean="0"/>
              <a:t>: dx=9km, maximum heating rate of </a:t>
            </a:r>
            <a:r>
              <a:rPr lang="en-US" dirty="0" smtClean="0">
                <a:solidFill>
                  <a:srgbClr val="FF0000"/>
                </a:solidFill>
              </a:rPr>
              <a:t>13 </a:t>
            </a:r>
            <a:r>
              <a:rPr lang="en-US" dirty="0" err="1" smtClean="0">
                <a:solidFill>
                  <a:srgbClr val="FF0000"/>
                </a:solidFill>
              </a:rPr>
              <a:t>deg</a:t>
            </a:r>
            <a:r>
              <a:rPr lang="en-US" dirty="0" smtClean="0">
                <a:solidFill>
                  <a:srgbClr val="FF0000"/>
                </a:solidFill>
              </a:rPr>
              <a:t>/day</a:t>
            </a:r>
            <a:r>
              <a:rPr lang="en-US" dirty="0" smtClean="0"/>
              <a:t>, average </a:t>
            </a:r>
            <a:r>
              <a:rPr lang="en-US" dirty="0" err="1" smtClean="0"/>
              <a:t>conv</a:t>
            </a:r>
            <a:r>
              <a:rPr lang="en-US" dirty="0" smtClean="0"/>
              <a:t> precipitation = 1.7 mm/d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360227" y="5599180"/>
            <a:ext cx="26380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Domain </a:t>
            </a:r>
            <a:r>
              <a:rPr lang="en-US" b="1" dirty="0" smtClean="0">
                <a:solidFill>
                  <a:srgbClr val="FF0000"/>
                </a:solidFill>
              </a:rPr>
              <a:t>3</a:t>
            </a:r>
            <a:r>
              <a:rPr lang="en-US" dirty="0" smtClean="0"/>
              <a:t>: dx=3km, maximum heating rate of </a:t>
            </a:r>
            <a:r>
              <a:rPr lang="en-US" dirty="0" smtClean="0">
                <a:solidFill>
                  <a:srgbClr val="FF0000"/>
                </a:solidFill>
              </a:rPr>
              <a:t>1.4 </a:t>
            </a:r>
            <a:r>
              <a:rPr lang="en-US" dirty="0" err="1" smtClean="0">
                <a:solidFill>
                  <a:srgbClr val="FF0000"/>
                </a:solidFill>
              </a:rPr>
              <a:t>deg</a:t>
            </a:r>
            <a:r>
              <a:rPr lang="en-US" dirty="0" smtClean="0">
                <a:solidFill>
                  <a:srgbClr val="FF0000"/>
                </a:solidFill>
              </a:rPr>
              <a:t>/day</a:t>
            </a:r>
            <a:r>
              <a:rPr lang="en-US" dirty="0" smtClean="0"/>
              <a:t>, average </a:t>
            </a:r>
            <a:r>
              <a:rPr lang="en-US" dirty="0" err="1" smtClean="0"/>
              <a:t>conv</a:t>
            </a:r>
            <a:r>
              <a:rPr lang="en-US" dirty="0" smtClean="0"/>
              <a:t> precipitation </a:t>
            </a:r>
            <a:r>
              <a:rPr lang="en-US" smtClean="0"/>
              <a:t>= 0.01/d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3041" y="1407762"/>
            <a:ext cx="2581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Number of points: 211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385274" y="1397410"/>
            <a:ext cx="2617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Number of points: 1846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360226" y="1407762"/>
            <a:ext cx="2587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Number of points: 16663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955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3282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Next steps: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6843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Continued evaluation, verification</a:t>
            </a:r>
          </a:p>
          <a:p>
            <a:r>
              <a:rPr lang="en-US" dirty="0" smtClean="0"/>
              <a:t>Update to 2015 (2016 ?) HWRF package when available</a:t>
            </a:r>
            <a:endParaRPr lang="en-US" dirty="0" smtClean="0"/>
          </a:p>
          <a:p>
            <a:r>
              <a:rPr lang="en-US" dirty="0" smtClean="0"/>
              <a:t>Test HIWPP improvements to GF scheme, </a:t>
            </a:r>
          </a:p>
          <a:p>
            <a:pPr lvl="1"/>
            <a:r>
              <a:rPr lang="en-US" dirty="0" smtClean="0"/>
              <a:t>Momentum transport (both SAS and ECMWF versions)</a:t>
            </a:r>
          </a:p>
          <a:p>
            <a:pPr lvl="1"/>
            <a:r>
              <a:rPr lang="en-US" dirty="0" smtClean="0"/>
              <a:t>PDF’s for normalized vertical mass flux</a:t>
            </a:r>
          </a:p>
          <a:p>
            <a:pPr lvl="1"/>
            <a:r>
              <a:rPr lang="en-US" dirty="0" smtClean="0"/>
              <a:t>Impact of non precipitating shallow convection and radiation interaction</a:t>
            </a:r>
          </a:p>
          <a:p>
            <a:pPr lvl="1"/>
            <a:r>
              <a:rPr lang="en-US" dirty="0" smtClean="0"/>
              <a:t>Even higher resolution?</a:t>
            </a:r>
            <a:endParaRPr lang="en-US" dirty="0" smtClean="0"/>
          </a:p>
          <a:p>
            <a:r>
              <a:rPr lang="en-US" dirty="0" smtClean="0"/>
              <a:t>Test </a:t>
            </a:r>
            <a:r>
              <a:rPr lang="en-US" dirty="0" smtClean="0"/>
              <a:t>in full HWRF cycling </a:t>
            </a:r>
            <a:r>
              <a:rPr lang="en-US" dirty="0" smtClean="0"/>
              <a:t>mode</a:t>
            </a:r>
          </a:p>
          <a:p>
            <a:r>
              <a:rPr lang="en-US" dirty="0" smtClean="0"/>
              <a:t>When available: test with SKEBS?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702806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FF0000"/>
                </a:solidFill>
              </a:rPr>
              <a:t>Would be nice to be able to tune momentum transport, if biases are known and can be compared!</a:t>
            </a:r>
            <a:endParaRPr lang="en-US" sz="2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335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smtClean="0">
                <a:solidFill>
                  <a:srgbClr val="0000FF"/>
                </a:solidFill>
              </a:rPr>
              <a:t>Part IV: Where </a:t>
            </a:r>
            <a:r>
              <a:rPr lang="en-US" b="1" i="1" dirty="0" smtClean="0">
                <a:solidFill>
                  <a:srgbClr val="0000FF"/>
                </a:solidFill>
              </a:rPr>
              <a:t>we could use help…</a:t>
            </a:r>
            <a:endParaRPr lang="en-US" b="1" i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6"/>
            <a:ext cx="7886700" cy="1971675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arenR"/>
            </a:pPr>
            <a:r>
              <a:rPr lang="en-US" dirty="0" smtClean="0"/>
              <a:t>Evaluation -- What is most important?  What is available (code and data)?</a:t>
            </a:r>
          </a:p>
          <a:p>
            <a:pPr marL="514350" indent="-514350">
              <a:buAutoNum type="arabicParenR"/>
            </a:pPr>
            <a:r>
              <a:rPr lang="en-US" dirty="0" smtClean="0"/>
              <a:t>What physics package(s) should be tested with GF?   </a:t>
            </a:r>
          </a:p>
          <a:p>
            <a:pPr marL="514350" indent="-514350">
              <a:buAutoNum type="arabicParenR"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28650" y="4330700"/>
            <a:ext cx="78867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We would like to try to improve upon the best </a:t>
            </a:r>
            <a:r>
              <a:rPr lang="en-US" sz="3200" b="1" dirty="0" smtClean="0">
                <a:solidFill>
                  <a:srgbClr val="FF0000"/>
                </a:solidFill>
              </a:rPr>
              <a:t>performing package </a:t>
            </a:r>
            <a:r>
              <a:rPr lang="en-US" sz="3200" b="1" dirty="0" smtClean="0">
                <a:solidFill>
                  <a:srgbClr val="FF0000"/>
                </a:solidFill>
              </a:rPr>
              <a:t>that you can provide.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438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2388"/>
            <a:ext cx="7886700" cy="625475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0000FF"/>
                </a:solidFill>
              </a:rPr>
              <a:t>Part 5: Code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889001"/>
            <a:ext cx="7886700" cy="5287963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AutoNum type="arabicParenR"/>
            </a:pPr>
            <a:r>
              <a:rPr lang="en-US" dirty="0" smtClean="0"/>
              <a:t>Registry:  New variables, all added to package </a:t>
            </a:r>
            <a:r>
              <a:rPr lang="en-US" dirty="0" err="1" smtClean="0"/>
              <a:t>gfscheme</a:t>
            </a:r>
            <a:r>
              <a:rPr lang="en-US" dirty="0" smtClean="0"/>
              <a:t> (</a:t>
            </a:r>
            <a:r>
              <a:rPr lang="en-US" dirty="0" err="1" smtClean="0"/>
              <a:t>cu_physics</a:t>
            </a:r>
            <a:r>
              <a:rPr lang="en-US" dirty="0" smtClean="0"/>
              <a:t>=3) – </a:t>
            </a:r>
            <a:r>
              <a:rPr lang="en-US" sz="2000" dirty="0" err="1" smtClean="0"/>
              <a:t>xmb_shallow</a:t>
            </a:r>
            <a:r>
              <a:rPr lang="en-US" sz="2000" dirty="0" smtClean="0"/>
              <a:t>, k22_shallow, </a:t>
            </a:r>
            <a:r>
              <a:rPr lang="en-US" sz="2000" dirty="0" err="1" smtClean="0"/>
              <a:t>kbcon_shallow</a:t>
            </a:r>
            <a:r>
              <a:rPr lang="en-US" sz="2000" dirty="0" smtClean="0"/>
              <a:t>, </a:t>
            </a:r>
            <a:r>
              <a:rPr lang="en-US" sz="2000" dirty="0" err="1" smtClean="0"/>
              <a:t>ktop_shallow</a:t>
            </a:r>
            <a:r>
              <a:rPr lang="en-US" sz="2000" dirty="0" smtClean="0"/>
              <a:t>, </a:t>
            </a:r>
            <a:r>
              <a:rPr lang="en-US" sz="2000" dirty="0" err="1" smtClean="0"/>
              <a:t>cugd_tten</a:t>
            </a:r>
            <a:r>
              <a:rPr lang="en-US" sz="2000" dirty="0" smtClean="0"/>
              <a:t>, </a:t>
            </a:r>
            <a:r>
              <a:rPr lang="en-US" sz="2000" dirty="0" err="1" smtClean="0"/>
              <a:t>cugd_qvten</a:t>
            </a:r>
            <a:r>
              <a:rPr lang="en-US" sz="2000" dirty="0" smtClean="0"/>
              <a:t>, </a:t>
            </a:r>
            <a:r>
              <a:rPr lang="en-US" sz="2000" dirty="0" err="1" smtClean="0"/>
              <a:t>cugd_ttens</a:t>
            </a:r>
            <a:r>
              <a:rPr lang="en-US" sz="2000" dirty="0" smtClean="0"/>
              <a:t>, </a:t>
            </a:r>
            <a:r>
              <a:rPr lang="en-US" sz="2000" dirty="0" err="1" smtClean="0"/>
              <a:t>cugd_qctes</a:t>
            </a:r>
            <a:r>
              <a:rPr lang="en-US" sz="2000" dirty="0" smtClean="0"/>
              <a:t>, </a:t>
            </a:r>
            <a:r>
              <a:rPr lang="en-US" sz="2000" dirty="0" err="1" smtClean="0"/>
              <a:t>cugd_qiten</a:t>
            </a:r>
            <a:r>
              <a:rPr lang="en-US" sz="2000" dirty="0" smtClean="0"/>
              <a:t>, </a:t>
            </a:r>
            <a:r>
              <a:rPr lang="en-US" sz="2000" dirty="0" err="1" smtClean="0"/>
              <a:t>edt_out</a:t>
            </a:r>
            <a:r>
              <a:rPr lang="en-US" sz="2000" dirty="0" smtClean="0"/>
              <a:t>, </a:t>
            </a:r>
            <a:r>
              <a:rPr lang="en-US" sz="2000" dirty="0" err="1" smtClean="0"/>
              <a:t>clos_choice</a:t>
            </a:r>
            <a:r>
              <a:rPr lang="en-US" sz="2000" dirty="0" smtClean="0"/>
              <a:t>, </a:t>
            </a:r>
            <a:r>
              <a:rPr lang="en-US" sz="2000" dirty="0" err="1" smtClean="0"/>
              <a:t>ishallow</a:t>
            </a:r>
            <a:endParaRPr lang="en-US" sz="2000" dirty="0" smtClean="0"/>
          </a:p>
          <a:p>
            <a:pPr marL="514350" indent="-514350">
              <a:buAutoNum type="arabicParenR"/>
            </a:pPr>
            <a:r>
              <a:rPr lang="en-US" dirty="0" err="1" smtClean="0"/>
              <a:t>Phys</a:t>
            </a:r>
            <a:r>
              <a:rPr lang="en-US" dirty="0" smtClean="0"/>
              <a:t>/</a:t>
            </a:r>
            <a:r>
              <a:rPr lang="en-US" dirty="0" err="1" smtClean="0"/>
              <a:t>module_cu_gf.F</a:t>
            </a:r>
            <a:endParaRPr lang="en-US" dirty="0" smtClean="0"/>
          </a:p>
          <a:p>
            <a:pPr marL="514350" indent="-514350">
              <a:buAutoNum type="arabicParenR"/>
            </a:pPr>
            <a:r>
              <a:rPr lang="en-US" dirty="0" err="1" smtClean="0"/>
              <a:t>Phys</a:t>
            </a:r>
            <a:r>
              <a:rPr lang="en-US" dirty="0" smtClean="0"/>
              <a:t>/</a:t>
            </a:r>
            <a:r>
              <a:rPr lang="en-US" dirty="0" err="1" smtClean="0"/>
              <a:t>module_cumulus</a:t>
            </a:r>
            <a:r>
              <a:rPr lang="en-US" dirty="0" smtClean="0"/>
              <a:t> </a:t>
            </a:r>
            <a:r>
              <a:rPr lang="en-US" dirty="0" err="1" smtClean="0"/>
              <a:t>driver.F</a:t>
            </a:r>
            <a:r>
              <a:rPr lang="en-US" dirty="0"/>
              <a:t>:</a:t>
            </a:r>
            <a:r>
              <a:rPr lang="en-US" dirty="0" smtClean="0"/>
              <a:t> </a:t>
            </a:r>
            <a:r>
              <a:rPr lang="en-US" sz="2000" dirty="0" smtClean="0"/>
              <a:t>add GFSCHEME to halo call, some mods to argument list when calling GFDRV</a:t>
            </a:r>
          </a:p>
          <a:p>
            <a:pPr marL="514350" indent="-514350">
              <a:buAutoNum type="arabicParenR"/>
            </a:pPr>
            <a:r>
              <a:rPr lang="en-US" dirty="0" err="1" smtClean="0"/>
              <a:t>Phys</a:t>
            </a:r>
            <a:r>
              <a:rPr lang="en-US" dirty="0" smtClean="0"/>
              <a:t>/</a:t>
            </a:r>
            <a:r>
              <a:rPr lang="en-US" dirty="0" err="1" smtClean="0"/>
              <a:t>module_physics_init.F</a:t>
            </a:r>
            <a:r>
              <a:rPr lang="en-US" dirty="0" smtClean="0"/>
              <a:t>: </a:t>
            </a:r>
            <a:r>
              <a:rPr lang="en-US" sz="2000" dirty="0" smtClean="0"/>
              <a:t>call </a:t>
            </a:r>
            <a:r>
              <a:rPr lang="en-US" sz="2000" dirty="0" err="1" smtClean="0"/>
              <a:t>gfinit</a:t>
            </a:r>
            <a:endParaRPr lang="en-US" sz="2000" dirty="0" smtClean="0"/>
          </a:p>
          <a:p>
            <a:pPr marL="514350" indent="-514350">
              <a:buAutoNum type="arabicParenR"/>
            </a:pPr>
            <a:r>
              <a:rPr lang="en-US" dirty="0" err="1" smtClean="0"/>
              <a:t>Dyn_nmm</a:t>
            </a:r>
            <a:r>
              <a:rPr lang="en-US" dirty="0" smtClean="0"/>
              <a:t>/</a:t>
            </a:r>
            <a:r>
              <a:rPr lang="en-US" dirty="0" err="1" smtClean="0"/>
              <a:t>start_domain_nmm.F</a:t>
            </a:r>
            <a:r>
              <a:rPr lang="en-US" dirty="0" smtClean="0"/>
              <a:t>: </a:t>
            </a:r>
            <a:r>
              <a:rPr lang="en-US" sz="2000" dirty="0" smtClean="0"/>
              <a:t>add optional arguments to </a:t>
            </a:r>
            <a:r>
              <a:rPr lang="en-US" sz="2000" dirty="0" err="1" smtClean="0"/>
              <a:t>phy_init</a:t>
            </a:r>
            <a:r>
              <a:rPr lang="en-US" sz="2000" dirty="0" smtClean="0"/>
              <a:t> call</a:t>
            </a:r>
          </a:p>
          <a:p>
            <a:pPr marL="514350" indent="-514350">
              <a:buAutoNum type="arabicParenR"/>
            </a:pPr>
            <a:r>
              <a:rPr lang="en-US" dirty="0" err="1" smtClean="0"/>
              <a:t>Dyn_nmm</a:t>
            </a:r>
            <a:r>
              <a:rPr lang="en-US" dirty="0" smtClean="0"/>
              <a:t>/</a:t>
            </a:r>
            <a:r>
              <a:rPr lang="en-US" dirty="0" err="1" smtClean="0"/>
              <a:t>solve_em</a:t>
            </a:r>
            <a:r>
              <a:rPr lang="en-US" dirty="0" smtClean="0"/>
              <a:t> .F: </a:t>
            </a:r>
            <a:r>
              <a:rPr lang="en-US" sz="2000" dirty="0" smtClean="0"/>
              <a:t>mods to output tendencies if GFSCHEME</a:t>
            </a:r>
          </a:p>
          <a:p>
            <a:pPr marL="514350" indent="-514350">
              <a:buAutoNum type="arabicParenR"/>
            </a:pPr>
            <a:r>
              <a:rPr lang="en-US" dirty="0" err="1" smtClean="0"/>
              <a:t>Dyn_nmm</a:t>
            </a:r>
            <a:r>
              <a:rPr lang="en-US" dirty="0" smtClean="0"/>
              <a:t>/</a:t>
            </a:r>
            <a:r>
              <a:rPr lang="en-US" dirty="0" err="1" smtClean="0"/>
              <a:t>module_PHYSICS_CALLS.F</a:t>
            </a:r>
            <a:r>
              <a:rPr lang="en-US" dirty="0" smtClean="0"/>
              <a:t>:  </a:t>
            </a:r>
            <a:r>
              <a:rPr lang="en-US" sz="2000" dirty="0" smtClean="0"/>
              <a:t>add GFSCHEME to test on </a:t>
            </a:r>
          </a:p>
          <a:p>
            <a:pPr marL="0" indent="0">
              <a:buNone/>
            </a:pPr>
            <a:r>
              <a:rPr lang="en-US" sz="2000" dirty="0"/>
              <a:t>MOD(NTSD,NCNVC)/=</a:t>
            </a:r>
            <a:r>
              <a:rPr lang="en-US" sz="2000" dirty="0" smtClean="0"/>
              <a:t>0 and </a:t>
            </a:r>
            <a:r>
              <a:rPr lang="en-US" sz="2000" dirty="0" err="1" smtClean="0"/>
              <a:t>moist_trans</a:t>
            </a:r>
            <a:r>
              <a:rPr lang="en-US" sz="2000" dirty="0" smtClean="0"/>
              <a:t>, add variables to </a:t>
            </a:r>
            <a:r>
              <a:rPr lang="en-US" sz="2000" dirty="0" err="1" smtClean="0"/>
              <a:t>arg</a:t>
            </a:r>
            <a:r>
              <a:rPr lang="en-US" sz="2000" dirty="0" smtClean="0"/>
              <a:t> list for </a:t>
            </a:r>
            <a:r>
              <a:rPr lang="en-US" sz="2000" dirty="0" err="1" smtClean="0"/>
              <a:t>cumulus_driver</a:t>
            </a:r>
            <a:r>
              <a:rPr lang="en-US" sz="2000" dirty="0" smtClean="0"/>
              <a:t>, save instantaneous tendencies for diagnostic output (</a:t>
            </a:r>
            <a:r>
              <a:rPr lang="en-US" sz="2000" dirty="0" err="1" smtClean="0"/>
              <a:t>subr</a:t>
            </a:r>
            <a:r>
              <a:rPr lang="en-US" sz="2000" dirty="0" smtClean="0"/>
              <a:t> </a:t>
            </a:r>
            <a:r>
              <a:rPr lang="en-US" sz="2000" dirty="0" err="1" smtClean="0"/>
              <a:t>cucnv</a:t>
            </a:r>
            <a:r>
              <a:rPr lang="en-US" sz="2000" dirty="0" smtClean="0"/>
              <a:t>).</a:t>
            </a:r>
          </a:p>
          <a:p>
            <a:pPr marL="514350" indent="-514350">
              <a:buAutoNum type="arabicParenR"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494989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0000FF"/>
                </a:solidFill>
              </a:rPr>
              <a:t>The scale awareness: Our adaptation of Arakawa’s approach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Define fractional coverage</a:t>
            </a:r>
            <a:r>
              <a:rPr lang="en-US" sz="2400" dirty="0"/>
              <a:t> (</a:t>
            </a:r>
            <a:r>
              <a:rPr lang="en-US" sz="2400" dirty="0" err="1"/>
              <a:t>σ</a:t>
            </a:r>
            <a:r>
              <a:rPr lang="en-US" sz="2400" dirty="0" smtClean="0"/>
              <a:t>)</a:t>
            </a:r>
            <a:r>
              <a:rPr lang="en-US" sz="2400" dirty="0"/>
              <a:t> </a:t>
            </a:r>
            <a:r>
              <a:rPr lang="en-US" sz="2400" dirty="0" smtClean="0"/>
              <a:t>=  </a:t>
            </a:r>
            <a:r>
              <a:rPr lang="en-US" sz="2400" dirty="0"/>
              <a:t>area covered by active updraft and downdraft plume </a:t>
            </a: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D</a:t>
            </a:r>
            <a:r>
              <a:rPr lang="en-US" sz="2400" dirty="0" smtClean="0"/>
              <a:t>efine very simple relationship between σ and entrainment rate (which is related to radius of plume) – but any other approach may easily be used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I</a:t>
            </a:r>
            <a:r>
              <a:rPr lang="en-US" sz="2400" dirty="0" smtClean="0"/>
              <a:t>nitial entrainment rate determines when </a:t>
            </a:r>
            <a:r>
              <a:rPr lang="en-US" sz="2400" dirty="0" err="1" smtClean="0"/>
              <a:t>σ</a:t>
            </a:r>
            <a:r>
              <a:rPr lang="en-US" sz="2400" dirty="0" smtClean="0"/>
              <a:t> is becoming important (when scale awareness kicks in), </a:t>
            </a:r>
            <a:endParaRPr lang="en-US" sz="2400" dirty="0"/>
          </a:p>
          <a:p>
            <a:pPr marL="857250" lvl="1" indent="-457200"/>
            <a:r>
              <a:rPr lang="en-US" sz="2000" dirty="0"/>
              <a:t>M</a:t>
            </a:r>
            <a:r>
              <a:rPr lang="en-US" sz="2000" dirty="0" smtClean="0"/>
              <a:t>aximum allowable fractional coverage determines when scheme transforms itself to a shallow convection parameterization</a:t>
            </a:r>
          </a:p>
          <a:p>
            <a:pPr marL="857250" lvl="1" indent="-457200"/>
            <a:r>
              <a:rPr lang="en-US" sz="2000" dirty="0" smtClean="0"/>
              <a:t>This effect can be turned off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59116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8534400" y="6457950"/>
            <a:ext cx="533400" cy="400050"/>
          </a:xfrm>
        </p:spPr>
        <p:txBody>
          <a:bodyPr/>
          <a:lstStyle/>
          <a:p>
            <a:fld id="{0623A093-28FF-41ED-B809-977C58BD55F4}" type="slidenum">
              <a:rPr lang="en-US" sz="1600" b="1" smtClean="0">
                <a:solidFill>
                  <a:srgbClr val="003399"/>
                </a:solidFill>
                <a:latin typeface="Calibri" pitchFamily="34" charset="0"/>
              </a:rPr>
              <a:pPr/>
              <a:t>4</a:t>
            </a:fld>
            <a:endParaRPr lang="en-US" sz="1600" b="1" dirty="0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439328" y="0"/>
            <a:ext cx="8628472" cy="58477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3200" dirty="0" smtClean="0">
                <a:solidFill>
                  <a:srgbClr val="0000FF"/>
                </a:solidFill>
                <a:latin typeface="+mj-lt"/>
                <a:cs typeface="Arial Black"/>
              </a:rPr>
              <a:t>Aerosol awareness</a:t>
            </a:r>
            <a:endParaRPr lang="en-US" sz="3200" dirty="0">
              <a:solidFill>
                <a:srgbClr val="0000FF"/>
              </a:solidFill>
              <a:latin typeface="+mj-lt"/>
              <a:cs typeface="Arial Black"/>
            </a:endParaRPr>
          </a:p>
        </p:txBody>
      </p:sp>
      <p:sp>
        <p:nvSpPr>
          <p:cNvPr id="34" name="TextBox 86"/>
          <p:cNvSpPr txBox="1">
            <a:spLocks noChangeArrowheads="1"/>
          </p:cNvSpPr>
          <p:nvPr/>
        </p:nvSpPr>
        <p:spPr bwMode="auto">
          <a:xfrm>
            <a:off x="4572000" y="956441"/>
            <a:ext cx="4495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 smtClean="0">
                <a:latin typeface="Arial"/>
                <a:cs typeface="Arial"/>
              </a:rPr>
              <a:t>Change </a:t>
            </a:r>
            <a:r>
              <a:rPr lang="en-US" sz="2000" b="1" dirty="0">
                <a:latin typeface="Arial"/>
                <a:cs typeface="Arial"/>
              </a:rPr>
              <a:t>2</a:t>
            </a:r>
            <a:r>
              <a:rPr lang="en-US" sz="2000" b="1" dirty="0" smtClean="0">
                <a:latin typeface="Arial"/>
                <a:cs typeface="Arial"/>
              </a:rPr>
              <a:t>: Modified evaporation of raindrops (Jiang and Feingold) based on empirical relationship</a:t>
            </a:r>
            <a:endParaRPr lang="en-US" sz="2000" b="1" dirty="0">
              <a:latin typeface="Arial"/>
              <a:ea typeface="Arial" charset="0"/>
              <a:cs typeface="Arial"/>
            </a:endParaRPr>
          </a:p>
        </p:txBody>
      </p:sp>
      <p:sp>
        <p:nvSpPr>
          <p:cNvPr id="35" name="TextBox 86"/>
          <p:cNvSpPr txBox="1">
            <a:spLocks noChangeArrowheads="1"/>
          </p:cNvSpPr>
          <p:nvPr/>
        </p:nvSpPr>
        <p:spPr bwMode="auto">
          <a:xfrm>
            <a:off x="124550" y="956440"/>
            <a:ext cx="444745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 smtClean="0">
                <a:latin typeface="Arial"/>
                <a:cs typeface="Arial"/>
              </a:rPr>
              <a:t>Change 1: Change </a:t>
            </a:r>
            <a:r>
              <a:rPr lang="en-US" sz="2000" b="1" dirty="0">
                <a:latin typeface="Arial"/>
                <a:cs typeface="Arial"/>
              </a:rPr>
              <a:t>constant </a:t>
            </a:r>
            <a:r>
              <a:rPr lang="en-US" sz="2000" b="1" dirty="0" err="1">
                <a:latin typeface="Arial"/>
                <a:cs typeface="Arial"/>
              </a:rPr>
              <a:t>autoconversion</a:t>
            </a:r>
            <a:r>
              <a:rPr lang="en-US" sz="2000" b="1" dirty="0">
                <a:latin typeface="Arial"/>
                <a:cs typeface="Arial"/>
              </a:rPr>
              <a:t> rate to aerosol (CCN) dependent Berry conversion</a:t>
            </a:r>
            <a:endParaRPr lang="en-US" sz="2000" b="1" dirty="0">
              <a:latin typeface="Arial"/>
              <a:ea typeface="Arial" charset="0"/>
              <a:cs typeface="Arial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1786959"/>
              </p:ext>
            </p:extLst>
          </p:nvPr>
        </p:nvGraphicFramePr>
        <p:xfrm>
          <a:off x="124550" y="2522484"/>
          <a:ext cx="4337091" cy="14713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Equation" r:id="rId3" imgW="2477520" imgH="786240" progId="Equation.3">
                  <p:embed/>
                </p:oleObj>
              </mc:Choice>
              <mc:Fallback>
                <p:oleObj name="Equation" r:id="rId3" imgW="2477520" imgH="786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550" y="2522484"/>
                        <a:ext cx="4337091" cy="14713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6" name="Picture 35" descr="eq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353" y="3046678"/>
            <a:ext cx="4331447" cy="53478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62270" y="4548931"/>
            <a:ext cx="62338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Change 2 introduces a proportionality between precipitation efficiency (</a:t>
            </a:r>
            <a:r>
              <a:rPr lang="en-US" sz="2400" b="1" dirty="0" smtClean="0">
                <a:solidFill>
                  <a:srgbClr val="0000FF"/>
                </a:solidFill>
              </a:rPr>
              <a:t>PE</a:t>
            </a:r>
            <a:r>
              <a:rPr lang="en-US" sz="2400" dirty="0" smtClean="0"/>
              <a:t>) and total normalized condensate (</a:t>
            </a:r>
            <a:r>
              <a:rPr lang="en-US" sz="2400" b="1" dirty="0" smtClean="0">
                <a:solidFill>
                  <a:srgbClr val="0000FF"/>
                </a:solidFill>
              </a:rPr>
              <a:t>I</a:t>
            </a:r>
            <a:r>
              <a:rPr lang="en-US" sz="2400" b="1" baseline="-25000" dirty="0" smtClean="0">
                <a:solidFill>
                  <a:srgbClr val="0000FF"/>
                </a:solidFill>
              </a:rPr>
              <a:t>1</a:t>
            </a:r>
            <a:r>
              <a:rPr lang="en-US" sz="2400" dirty="0" smtClean="0"/>
              <a:t>), requiring determination of the proportionality constant </a:t>
            </a:r>
            <a:r>
              <a:rPr lang="en-US" sz="2400" b="1" dirty="0" err="1" smtClean="0">
                <a:solidFill>
                  <a:srgbClr val="0000FF"/>
                </a:solidFill>
              </a:rPr>
              <a:t>C</a:t>
            </a:r>
            <a:r>
              <a:rPr lang="en-US" sz="2400" b="1" baseline="-25000" dirty="0" err="1" smtClean="0">
                <a:solidFill>
                  <a:srgbClr val="0000FF"/>
                </a:solidFill>
              </a:rPr>
              <a:t>pr</a:t>
            </a:r>
            <a:endParaRPr lang="en-US" sz="2400" b="1" dirty="0">
              <a:solidFill>
                <a:srgbClr val="0000FF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736353" y="3541059"/>
            <a:ext cx="298823" cy="0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411695" y="3558989"/>
            <a:ext cx="298823" cy="0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028331" y="3594849"/>
            <a:ext cx="298823" cy="0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554569" y="956440"/>
            <a:ext cx="0" cy="3592491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0457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9" name="Slide Number Placeholder 11"/>
          <p:cNvSpPr>
            <a:spLocks noGrp="1"/>
          </p:cNvSpPr>
          <p:nvPr>
            <p:ph type="sldNum" sz="quarter" idx="12"/>
          </p:nvPr>
        </p:nvSpPr>
        <p:spPr bwMode="auto">
          <a:xfrm>
            <a:off x="8534400" y="6457950"/>
            <a:ext cx="533400" cy="400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9pPr>
          </a:lstStyle>
          <a:p>
            <a:pPr eaLnBrk="1" hangingPunct="1"/>
            <a:fld id="{A26F0F6D-A3F3-C346-9D5F-274B1D9D5469}" type="slidenum">
              <a:rPr lang="en-US" sz="1600" b="1">
                <a:solidFill>
                  <a:srgbClr val="003399"/>
                </a:solidFill>
                <a:latin typeface="Calibri" charset="0"/>
              </a:rPr>
              <a:pPr eaLnBrk="1" hangingPunct="1"/>
              <a:t>5</a:t>
            </a:fld>
            <a:endParaRPr lang="en-US" sz="1600" b="1">
              <a:solidFill>
                <a:srgbClr val="003399"/>
              </a:solidFill>
              <a:latin typeface="Calibri" charset="0"/>
            </a:endParaRPr>
          </a:p>
        </p:txBody>
      </p:sp>
      <p:sp>
        <p:nvSpPr>
          <p:cNvPr id="154630" name="Text Box 2"/>
          <p:cNvSpPr txBox="1">
            <a:spLocks noChangeArrowheads="1"/>
          </p:cNvSpPr>
          <p:nvPr/>
        </p:nvSpPr>
        <p:spPr bwMode="auto">
          <a:xfrm>
            <a:off x="312738" y="0"/>
            <a:ext cx="8831262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rgbClr val="0000FF"/>
                </a:solidFill>
                <a:latin typeface="+mj-lt"/>
                <a:cs typeface="Arial Black" charset="0"/>
              </a:rPr>
              <a:t>Tapering of Shallow-Cu Scheme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2738" y="788988"/>
            <a:ext cx="8755062" cy="5632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defTabSz="4572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400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Based off of </a:t>
            </a:r>
            <a:r>
              <a:rPr lang="en-US" sz="2400" b="1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Honnert</a:t>
            </a:r>
            <a:r>
              <a:rPr lang="en-US" sz="2400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et al. (2011, JAS):</a:t>
            </a:r>
          </a:p>
          <a:p>
            <a:pPr marL="742950" lvl="1" indent="-285750" defTabSz="457200" fontAlgn="auto">
              <a:spcBef>
                <a:spcPts val="0"/>
              </a:spcBef>
              <a:spcAft>
                <a:spcPts val="0"/>
              </a:spcAft>
              <a:buFont typeface="Wingdings" charset="2"/>
              <a:buChar char="²"/>
              <a:defRPr/>
            </a:pPr>
            <a:r>
              <a:rPr lang="en-US" sz="2400" dirty="0">
                <a:solidFill>
                  <a:srgbClr val="0000FF"/>
                </a:solidFill>
                <a:latin typeface="Calibri"/>
                <a:ea typeface="+mn-ea"/>
                <a:cs typeface="+mn-cs"/>
              </a:rPr>
              <a:t>TKE partition in the entrainment layer</a:t>
            </a:r>
          </a:p>
          <a:p>
            <a:pPr marL="742950" lvl="1" indent="-285750" defTabSz="457200" fontAlgn="auto">
              <a:spcBef>
                <a:spcPts val="0"/>
              </a:spcBef>
              <a:spcAft>
                <a:spcPts val="0"/>
              </a:spcAft>
              <a:buFont typeface="Wingdings" charset="2"/>
              <a:buChar char="²"/>
              <a:defRPr/>
            </a:pPr>
            <a:endParaRPr lang="en-US" sz="2400" dirty="0">
              <a:solidFill>
                <a:srgbClr val="0000FF"/>
              </a:solidFill>
              <a:latin typeface="Calibri"/>
              <a:ea typeface="+mn-ea"/>
              <a:cs typeface="+mn-cs"/>
            </a:endParaRPr>
          </a:p>
          <a:p>
            <a:pPr marL="742950" lvl="1" indent="-285750" defTabSz="457200" fontAlgn="auto">
              <a:spcBef>
                <a:spcPts val="0"/>
              </a:spcBef>
              <a:spcAft>
                <a:spcPts val="0"/>
              </a:spcAft>
              <a:buFont typeface="Wingdings" charset="2"/>
              <a:buChar char="²"/>
              <a:defRPr/>
            </a:pPr>
            <a:endParaRPr lang="en-US" sz="2400" dirty="0">
              <a:solidFill>
                <a:srgbClr val="0000FF"/>
              </a:solidFill>
              <a:latin typeface="Calibri"/>
              <a:ea typeface="+mn-ea"/>
              <a:cs typeface="+mn-cs"/>
            </a:endParaRPr>
          </a:p>
          <a:p>
            <a:pPr marL="742950" lvl="1" indent="-285750" defTabSz="457200" fontAlgn="auto">
              <a:spcBef>
                <a:spcPts val="0"/>
              </a:spcBef>
              <a:spcAft>
                <a:spcPts val="0"/>
              </a:spcAft>
              <a:buFont typeface="Wingdings" charset="2"/>
              <a:buChar char="²"/>
              <a:defRPr/>
            </a:pPr>
            <a:endParaRPr lang="en-US" sz="2400" dirty="0">
              <a:solidFill>
                <a:srgbClr val="0000FF"/>
              </a:solidFill>
              <a:latin typeface="Calibri"/>
              <a:ea typeface="+mn-ea"/>
              <a:cs typeface="+mn-cs"/>
            </a:endParaRPr>
          </a:p>
          <a:p>
            <a:pPr marL="742950" lvl="1" indent="-285750" defTabSz="457200" fontAlgn="auto">
              <a:spcBef>
                <a:spcPts val="0"/>
              </a:spcBef>
              <a:spcAft>
                <a:spcPts val="0"/>
              </a:spcAft>
              <a:buFont typeface="Wingdings" charset="2"/>
              <a:buChar char="²"/>
              <a:defRPr/>
            </a:pPr>
            <a:endParaRPr lang="en-US" sz="2400" dirty="0">
              <a:solidFill>
                <a:srgbClr val="0000FF"/>
              </a:solidFill>
              <a:latin typeface="Calibri"/>
              <a:ea typeface="+mn-ea"/>
              <a:cs typeface="+mn-cs"/>
            </a:endParaRPr>
          </a:p>
          <a:p>
            <a:pPr marL="742950" lvl="1" indent="-285750" defTabSz="457200" fontAlgn="auto">
              <a:spcBef>
                <a:spcPts val="0"/>
              </a:spcBef>
              <a:spcAft>
                <a:spcPts val="0"/>
              </a:spcAft>
              <a:buFont typeface="Wingdings" charset="2"/>
              <a:buChar char="²"/>
              <a:defRPr/>
            </a:pPr>
            <a:endParaRPr lang="en-US" sz="2400" dirty="0">
              <a:solidFill>
                <a:srgbClr val="0000FF"/>
              </a:solidFill>
              <a:latin typeface="Calibri"/>
              <a:ea typeface="+mn-ea"/>
              <a:cs typeface="+mn-cs"/>
            </a:endParaRPr>
          </a:p>
          <a:p>
            <a:pPr marL="742950" lvl="1" indent="-285750" defTabSz="457200" fontAlgn="auto">
              <a:spcBef>
                <a:spcPts val="0"/>
              </a:spcBef>
              <a:spcAft>
                <a:spcPts val="0"/>
              </a:spcAft>
              <a:buFont typeface="Wingdings" charset="2"/>
              <a:buChar char="²"/>
              <a:defRPr/>
            </a:pPr>
            <a:endParaRPr lang="en-US" sz="2400" dirty="0">
              <a:solidFill>
                <a:srgbClr val="0000FF"/>
              </a:solidFill>
              <a:latin typeface="Calibri"/>
              <a:ea typeface="+mn-ea"/>
              <a:cs typeface="+mn-cs"/>
            </a:endParaRPr>
          </a:p>
          <a:p>
            <a:pPr marL="742950" lvl="1" indent="-285750" defTabSz="457200" fontAlgn="auto">
              <a:spcBef>
                <a:spcPts val="0"/>
              </a:spcBef>
              <a:spcAft>
                <a:spcPts val="0"/>
              </a:spcAft>
              <a:buFont typeface="Wingdings" charset="2"/>
              <a:buChar char="²"/>
              <a:defRPr/>
            </a:pPr>
            <a:endParaRPr lang="en-US" sz="2400" dirty="0">
              <a:solidFill>
                <a:srgbClr val="0000FF"/>
              </a:solidFill>
              <a:latin typeface="Calibri"/>
              <a:ea typeface="+mn-ea"/>
              <a:cs typeface="+mn-cs"/>
            </a:endParaRPr>
          </a:p>
          <a:p>
            <a:pPr marL="742950" lvl="1" indent="-285750" defTabSz="457200" fontAlgn="auto">
              <a:spcBef>
                <a:spcPts val="0"/>
              </a:spcBef>
              <a:spcAft>
                <a:spcPts val="0"/>
              </a:spcAft>
              <a:buFont typeface="Wingdings" charset="2"/>
              <a:buChar char="²"/>
              <a:defRPr/>
            </a:pPr>
            <a:endParaRPr lang="en-US" sz="2400" dirty="0">
              <a:solidFill>
                <a:srgbClr val="0000FF"/>
              </a:solidFill>
              <a:latin typeface="Calibri"/>
              <a:ea typeface="+mn-ea"/>
              <a:cs typeface="+mn-cs"/>
            </a:endParaRPr>
          </a:p>
          <a:p>
            <a:pPr marL="742950" lvl="1" indent="-285750" defTabSz="457200" fontAlgn="auto">
              <a:spcBef>
                <a:spcPts val="0"/>
              </a:spcBef>
              <a:spcAft>
                <a:spcPts val="0"/>
              </a:spcAft>
              <a:buFont typeface="Wingdings" charset="2"/>
              <a:buChar char="²"/>
              <a:defRPr/>
            </a:pPr>
            <a:endParaRPr lang="en-US" sz="2400" dirty="0">
              <a:solidFill>
                <a:srgbClr val="0000FF"/>
              </a:solidFill>
              <a:latin typeface="Calibri"/>
              <a:ea typeface="+mn-ea"/>
              <a:cs typeface="+mn-cs"/>
            </a:endParaRPr>
          </a:p>
          <a:p>
            <a:pPr marL="742950" lvl="1" indent="-285750" defTabSz="457200" fontAlgn="auto">
              <a:spcBef>
                <a:spcPts val="0"/>
              </a:spcBef>
              <a:spcAft>
                <a:spcPts val="0"/>
              </a:spcAft>
              <a:buFont typeface="Wingdings" charset="2"/>
              <a:buChar char="²"/>
              <a:defRPr/>
            </a:pPr>
            <a:endParaRPr lang="en-US" sz="2400" dirty="0">
              <a:solidFill>
                <a:srgbClr val="0000FF"/>
              </a:solidFill>
              <a:latin typeface="Calibri"/>
              <a:ea typeface="+mn-ea"/>
              <a:cs typeface="+mn-cs"/>
            </a:endParaRPr>
          </a:p>
          <a:p>
            <a:pPr marL="742950" lvl="1" indent="-285750" defTabSz="457200" fontAlgn="auto">
              <a:spcBef>
                <a:spcPts val="0"/>
              </a:spcBef>
              <a:spcAft>
                <a:spcPts val="0"/>
              </a:spcAft>
              <a:buFont typeface="Wingdings" charset="2"/>
              <a:buChar char="²"/>
              <a:defRPr/>
            </a:pPr>
            <a:endParaRPr lang="en-US" sz="2400" dirty="0">
              <a:solidFill>
                <a:srgbClr val="0000FF"/>
              </a:solidFill>
              <a:latin typeface="Calibri"/>
              <a:ea typeface="+mn-ea"/>
              <a:cs typeface="+mn-cs"/>
            </a:endParaRPr>
          </a:p>
          <a:p>
            <a:pPr marL="742950" lvl="1" indent="-285750" defTabSz="457200" fontAlgn="auto">
              <a:spcBef>
                <a:spcPts val="0"/>
              </a:spcBef>
              <a:spcAft>
                <a:spcPts val="0"/>
              </a:spcAft>
              <a:buFont typeface="Wingdings" charset="2"/>
              <a:buChar char="²"/>
              <a:defRPr/>
            </a:pPr>
            <a:endParaRPr lang="en-US" sz="2400" dirty="0">
              <a:solidFill>
                <a:srgbClr val="0000FF"/>
              </a:solidFill>
              <a:latin typeface="Calibri"/>
              <a:ea typeface="+mn-ea"/>
              <a:cs typeface="+mn-cs"/>
            </a:endParaRPr>
          </a:p>
          <a:p>
            <a:pPr marL="342900" indent="-342900" defTabSz="4572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400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Other methods are/will be tested (i.e., Shin and Hong 2013, JAS).</a:t>
            </a:r>
          </a:p>
        </p:txBody>
      </p:sp>
      <p:sp>
        <p:nvSpPr>
          <p:cNvPr id="9" name="Rectangle 8"/>
          <p:cNvSpPr>
            <a:spLocks/>
          </p:cNvSpPr>
          <p:nvPr/>
        </p:nvSpPr>
        <p:spPr bwMode="auto">
          <a:xfrm>
            <a:off x="238125" y="6384925"/>
            <a:ext cx="703103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dirty="0">
                <a:solidFill>
                  <a:srgbClr val="003399"/>
                </a:solidFill>
                <a:latin typeface="Calibri" pitchFamily="34" charset="0"/>
                <a:ea typeface="+mn-ea"/>
                <a:cs typeface="+mn-cs"/>
              </a:rPr>
              <a:t>RAP/HRRR		Grey Zone Testing</a:t>
            </a:r>
          </a:p>
        </p:txBody>
      </p:sp>
      <p:grpSp>
        <p:nvGrpSpPr>
          <p:cNvPr id="154633" name="Group 4"/>
          <p:cNvGrpSpPr>
            <a:grpSpLocks/>
          </p:cNvGrpSpPr>
          <p:nvPr/>
        </p:nvGrpSpPr>
        <p:grpSpPr bwMode="auto">
          <a:xfrm>
            <a:off x="1776413" y="1676400"/>
            <a:ext cx="4295775" cy="4160838"/>
            <a:chOff x="1776663" y="1677101"/>
            <a:chExt cx="4296272" cy="4159872"/>
          </a:xfrm>
        </p:grpSpPr>
        <p:pic>
          <p:nvPicPr>
            <p:cNvPr id="154634" name="Picture 2" descr="Screen shot 2014-04-18 at 2.27.44 P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663" y="1701524"/>
              <a:ext cx="4296272" cy="41354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2149768" y="1677101"/>
              <a:ext cx="1278086" cy="36980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prstClr val="black"/>
                  </a:solidFill>
                  <a:latin typeface="Book Antiqua"/>
                  <a:ea typeface="+mn-ea"/>
                  <a:cs typeface="Book Antiqua"/>
                </a:rPr>
                <a:t>Figure 5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42308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pas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1668"/>
          </a:xfrm>
          <a:prstGeom prst="rect">
            <a:avLst/>
          </a:prstGeom>
        </p:spPr>
      </p:pic>
      <p:pic>
        <p:nvPicPr>
          <p:cNvPr id="2" name="Picture 1" descr="mpas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 descr="MPAS_50-3_na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46"/>
          <a:stretch/>
        </p:blipFill>
        <p:spPr>
          <a:xfrm>
            <a:off x="3386376" y="1013315"/>
            <a:ext cx="1771577" cy="176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268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kamarock_agu_2014.pptx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860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6776" y="1185884"/>
            <a:ext cx="914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Cross-section through center of storm, </a:t>
            </a:r>
            <a:r>
              <a:rPr lang="en-US" b="1" dirty="0" smtClean="0">
                <a:solidFill>
                  <a:srgbClr val="FF0000"/>
                </a:solidFill>
              </a:rPr>
              <a:t>dx=1km</a:t>
            </a:r>
            <a:r>
              <a:rPr lang="en-US" dirty="0" smtClean="0"/>
              <a:t>, vertical velocity in color (m/s)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0" y="1707070"/>
            <a:ext cx="9113744" cy="4965526"/>
            <a:chOff x="0" y="1914994"/>
            <a:chExt cx="9113744" cy="4965526"/>
          </a:xfrm>
        </p:grpSpPr>
        <p:pic>
          <p:nvPicPr>
            <p:cNvPr id="2051" name="Picture 3" descr="C:\Users\skybolt\Desktop\egu2013\egu2013.figs2\xs_wt_d03_y333 copy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98" t="17787" r="16677" b="5546"/>
            <a:stretch/>
          </p:blipFill>
          <p:spPr bwMode="auto">
            <a:xfrm>
              <a:off x="0" y="1914995"/>
              <a:ext cx="4865630" cy="4965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C:\Users\skybolt\Desktop\egu2013\egu2013.figs2\xs_wqvtencu_d03_y333 copy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88" t="18666" r="17782" b="5555"/>
            <a:stretch/>
          </p:blipFill>
          <p:spPr bwMode="auto">
            <a:xfrm>
              <a:off x="4865630" y="1914994"/>
              <a:ext cx="4248114" cy="4965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1082435" y="2116574"/>
              <a:ext cx="326243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Heating tendencies (contours)</a:t>
              </a:r>
            </a:p>
            <a:p>
              <a:r>
                <a:rPr lang="en-US" dirty="0" smtClean="0"/>
                <a:t>W (m/s) in color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284171" y="2130027"/>
              <a:ext cx="313419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Drying tendencies (contours)</a:t>
              </a:r>
            </a:p>
            <a:p>
              <a:r>
                <a:rPr lang="en-US" dirty="0" smtClean="0"/>
                <a:t>W (m/s) in color</a:t>
              </a:r>
              <a:endParaRPr lang="en-US" dirty="0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0" y="77562"/>
            <a:ext cx="91137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  <a:latin typeface="+mj-lt"/>
              </a:rPr>
              <a:t>Example from previous idealized WRF runs: adding </a:t>
            </a:r>
            <a:r>
              <a:rPr lang="en-US" sz="3200" b="1" dirty="0" smtClean="0">
                <a:solidFill>
                  <a:srgbClr val="0000FF"/>
                </a:solidFill>
                <a:latin typeface="+mj-lt"/>
              </a:rPr>
              <a:t>a 1km </a:t>
            </a:r>
            <a:r>
              <a:rPr lang="en-US" sz="3200" b="1" dirty="0" smtClean="0">
                <a:solidFill>
                  <a:srgbClr val="0000FF"/>
                </a:solidFill>
                <a:latin typeface="+mj-lt"/>
              </a:rPr>
              <a:t>resolution domain</a:t>
            </a:r>
            <a:endParaRPr lang="en-US" sz="3200" b="1" dirty="0">
              <a:solidFill>
                <a:srgbClr val="0000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67189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42933"/>
            <a:ext cx="8229600" cy="3915078"/>
          </a:xfrm>
        </p:spPr>
        <p:txBody>
          <a:bodyPr>
            <a:normAutofit/>
          </a:bodyPr>
          <a:lstStyle/>
          <a:p>
            <a:r>
              <a:rPr lang="en-US" dirty="0" smtClean="0"/>
              <a:t>Scale-</a:t>
            </a:r>
            <a:r>
              <a:rPr lang="en-US" dirty="0" smtClean="0"/>
              <a:t>awareness (so far tested in WRF, BRAMS, MPAS) </a:t>
            </a:r>
            <a:r>
              <a:rPr lang="en-US" dirty="0" smtClean="0"/>
              <a:t>seems to work fine with </a:t>
            </a:r>
            <a:r>
              <a:rPr lang="en-US" dirty="0" smtClean="0"/>
              <a:t>an extremely </a:t>
            </a:r>
            <a:r>
              <a:rPr lang="en-US" dirty="0" smtClean="0"/>
              <a:t>simple </a:t>
            </a:r>
            <a:r>
              <a:rPr lang="en-US" dirty="0" smtClean="0"/>
              <a:t>version of the Arakawa </a:t>
            </a:r>
            <a:r>
              <a:rPr lang="en-US" dirty="0" smtClean="0"/>
              <a:t>(2011) </a:t>
            </a:r>
            <a:r>
              <a:rPr lang="en-US" dirty="0" smtClean="0"/>
              <a:t>approach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0" y="4813732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Unfortunately, that is not enough. Heating and drying profiles look similar to cloud resolving simulations, but </a:t>
            </a:r>
            <a:r>
              <a:rPr lang="en-US" sz="2800" b="1" dirty="0" smtClean="0">
                <a:solidFill>
                  <a:srgbClr val="FF0000"/>
                </a:solidFill>
              </a:rPr>
              <a:t>interaction with other physics is key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433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65344</TotalTime>
  <Words>1504</Words>
  <Application>Microsoft Macintosh PowerPoint</Application>
  <PresentationFormat>On-screen Show (4:3)</PresentationFormat>
  <Paragraphs>155</Paragraphs>
  <Slides>23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Equation</vt:lpstr>
      <vt:lpstr>Grell-Freitas Convective Scheme:   Implementation in HWRF  August 2015</vt:lpstr>
      <vt:lpstr>PowerPoint Presentation</vt:lpstr>
      <vt:lpstr>The scale awareness: Our adaptation of Arakawa’s approach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Scale-awareness (so far tested in WRF, BRAMS, MPAS) seems to work fine with an extremely simple version of the Arakawa (2011) approach</vt:lpstr>
      <vt:lpstr>PowerPoint Presentation</vt:lpstr>
      <vt:lpstr>PowerPoint Presentation</vt:lpstr>
      <vt:lpstr>Conv prec rate (mm/h) from cumulus parameterization (area average over Amazonia domain)</vt:lpstr>
      <vt:lpstr>Stochastic Parameter Perturbation in GF Scheme</vt:lpstr>
      <vt:lpstr>Interesting comparison of performance between mixed physic and stochastically perturbed parameters ensembles</vt:lpstr>
      <vt:lpstr>Combination of stochastic physics and SKEB impact on standard variables</vt:lpstr>
      <vt:lpstr>Part III: Current Status</vt:lpstr>
      <vt:lpstr>Interaction with DTC:</vt:lpstr>
      <vt:lpstr>Examples of initial results for Sandy: Track and intensity</vt:lpstr>
      <vt:lpstr>Examples of results for Sandy: Output tendencies from on domain 1</vt:lpstr>
      <vt:lpstr>Results for Sandy using GF: Temperature tendencies on different resolutions, radius of 2 deg around center of storm, 2012-10-29-03</vt:lpstr>
      <vt:lpstr>Next steps:</vt:lpstr>
      <vt:lpstr>Part IV: Where we could use help…</vt:lpstr>
      <vt:lpstr>Part 5: Code Changes</vt:lpstr>
    </vt:vector>
  </TitlesOfParts>
  <Company>University of Colorado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Curtis Alexander</dc:creator>
  <cp:lastModifiedBy>Georg Grell</cp:lastModifiedBy>
  <cp:revision>645</cp:revision>
  <cp:lastPrinted>2014-01-28T22:30:27Z</cp:lastPrinted>
  <dcterms:created xsi:type="dcterms:W3CDTF">2013-01-06T05:44:54Z</dcterms:created>
  <dcterms:modified xsi:type="dcterms:W3CDTF">2015-08-20T15:39:56Z</dcterms:modified>
</cp:coreProperties>
</file>