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61" r:id="rId3"/>
    <p:sldId id="264" r:id="rId4"/>
    <p:sldId id="260" r:id="rId5"/>
    <p:sldId id="259" r:id="rId6"/>
    <p:sldId id="258" r:id="rId7"/>
    <p:sldId id="256" r:id="rId8"/>
    <p:sldId id="263" r:id="rId9"/>
    <p:sldId id="266" r:id="rId10"/>
    <p:sldId id="267" r:id="rId11"/>
    <p:sldId id="268" r:id="rId12"/>
    <p:sldId id="293" r:id="rId13"/>
    <p:sldId id="272" r:id="rId14"/>
    <p:sldId id="288" r:id="rId15"/>
    <p:sldId id="289" r:id="rId16"/>
    <p:sldId id="277" r:id="rId17"/>
    <p:sldId id="265" r:id="rId18"/>
    <p:sldId id="275" r:id="rId19"/>
    <p:sldId id="276" r:id="rId20"/>
    <p:sldId id="282" r:id="rId21"/>
    <p:sldId id="294" r:id="rId22"/>
    <p:sldId id="284" r:id="rId23"/>
    <p:sldId id="270" r:id="rId24"/>
    <p:sldId id="279" r:id="rId25"/>
    <p:sldId id="290" r:id="rId26"/>
    <p:sldId id="291" r:id="rId27"/>
    <p:sldId id="292" r:id="rId28"/>
    <p:sldId id="280" r:id="rId29"/>
    <p:sldId id="278" r:id="rId30"/>
    <p:sldId id="285" r:id="rId31"/>
    <p:sldId id="273"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9" autoAdjust="0"/>
    <p:restoredTop sz="94655" autoAdjust="0"/>
  </p:normalViewPr>
  <p:slideViewPr>
    <p:cSldViewPr>
      <p:cViewPr>
        <p:scale>
          <a:sx n="94" d="100"/>
          <a:sy n="94" d="100"/>
        </p:scale>
        <p:origin x="-684" y="174"/>
      </p:cViewPr>
      <p:guideLst>
        <p:guide orient="horz" pos="2160"/>
        <p:guide pos="2880"/>
      </p:guideLst>
    </p:cSldViewPr>
  </p:slideViewPr>
  <p:outlineViewPr>
    <p:cViewPr>
      <p:scale>
        <a:sx n="33" d="100"/>
        <a:sy n="33" d="100"/>
      </p:scale>
      <p:origin x="0" y="3336"/>
    </p:cViewPr>
  </p:outlineViewPr>
  <p:notesTextViewPr>
    <p:cViewPr>
      <p:scale>
        <a:sx n="1" d="1"/>
        <a:sy n="1" d="1"/>
      </p:scale>
      <p:origin x="0" y="0"/>
    </p:cViewPr>
  </p:notesTextViewPr>
  <p:sorterViewPr>
    <p:cViewPr>
      <p:scale>
        <a:sx n="100" d="100"/>
        <a:sy n="100" d="100"/>
      </p:scale>
      <p:origin x="0" y="49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FC68C-1EBD-46EB-87B6-029AD58D0990}" type="datetimeFigureOut">
              <a:rPr lang="en-US" smtClean="0"/>
              <a:t>4/14/2015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89200-CF37-481E-AD1D-56C5F373D66B}" type="slidenum">
              <a:rPr lang="en-US" smtClean="0"/>
              <a:t>‹#›</a:t>
            </a:fld>
            <a:endParaRPr lang="en-US"/>
          </a:p>
        </p:txBody>
      </p:sp>
    </p:spTree>
    <p:extLst>
      <p:ext uri="{BB962C8B-B14F-4D97-AF65-F5344CB8AC3E}">
        <p14:creationId xmlns:p14="http://schemas.microsoft.com/office/powerpoint/2010/main" val="173142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89200-CF37-481E-AD1D-56C5F373D66B}" type="slidenum">
              <a:rPr lang="en-US" smtClean="0"/>
              <a:t>2</a:t>
            </a:fld>
            <a:endParaRPr lang="en-US"/>
          </a:p>
        </p:txBody>
      </p:sp>
    </p:spTree>
    <p:extLst>
      <p:ext uri="{BB962C8B-B14F-4D97-AF65-F5344CB8AC3E}">
        <p14:creationId xmlns:p14="http://schemas.microsoft.com/office/powerpoint/2010/main" val="167347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89200-CF37-481E-AD1D-56C5F373D66B}" type="slidenum">
              <a:rPr lang="en-US" smtClean="0"/>
              <a:t>29</a:t>
            </a:fld>
            <a:endParaRPr lang="en-US"/>
          </a:p>
        </p:txBody>
      </p:sp>
    </p:spTree>
    <p:extLst>
      <p:ext uri="{BB962C8B-B14F-4D97-AF65-F5344CB8AC3E}">
        <p14:creationId xmlns:p14="http://schemas.microsoft.com/office/powerpoint/2010/main" val="35682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0E003-5093-4E15-8EF5-D190848125AA}" type="datetime1">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417614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7E831-3C55-410D-8FDB-AB45FE802182}" type="datetime1">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160384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024AB-EF78-4FCD-AD8C-3528ABD6F044}" type="datetime1">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248458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1F05F-A8B7-4D9F-9838-A3AA08F89B67}" type="datetime1">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41219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4E73F-A19B-49D0-8C1A-5BBDDEEAB3DC}" type="datetime1">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59792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07348-6FF3-466E-922E-00A65E4C44C8}" type="datetime1">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312178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7C84F6-62F4-49E6-AAA8-91BCA32E3651}" type="datetime1">
              <a:rPr lang="en-US" smtClean="0"/>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175765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78EB4-D82D-4C7F-B620-05E671128959}" type="datetime1">
              <a:rPr lang="en-US" smtClean="0"/>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112047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0F928-16D9-42F6-9C2B-2FE498D68B38}" type="datetime1">
              <a:rPr lang="en-US" smtClean="0"/>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128087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D77D1-A339-4309-9993-B854B6BC8084}" type="datetime1">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150851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489A2-A66A-44C2-8CE1-4F9184E49BE1}" type="datetime1">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24846-3E45-4585-8ABC-5F4EEF7C8521}" type="slidenum">
              <a:rPr lang="en-US" smtClean="0"/>
              <a:t>‹#›</a:t>
            </a:fld>
            <a:endParaRPr lang="en-US"/>
          </a:p>
        </p:txBody>
      </p:sp>
    </p:spTree>
    <p:extLst>
      <p:ext uri="{BB962C8B-B14F-4D97-AF65-F5344CB8AC3E}">
        <p14:creationId xmlns:p14="http://schemas.microsoft.com/office/powerpoint/2010/main" val="10549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669BB-D89B-4D7A-890C-FABA805D94F2}" type="datetime1">
              <a:rPr lang="en-US" smtClean="0"/>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24846-3E45-4585-8ABC-5F4EEF7C8521}" type="slidenum">
              <a:rPr lang="en-US" smtClean="0"/>
              <a:t>‹#›</a:t>
            </a:fld>
            <a:endParaRPr lang="en-US"/>
          </a:p>
        </p:txBody>
      </p:sp>
    </p:spTree>
    <p:extLst>
      <p:ext uri="{BB962C8B-B14F-4D97-AF65-F5344CB8AC3E}">
        <p14:creationId xmlns:p14="http://schemas.microsoft.com/office/powerpoint/2010/main" val="204037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5" Type="http://schemas.openxmlformats.org/officeDocument/2006/relationships/image" Target="../media/image41.gif"/><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2.xml"/><Relationship Id="rId5" Type="http://schemas.openxmlformats.org/officeDocument/2006/relationships/image" Target="../media/image61.gif"/><Relationship Id="rId4" Type="http://schemas.openxmlformats.org/officeDocument/2006/relationships/image" Target="../media/image60.gif"/></Relationships>
</file>

<file path=ppt/slides/_rels/slide29.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5.gif"/><Relationship Id="rId5" Type="http://schemas.openxmlformats.org/officeDocument/2006/relationships/image" Target="../media/image64.gif"/><Relationship Id="rId4" Type="http://schemas.openxmlformats.org/officeDocument/2006/relationships/image" Target="../media/image63.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0" Type="http://schemas.openxmlformats.org/officeDocument/2006/relationships/image" Target="../media/image17.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214" t="17778" r="17024" b="19834"/>
          <a:stretch/>
        </p:blipFill>
        <p:spPr>
          <a:xfrm>
            <a:off x="0" y="0"/>
            <a:ext cx="9144000" cy="6858000"/>
          </a:xfrm>
          <a:prstGeom prst="rect">
            <a:avLst/>
          </a:prstGeom>
        </p:spPr>
      </p:pic>
      <p:sp>
        <p:nvSpPr>
          <p:cNvPr id="2" name="Title 1"/>
          <p:cNvSpPr>
            <a:spLocks noGrp="1"/>
          </p:cNvSpPr>
          <p:nvPr>
            <p:ph type="title"/>
          </p:nvPr>
        </p:nvSpPr>
        <p:spPr>
          <a:xfrm>
            <a:off x="0" y="1036638"/>
            <a:ext cx="9144000" cy="1477962"/>
          </a:xfrm>
        </p:spPr>
        <p:txBody>
          <a:bodyPr>
            <a:noAutofit/>
          </a:bodyPr>
          <a:lstStyle/>
          <a:p>
            <a:r>
              <a:rPr lang="en-US" sz="3000" b="1" dirty="0" smtClean="0">
                <a:latin typeface="Arial" panose="020B0604020202020204" pitchFamily="34" charset="0"/>
                <a:cs typeface="Arial" panose="020B0604020202020204" pitchFamily="34" charset="0"/>
              </a:rPr>
              <a:t>2015 Upgrades to the GFDL Hurricane Model </a:t>
            </a:r>
            <a:br>
              <a:rPr lang="en-US" sz="3000" b="1" dirty="0" smtClean="0">
                <a:latin typeface="Arial" panose="020B0604020202020204" pitchFamily="34" charset="0"/>
                <a:cs typeface="Arial" panose="020B0604020202020204" pitchFamily="34" charset="0"/>
              </a:rPr>
            </a:br>
            <a:r>
              <a:rPr lang="en-US" sz="3000" b="1" i="1" dirty="0" smtClean="0">
                <a:solidFill>
                  <a:srgbClr val="002060"/>
                </a:solidFill>
                <a:latin typeface="Arial" panose="020B0604020202020204" pitchFamily="34" charset="0"/>
                <a:cs typeface="Arial" panose="020B0604020202020204" pitchFamily="34" charset="0"/>
              </a:rPr>
              <a:t>  </a:t>
            </a:r>
            <a:endParaRPr lang="en-US" sz="3000" b="1" i="1"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152400" y="3664297"/>
            <a:ext cx="9296400" cy="1061829"/>
          </a:xfrm>
          <a:prstGeom prst="rect">
            <a:avLst/>
          </a:prstGeom>
          <a:noFill/>
        </p:spPr>
        <p:txBody>
          <a:bodyPr wrap="square" rtlCol="0">
            <a:spAutoFit/>
          </a:bodyPr>
          <a:lstStyle/>
          <a:p>
            <a:r>
              <a:rPr lang="en-US" sz="2100" b="1" dirty="0" smtClean="0">
                <a:latin typeface="Arial" panose="020B0604020202020204" pitchFamily="34" charset="0"/>
                <a:cs typeface="Arial" panose="020B0604020202020204" pitchFamily="34" charset="0"/>
              </a:rPr>
              <a:t>Morris A. Bender, Matthew Morin, and Timothy </a:t>
            </a:r>
            <a:r>
              <a:rPr lang="en-US" sz="2100" b="1" dirty="0" err="1" smtClean="0">
                <a:latin typeface="Arial" panose="020B0604020202020204" pitchFamily="34" charset="0"/>
                <a:cs typeface="Arial" panose="020B0604020202020204" pitchFamily="34" charset="0"/>
              </a:rPr>
              <a:t>Marchok</a:t>
            </a:r>
            <a:r>
              <a:rPr lang="en-US" sz="2100" b="1" dirty="0" smtClean="0">
                <a:latin typeface="Arial" panose="020B0604020202020204" pitchFamily="34" charset="0"/>
                <a:cs typeface="Arial" panose="020B0604020202020204" pitchFamily="34" charset="0"/>
              </a:rPr>
              <a:t> (GFDL/NOAA)</a:t>
            </a:r>
          </a:p>
          <a:p>
            <a:r>
              <a:rPr lang="en-US" sz="2100" b="1" dirty="0" smtClean="0">
                <a:latin typeface="Arial" panose="020B0604020202020204" pitchFamily="34" charset="0"/>
                <a:cs typeface="Arial" panose="020B0604020202020204" pitchFamily="34" charset="0"/>
              </a:rPr>
              <a:t>        Isaac </a:t>
            </a:r>
            <a:r>
              <a:rPr lang="en-US" sz="2100" b="1" dirty="0" err="1" smtClean="0">
                <a:latin typeface="Arial" panose="020B0604020202020204" pitchFamily="34" charset="0"/>
                <a:cs typeface="Arial" panose="020B0604020202020204" pitchFamily="34" charset="0"/>
              </a:rPr>
              <a:t>Ginis</a:t>
            </a:r>
            <a:r>
              <a:rPr lang="en-US" sz="2100" b="1" dirty="0" smtClean="0">
                <a:latin typeface="Arial" panose="020B0604020202020204" pitchFamily="34" charset="0"/>
                <a:cs typeface="Arial" panose="020B0604020202020204" pitchFamily="34" charset="0"/>
              </a:rPr>
              <a:t> and </a:t>
            </a:r>
            <a:r>
              <a:rPr lang="en-US" sz="2100" b="1" dirty="0" err="1" smtClean="0">
                <a:latin typeface="Arial" panose="020B0604020202020204" pitchFamily="34" charset="0"/>
                <a:cs typeface="Arial" panose="020B0604020202020204" pitchFamily="34" charset="0"/>
              </a:rPr>
              <a:t>Biju</a:t>
            </a:r>
            <a:r>
              <a:rPr lang="en-US" sz="2100" b="1" dirty="0" smtClean="0">
                <a:latin typeface="Arial" panose="020B0604020202020204" pitchFamily="34" charset="0"/>
                <a:cs typeface="Arial" panose="020B0604020202020204" pitchFamily="34" charset="0"/>
              </a:rPr>
              <a:t> Thomas  (University of Rhode Island)</a:t>
            </a:r>
          </a:p>
          <a:p>
            <a:r>
              <a:rPr lang="en-US" sz="2100" b="1" dirty="0" smtClean="0">
                <a:latin typeface="Arial" panose="020B0604020202020204" pitchFamily="34" charset="0"/>
                <a:cs typeface="Arial" panose="020B0604020202020204" pitchFamily="34" charset="0"/>
              </a:rPr>
              <a:t>                       Robert E. </a:t>
            </a:r>
            <a:r>
              <a:rPr lang="en-US" sz="2100" b="1" dirty="0" err="1" smtClean="0">
                <a:latin typeface="Arial" panose="020B0604020202020204" pitchFamily="34" charset="0"/>
                <a:cs typeface="Arial" panose="020B0604020202020204" pitchFamily="34" charset="0"/>
              </a:rPr>
              <a:t>Tuleya</a:t>
            </a:r>
            <a:r>
              <a:rPr lang="en-US" sz="2100" b="1" dirty="0" smtClean="0">
                <a:latin typeface="Arial" panose="020B0604020202020204" pitchFamily="34" charset="0"/>
                <a:cs typeface="Arial" panose="020B0604020202020204" pitchFamily="34" charset="0"/>
              </a:rPr>
              <a:t>  (Old Dominion University)</a:t>
            </a:r>
            <a:endParaRPr lang="en-US" sz="2100" b="1" dirty="0">
              <a:latin typeface="Arial" panose="020B0604020202020204" pitchFamily="34" charset="0"/>
              <a:cs typeface="Arial" panose="020B0604020202020204" pitchFamily="34" charset="0"/>
            </a:endParaRPr>
          </a:p>
        </p:txBody>
      </p:sp>
      <p:sp>
        <p:nvSpPr>
          <p:cNvPr id="5" name="TextBox 4"/>
          <p:cNvSpPr txBox="1"/>
          <p:nvPr/>
        </p:nvSpPr>
        <p:spPr>
          <a:xfrm>
            <a:off x="3810000" y="5867400"/>
            <a:ext cx="6019800" cy="861774"/>
          </a:xfrm>
          <a:prstGeom prst="rect">
            <a:avLst/>
          </a:prstGeom>
          <a:noFill/>
        </p:spPr>
        <p:txBody>
          <a:bodyPr wrap="square" rtlCol="0">
            <a:spAutoFit/>
          </a:bodyPr>
          <a:lstStyle/>
          <a:p>
            <a:r>
              <a:rPr lang="en-US" sz="2500" b="1" dirty="0" smtClean="0">
                <a:latin typeface="Arial" panose="020B0604020202020204" pitchFamily="34" charset="0"/>
                <a:cs typeface="Arial" panose="020B0604020202020204" pitchFamily="34" charset="0"/>
              </a:rPr>
              <a:t>     EMC/NCP  CCB Review</a:t>
            </a:r>
          </a:p>
          <a:p>
            <a:r>
              <a:rPr lang="en-US" sz="2500" b="1" i="1" dirty="0" smtClean="0">
                <a:solidFill>
                  <a:srgbClr val="002060"/>
                </a:solidFill>
                <a:latin typeface="Arial" panose="020B0604020202020204" pitchFamily="34" charset="0"/>
                <a:cs typeface="Arial" panose="020B0604020202020204" pitchFamily="34" charset="0"/>
              </a:rPr>
              <a:t>Wednesday,  April 15</a:t>
            </a:r>
            <a:r>
              <a:rPr lang="en-US" sz="2500" b="1" i="1" baseline="30000" dirty="0" smtClean="0">
                <a:solidFill>
                  <a:srgbClr val="002060"/>
                </a:solidFill>
                <a:latin typeface="Arial" panose="020B0604020202020204" pitchFamily="34" charset="0"/>
                <a:cs typeface="Arial" panose="020B0604020202020204" pitchFamily="34" charset="0"/>
              </a:rPr>
              <a:t>th</a:t>
            </a:r>
            <a:r>
              <a:rPr lang="en-US" sz="2500" b="1" i="1" dirty="0" smtClean="0">
                <a:solidFill>
                  <a:srgbClr val="002060"/>
                </a:solidFill>
                <a:latin typeface="Arial" panose="020B0604020202020204" pitchFamily="34" charset="0"/>
                <a:cs typeface="Arial" panose="020B0604020202020204" pitchFamily="34" charset="0"/>
              </a:rPr>
              <a:t>, 2015</a:t>
            </a:r>
            <a:endParaRPr lang="en-US" sz="2500" b="1" i="1"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F2024846-3E45-4585-8ABC-5F4EEF7C8521}" type="slidenum">
              <a:rPr lang="en-US" smtClean="0"/>
              <a:t>1</a:t>
            </a:fld>
            <a:endParaRPr lang="en-US"/>
          </a:p>
        </p:txBody>
      </p:sp>
    </p:spTree>
    <p:extLst>
      <p:ext uri="{BB962C8B-B14F-4D97-AF65-F5344CB8AC3E}">
        <p14:creationId xmlns:p14="http://schemas.microsoft.com/office/powerpoint/2010/main" val="3614595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sz="3300" b="1" dirty="0" smtClean="0">
                <a:latin typeface="Arial" panose="020B0604020202020204" pitchFamily="34" charset="0"/>
                <a:cs typeface="Arial" panose="020B0604020202020204" pitchFamily="34" charset="0"/>
              </a:rPr>
              <a:t>2014 Atlantic Season with 2014 GFS</a:t>
            </a:r>
            <a:endParaRPr lang="en-US" sz="3300" b="1" dirty="0">
              <a:latin typeface="Arial" panose="020B0604020202020204" pitchFamily="34" charset="0"/>
              <a:cs typeface="Arial" panose="020B0604020202020204" pitchFamily="34" charset="0"/>
            </a:endParaRPr>
          </a:p>
        </p:txBody>
      </p:sp>
      <p:pic>
        <p:nvPicPr>
          <p:cNvPr id="2050" name="Picture 2" descr="C:\Users\mb\Desktop\2014i.jpg"/>
          <p:cNvPicPr>
            <a:picLocks noChangeAspect="1" noChangeArrowheads="1"/>
          </p:cNvPicPr>
          <p:nvPr/>
        </p:nvPicPr>
        <p:blipFill rotWithShape="1">
          <a:blip r:embed="rId2">
            <a:extLst>
              <a:ext uri="{28A0092B-C50C-407E-A947-70E740481C1C}">
                <a14:useLocalDpi xmlns:a14="http://schemas.microsoft.com/office/drawing/2010/main" val="0"/>
              </a:ext>
            </a:extLst>
          </a:blip>
          <a:srcRect l="6909" t="1969" r="12325" b="7185"/>
          <a:stretch/>
        </p:blipFill>
        <p:spPr bwMode="auto">
          <a:xfrm>
            <a:off x="4476025" y="1449835"/>
            <a:ext cx="4615017" cy="403656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b\Desktop\2014T.jpg"/>
          <p:cNvPicPr>
            <a:picLocks noChangeAspect="1" noChangeArrowheads="1"/>
          </p:cNvPicPr>
          <p:nvPr/>
        </p:nvPicPr>
        <p:blipFill rotWithShape="1">
          <a:blip r:embed="rId3">
            <a:extLst>
              <a:ext uri="{28A0092B-C50C-407E-A947-70E740481C1C}">
                <a14:useLocalDpi xmlns:a14="http://schemas.microsoft.com/office/drawing/2010/main" val="0"/>
              </a:ext>
            </a:extLst>
          </a:blip>
          <a:srcRect l="4675" t="3813" r="11351" b="5945"/>
          <a:stretch/>
        </p:blipFill>
        <p:spPr bwMode="auto">
          <a:xfrm>
            <a:off x="0" y="1580102"/>
            <a:ext cx="4476025" cy="39824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429071"/>
            <a:ext cx="4552225"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16-18% Reduced Track Error for</a:t>
            </a:r>
          </a:p>
          <a:p>
            <a:r>
              <a:rPr lang="en-US" b="1" dirty="0" smtClean="0">
                <a:latin typeface="Arial" panose="020B0604020202020204" pitchFamily="34" charset="0"/>
                <a:cs typeface="Arial" panose="020B0604020202020204" pitchFamily="34" charset="0"/>
              </a:rPr>
              <a:t>2-5 Days for Both Upgraded Models</a:t>
            </a:r>
          </a:p>
          <a:p>
            <a:r>
              <a:rPr lang="en-US" b="1" dirty="0" smtClean="0">
                <a:latin typeface="Arial" panose="020B0604020202020204" pitchFamily="34" charset="0"/>
                <a:cs typeface="Arial" panose="020B0604020202020204" pitchFamily="34" charset="0"/>
              </a:rPr>
              <a:t>New Models Comparable to GFS</a:t>
            </a: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4800600" y="5629870"/>
            <a:ext cx="4114800"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INTENSITY PERFORMANCE MIXED</a:t>
            </a:r>
          </a:p>
          <a:p>
            <a:r>
              <a:rPr lang="en-US" b="1" dirty="0" smtClean="0">
                <a:solidFill>
                  <a:srgbClr val="C00000"/>
                </a:solidFill>
                <a:latin typeface="Arial" panose="020B0604020202020204" pitchFamily="34" charset="0"/>
                <a:cs typeface="Arial" panose="020B0604020202020204" pitchFamily="34" charset="0"/>
              </a:rPr>
              <a:t>42 LEVEL IMPROVED EARLY TIME</a:t>
            </a:r>
          </a:p>
          <a:p>
            <a:r>
              <a:rPr lang="en-US" b="1" dirty="0" smtClean="0">
                <a:solidFill>
                  <a:srgbClr val="0070C0"/>
                </a:solidFill>
                <a:latin typeface="Arial" panose="020B0604020202020204" pitchFamily="34" charset="0"/>
                <a:cs typeface="Arial" panose="020B0604020202020204" pitchFamily="34" charset="0"/>
              </a:rPr>
              <a:t>60 LEVEL IMPROVED LATER TIME</a:t>
            </a:r>
            <a:endParaRPr lang="en-US"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685800" y="990600"/>
            <a:ext cx="4038600" cy="492443"/>
          </a:xfrm>
          <a:prstGeom prst="rect">
            <a:avLst/>
          </a:prstGeom>
          <a:noFill/>
        </p:spPr>
        <p:txBody>
          <a:bodyPr wrap="square" rtlCol="0">
            <a:spAutoFit/>
          </a:bodyPr>
          <a:lstStyle/>
          <a:p>
            <a:r>
              <a:rPr lang="en-US" sz="2600" b="1" dirty="0" smtClean="0">
                <a:latin typeface="Arial" panose="020B0604020202020204" pitchFamily="34" charset="0"/>
                <a:cs typeface="Arial" panose="020B0604020202020204" pitchFamily="34" charset="0"/>
              </a:rPr>
              <a:t>TRACK ERROR (NM)</a:t>
            </a:r>
            <a:endParaRPr lang="en-US" sz="2600" b="1" dirty="0">
              <a:latin typeface="Arial" panose="020B0604020202020204" pitchFamily="34" charset="0"/>
              <a:cs typeface="Arial" panose="020B0604020202020204" pitchFamily="34" charset="0"/>
            </a:endParaRPr>
          </a:p>
        </p:txBody>
      </p:sp>
      <p:sp>
        <p:nvSpPr>
          <p:cNvPr id="7" name="Rectangle 6"/>
          <p:cNvSpPr/>
          <p:nvPr/>
        </p:nvSpPr>
        <p:spPr>
          <a:xfrm>
            <a:off x="4343400" y="990600"/>
            <a:ext cx="4699107" cy="492443"/>
          </a:xfrm>
          <a:prstGeom prst="rect">
            <a:avLst/>
          </a:prstGeom>
        </p:spPr>
        <p:txBody>
          <a:bodyPr wrap="none">
            <a:spAutoFit/>
          </a:bodyPr>
          <a:lstStyle/>
          <a:p>
            <a:r>
              <a:rPr lang="en-US" sz="2600" b="1" dirty="0" smtClean="0">
                <a:latin typeface="Arial" panose="020B0604020202020204" pitchFamily="34" charset="0"/>
                <a:cs typeface="Arial" panose="020B0604020202020204" pitchFamily="34" charset="0"/>
              </a:rPr>
              <a:t>INTENSITY ERROR (KNOTS)</a:t>
            </a:r>
            <a:endParaRPr lang="en-US" sz="26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2024846-3E45-4585-8ABC-5F4EEF7C8521}" type="slidenum">
              <a:rPr lang="en-US" smtClean="0"/>
              <a:t>10</a:t>
            </a:fld>
            <a:endParaRPr lang="en-US"/>
          </a:p>
        </p:txBody>
      </p:sp>
    </p:spTree>
    <p:extLst>
      <p:ext uri="{BB962C8B-B14F-4D97-AF65-F5344CB8AC3E}">
        <p14:creationId xmlns:p14="http://schemas.microsoft.com/office/powerpoint/2010/main" val="4217445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81000"/>
            <a:ext cx="9144000" cy="1143000"/>
          </a:xfrm>
        </p:spPr>
        <p:txBody>
          <a:bodyPr>
            <a:noAutofit/>
          </a:bodyPr>
          <a:lstStyle/>
          <a:p>
            <a:r>
              <a:rPr lang="en-US" sz="3200" b="1" dirty="0" smtClean="0">
                <a:latin typeface="Arial" panose="020B0604020202020204" pitchFamily="34" charset="0"/>
                <a:cs typeface="Arial" panose="020B0604020202020204" pitchFamily="34" charset="0"/>
              </a:rPr>
              <a:t>Performance Evaluation With New GFS</a:t>
            </a:r>
            <a:br>
              <a:rPr lang="en-US" sz="3200" b="1" dirty="0" smtClean="0">
                <a:latin typeface="Arial" panose="020B0604020202020204" pitchFamily="34" charset="0"/>
                <a:cs typeface="Arial" panose="020B0604020202020204" pitchFamily="34" charset="0"/>
              </a:rPr>
            </a:br>
            <a:r>
              <a:rPr lang="en-US" sz="3200" b="1" dirty="0" smtClean="0">
                <a:solidFill>
                  <a:srgbClr val="C00000"/>
                </a:solidFill>
                <a:latin typeface="Arial" panose="020B0604020202020204" pitchFamily="34" charset="0"/>
                <a:cs typeface="Arial" panose="020B0604020202020204" pitchFamily="34" charset="0"/>
              </a:rPr>
              <a:t> </a:t>
            </a:r>
            <a:endParaRPr lang="en-US" sz="3200" b="1"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090520"/>
            <a:ext cx="8534400" cy="5538880"/>
          </a:xfrm>
          <a:prstGeom prst="rect">
            <a:avLst/>
          </a:prstGeom>
        </p:spPr>
      </p:pic>
      <p:sp>
        <p:nvSpPr>
          <p:cNvPr id="3" name="Slide Number Placeholder 2"/>
          <p:cNvSpPr>
            <a:spLocks noGrp="1"/>
          </p:cNvSpPr>
          <p:nvPr>
            <p:ph type="sldNum" sz="quarter" idx="12"/>
          </p:nvPr>
        </p:nvSpPr>
        <p:spPr/>
        <p:txBody>
          <a:bodyPr/>
          <a:lstStyle/>
          <a:p>
            <a:fld id="{F2024846-3E45-4585-8ABC-5F4EEF7C8521}" type="slidenum">
              <a:rPr lang="en-US" smtClean="0"/>
              <a:t>11</a:t>
            </a:fld>
            <a:endParaRPr lang="en-US"/>
          </a:p>
        </p:txBody>
      </p:sp>
    </p:spTree>
    <p:extLst>
      <p:ext uri="{BB962C8B-B14F-4D97-AF65-F5344CB8AC3E}">
        <p14:creationId xmlns:p14="http://schemas.microsoft.com/office/powerpoint/2010/main" val="3853585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noAutofit/>
          </a:bodyPr>
          <a:lstStyle/>
          <a:p>
            <a:r>
              <a:rPr lang="en-US" sz="3600" b="1" dirty="0" smtClean="0">
                <a:latin typeface="Arial" panose="020B0604020202020204" pitchFamily="34" charset="0"/>
                <a:cs typeface="Arial" panose="020B0604020202020204" pitchFamily="34" charset="0"/>
              </a:rPr>
              <a:t>Impact Only of GFS Upgrade in Atlantic</a:t>
            </a:r>
            <a:endParaRPr lang="en-US" sz="3600" b="1" dirty="0">
              <a:latin typeface="Arial" panose="020B0604020202020204" pitchFamily="34" charset="0"/>
              <a:cs typeface="Arial" panose="020B0604020202020204" pitchFamily="34" charset="0"/>
            </a:endParaRPr>
          </a:p>
        </p:txBody>
      </p:sp>
      <p:pic>
        <p:nvPicPr>
          <p:cNvPr id="1026" name="Picture 2" descr="C:\Users\mb\Desktop\GFSI.jpg"/>
          <p:cNvPicPr>
            <a:picLocks noChangeAspect="1" noChangeArrowheads="1"/>
          </p:cNvPicPr>
          <p:nvPr/>
        </p:nvPicPr>
        <p:blipFill rotWithShape="1">
          <a:blip r:embed="rId2">
            <a:extLst>
              <a:ext uri="{28A0092B-C50C-407E-A947-70E740481C1C}">
                <a14:useLocalDpi xmlns:a14="http://schemas.microsoft.com/office/drawing/2010/main" val="0"/>
              </a:ext>
            </a:extLst>
          </a:blip>
          <a:srcRect l="5021" t="2772" r="10804" b="6595"/>
          <a:stretch/>
        </p:blipFill>
        <p:spPr bwMode="auto">
          <a:xfrm>
            <a:off x="4343400" y="1447800"/>
            <a:ext cx="4724400" cy="43245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b\Desktop\GFST.jpg"/>
          <p:cNvPicPr>
            <a:picLocks noChangeAspect="1" noChangeArrowheads="1"/>
          </p:cNvPicPr>
          <p:nvPr/>
        </p:nvPicPr>
        <p:blipFill rotWithShape="1">
          <a:blip r:embed="rId3">
            <a:extLst>
              <a:ext uri="{28A0092B-C50C-407E-A947-70E740481C1C}">
                <a14:useLocalDpi xmlns:a14="http://schemas.microsoft.com/office/drawing/2010/main" val="0"/>
              </a:ext>
            </a:extLst>
          </a:blip>
          <a:srcRect l="4609" t="600" r="10678" b="8594"/>
          <a:stretch/>
        </p:blipFill>
        <p:spPr bwMode="auto">
          <a:xfrm>
            <a:off x="0" y="1371599"/>
            <a:ext cx="4495800" cy="43153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6905" y="1016913"/>
            <a:ext cx="2975495" cy="430887"/>
          </a:xfrm>
          <a:prstGeom prst="rect">
            <a:avLst/>
          </a:prstGeom>
        </p:spPr>
        <p:txBody>
          <a:bodyPr wrap="none">
            <a:spAutoFit/>
          </a:bodyPr>
          <a:lstStyle/>
          <a:p>
            <a:r>
              <a:rPr lang="en-US" sz="2200" b="1" dirty="0">
                <a:latin typeface="Arial" panose="020B0604020202020204" pitchFamily="34" charset="0"/>
                <a:cs typeface="Arial" panose="020B0604020202020204" pitchFamily="34" charset="0"/>
              </a:rPr>
              <a:t>TRACK ERROR (NM)</a:t>
            </a:r>
          </a:p>
        </p:txBody>
      </p:sp>
      <p:sp>
        <p:nvSpPr>
          <p:cNvPr id="5" name="Rectangle 4"/>
          <p:cNvSpPr/>
          <p:nvPr/>
        </p:nvSpPr>
        <p:spPr>
          <a:xfrm>
            <a:off x="5063434" y="1016913"/>
            <a:ext cx="4004366" cy="430887"/>
          </a:xfrm>
          <a:prstGeom prst="rect">
            <a:avLst/>
          </a:prstGeom>
        </p:spPr>
        <p:txBody>
          <a:bodyPr wrap="none">
            <a:spAutoFit/>
          </a:bodyPr>
          <a:lstStyle/>
          <a:p>
            <a:r>
              <a:rPr lang="en-US" sz="2200" b="1" dirty="0">
                <a:latin typeface="Arial" panose="020B0604020202020204" pitchFamily="34" charset="0"/>
                <a:cs typeface="Arial" panose="020B0604020202020204" pitchFamily="34" charset="0"/>
              </a:rPr>
              <a:t>INTENSITY ERROR (KNOTS)</a:t>
            </a:r>
          </a:p>
        </p:txBody>
      </p:sp>
      <p:sp>
        <p:nvSpPr>
          <p:cNvPr id="6" name="TextBox 5"/>
          <p:cNvSpPr txBox="1"/>
          <p:nvPr/>
        </p:nvSpPr>
        <p:spPr>
          <a:xfrm>
            <a:off x="76200" y="5686961"/>
            <a:ext cx="8763000" cy="1323439"/>
          </a:xfrm>
          <a:prstGeom prst="rect">
            <a:avLst/>
          </a:prstGeom>
          <a:noFill/>
        </p:spPr>
        <p:txBody>
          <a:bodyPr wrap="square" rtlCol="0">
            <a:spAutoFit/>
          </a:bodyPr>
          <a:lstStyle/>
          <a:p>
            <a:r>
              <a:rPr lang="en-US" sz="2000" b="1" dirty="0" smtClean="0">
                <a:solidFill>
                  <a:srgbClr val="C00000"/>
                </a:solidFill>
                <a:latin typeface="Arial" panose="020B0604020202020204" pitchFamily="34" charset="0"/>
                <a:cs typeface="Arial" panose="020B0604020202020204" pitchFamily="34" charset="0"/>
              </a:rPr>
              <a:t>New GFS Degrades GFDL degraded both track and intensity skill by </a:t>
            </a:r>
            <a:r>
              <a:rPr lang="en-US" sz="2000" b="1" dirty="0" smtClean="0">
                <a:solidFill>
                  <a:srgbClr val="002060"/>
                </a:solidFill>
                <a:latin typeface="Arial" panose="020B0604020202020204" pitchFamily="34" charset="0"/>
                <a:cs typeface="Arial" panose="020B0604020202020204" pitchFamily="34" charset="0"/>
              </a:rPr>
              <a:t>6% </a:t>
            </a:r>
            <a:r>
              <a:rPr lang="en-US" sz="2000" b="1" dirty="0" smtClean="0">
                <a:solidFill>
                  <a:srgbClr val="C00000"/>
                </a:solidFill>
                <a:latin typeface="Arial" panose="020B0604020202020204" pitchFamily="34" charset="0"/>
                <a:cs typeface="Arial" panose="020B0604020202020204" pitchFamily="34" charset="0"/>
              </a:rPr>
              <a:t>at days 1-2</a:t>
            </a:r>
          </a:p>
          <a:p>
            <a:r>
              <a:rPr lang="en-US" sz="2000" b="1" dirty="0" smtClean="0">
                <a:solidFill>
                  <a:srgbClr val="C00000"/>
                </a:solidFill>
                <a:latin typeface="Arial" panose="020B0604020202020204" pitchFamily="34" charset="0"/>
                <a:cs typeface="Arial" panose="020B0604020202020204" pitchFamily="34" charset="0"/>
              </a:rPr>
              <a:t>Track  </a:t>
            </a:r>
            <a:r>
              <a:rPr lang="en-US" sz="2000" b="1" dirty="0">
                <a:solidFill>
                  <a:srgbClr val="C00000"/>
                </a:solidFill>
                <a:latin typeface="Arial" panose="020B0604020202020204" pitchFamily="34" charset="0"/>
                <a:cs typeface="Arial" panose="020B0604020202020204" pitchFamily="34" charset="0"/>
              </a:rPr>
              <a:t>(</a:t>
            </a:r>
            <a:r>
              <a:rPr lang="en-US" sz="2000" b="1" dirty="0">
                <a:solidFill>
                  <a:srgbClr val="002060"/>
                </a:solidFill>
                <a:latin typeface="Arial" panose="020B0604020202020204" pitchFamily="34" charset="0"/>
                <a:cs typeface="Arial" panose="020B0604020202020204" pitchFamily="34" charset="0"/>
              </a:rPr>
              <a:t>12%</a:t>
            </a:r>
            <a:r>
              <a:rPr lang="en-US" sz="2000" b="1" dirty="0">
                <a:solidFill>
                  <a:srgbClr val="C00000"/>
                </a:solidFill>
                <a:latin typeface="Arial" panose="020B0604020202020204" pitchFamily="34" charset="0"/>
                <a:cs typeface="Arial" panose="020B0604020202020204" pitchFamily="34" charset="0"/>
              </a:rPr>
              <a:t>) and Intensity  (</a:t>
            </a:r>
            <a:r>
              <a:rPr lang="en-US" sz="2000" b="1" dirty="0">
                <a:solidFill>
                  <a:srgbClr val="002060"/>
                </a:solidFill>
                <a:latin typeface="Arial" panose="020B0604020202020204" pitchFamily="34" charset="0"/>
                <a:cs typeface="Arial" panose="020B0604020202020204" pitchFamily="34" charset="0"/>
              </a:rPr>
              <a:t>10%</a:t>
            </a:r>
            <a:r>
              <a:rPr lang="en-US" sz="2000" b="1" dirty="0">
                <a:solidFill>
                  <a:srgbClr val="C00000"/>
                </a:solidFill>
                <a:latin typeface="Arial" panose="020B0604020202020204" pitchFamily="34" charset="0"/>
                <a:cs typeface="Arial" panose="020B0604020202020204" pitchFamily="34" charset="0"/>
              </a:rPr>
              <a:t>) Skill </a:t>
            </a:r>
            <a:r>
              <a:rPr lang="en-US" sz="2000" b="1" u="sng" dirty="0" smtClean="0">
                <a:solidFill>
                  <a:srgbClr val="C00000"/>
                </a:solidFill>
                <a:latin typeface="Arial" panose="020B0604020202020204" pitchFamily="34" charset="0"/>
                <a:cs typeface="Arial" panose="020B0604020202020204" pitchFamily="34" charset="0"/>
              </a:rPr>
              <a:t>Significantly</a:t>
            </a:r>
            <a:r>
              <a:rPr lang="en-US" sz="2000" b="1" dirty="0" smtClean="0">
                <a:solidFill>
                  <a:srgbClr val="C00000"/>
                </a:solidFill>
                <a:latin typeface="Arial" panose="020B0604020202020204" pitchFamily="34" charset="0"/>
                <a:cs typeface="Arial" panose="020B0604020202020204" pitchFamily="34" charset="0"/>
              </a:rPr>
              <a:t> degraded days </a:t>
            </a:r>
            <a:r>
              <a:rPr lang="en-US" sz="2000" b="1" dirty="0">
                <a:solidFill>
                  <a:srgbClr val="C00000"/>
                </a:solidFill>
                <a:latin typeface="Arial" panose="020B0604020202020204" pitchFamily="34" charset="0"/>
                <a:cs typeface="Arial" panose="020B0604020202020204" pitchFamily="34" charset="0"/>
              </a:rPr>
              <a:t>3-5</a:t>
            </a:r>
            <a:endParaRPr lang="en-US" sz="2000" b="1" dirty="0" smtClean="0">
              <a:solidFill>
                <a:srgbClr val="C00000"/>
              </a:solidFill>
              <a:latin typeface="Arial" panose="020B0604020202020204" pitchFamily="34" charset="0"/>
              <a:cs typeface="Arial" panose="020B0604020202020204" pitchFamily="34" charset="0"/>
            </a:endParaRPr>
          </a:p>
          <a:p>
            <a:endParaRPr lang="en-US" sz="2000" b="1"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2024846-3E45-4585-8ABC-5F4EEF7C8521}" type="slidenum">
              <a:rPr lang="en-US" smtClean="0"/>
              <a:t>12</a:t>
            </a:fld>
            <a:endParaRPr lang="en-US"/>
          </a:p>
        </p:txBody>
      </p:sp>
    </p:spTree>
    <p:extLst>
      <p:ext uri="{BB962C8B-B14F-4D97-AF65-F5344CB8AC3E}">
        <p14:creationId xmlns:p14="http://schemas.microsoft.com/office/powerpoint/2010/main" val="1375540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800" b="1" dirty="0" smtClean="0">
                <a:latin typeface="Arial" panose="020B0604020202020204" pitchFamily="34" charset="0"/>
                <a:cs typeface="Arial" panose="020B0604020202020204" pitchFamily="34" charset="0"/>
              </a:rPr>
              <a:t>2011, 2012, 2014 Atlantic Seasons </a:t>
            </a:r>
            <a:br>
              <a:rPr lang="en-US" sz="3800" b="1" dirty="0" smtClean="0">
                <a:latin typeface="Arial" panose="020B0604020202020204" pitchFamily="34" charset="0"/>
                <a:cs typeface="Arial" panose="020B0604020202020204" pitchFamily="34" charset="0"/>
              </a:rPr>
            </a:br>
            <a:r>
              <a:rPr lang="en-US" sz="3800" b="1" dirty="0" smtClean="0">
                <a:latin typeface="Arial" panose="020B0604020202020204" pitchFamily="34" charset="0"/>
                <a:cs typeface="Arial" panose="020B0604020202020204" pitchFamily="34" charset="0"/>
              </a:rPr>
              <a:t>with New GFS</a:t>
            </a:r>
            <a:endParaRPr lang="en-US" sz="3800" b="1" dirty="0">
              <a:latin typeface="Arial" panose="020B0604020202020204" pitchFamily="34" charset="0"/>
              <a:cs typeface="Arial" panose="020B0604020202020204" pitchFamily="34" charset="0"/>
            </a:endParaRPr>
          </a:p>
        </p:txBody>
      </p:sp>
      <p:sp>
        <p:nvSpPr>
          <p:cNvPr id="6" name="Rectangle 5"/>
          <p:cNvSpPr/>
          <p:nvPr/>
        </p:nvSpPr>
        <p:spPr>
          <a:xfrm>
            <a:off x="609600" y="986135"/>
            <a:ext cx="3230372"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TRACK ERROR (NM)</a:t>
            </a:r>
          </a:p>
        </p:txBody>
      </p:sp>
      <p:sp>
        <p:nvSpPr>
          <p:cNvPr id="8" name="Rectangle 7"/>
          <p:cNvSpPr/>
          <p:nvPr/>
        </p:nvSpPr>
        <p:spPr>
          <a:xfrm>
            <a:off x="4682949" y="986135"/>
            <a:ext cx="4350102"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INTENSITY ERROR (KNOTS)</a:t>
            </a:r>
          </a:p>
        </p:txBody>
      </p:sp>
      <p:sp>
        <p:nvSpPr>
          <p:cNvPr id="9" name="TextBox 8"/>
          <p:cNvSpPr txBox="1"/>
          <p:nvPr/>
        </p:nvSpPr>
        <p:spPr>
          <a:xfrm>
            <a:off x="4495800" y="5119807"/>
            <a:ext cx="4724400" cy="1661993"/>
          </a:xfrm>
          <a:prstGeom prst="rect">
            <a:avLst/>
          </a:prstGeom>
          <a:noFill/>
        </p:spPr>
        <p:txBody>
          <a:bodyPr wrap="square" rtlCol="0">
            <a:spAutoFit/>
          </a:bodyPr>
          <a:lstStyle/>
          <a:p>
            <a:r>
              <a:rPr lang="en-US" sz="1700" b="1" dirty="0" smtClean="0">
                <a:solidFill>
                  <a:srgbClr val="C00000"/>
                </a:solidFill>
                <a:latin typeface="Arial" panose="020B0604020202020204" pitchFamily="34" charset="0"/>
                <a:cs typeface="Arial" panose="020B0604020202020204" pitchFamily="34" charset="0"/>
              </a:rPr>
              <a:t>42 Level Model performed better then 60 Level Model through 48 hours.</a:t>
            </a:r>
          </a:p>
          <a:p>
            <a:r>
              <a:rPr lang="en-US" sz="1700" b="1" dirty="0" smtClean="0">
                <a:latin typeface="Arial" panose="020B0604020202020204" pitchFamily="34" charset="0"/>
                <a:cs typeface="Arial" panose="020B0604020202020204" pitchFamily="34" charset="0"/>
              </a:rPr>
              <a:t>(10% reduced intensity error compared to current model)</a:t>
            </a:r>
          </a:p>
          <a:p>
            <a:r>
              <a:rPr lang="en-US" sz="1700" b="1" dirty="0" smtClean="0">
                <a:solidFill>
                  <a:srgbClr val="0070C0"/>
                </a:solidFill>
                <a:latin typeface="Arial" panose="020B0604020202020204" pitchFamily="34" charset="0"/>
                <a:cs typeface="Arial" panose="020B0604020202020204" pitchFamily="34" charset="0"/>
              </a:rPr>
              <a:t>60 Level Model performed best for 4-5 Days</a:t>
            </a:r>
          </a:p>
          <a:p>
            <a:r>
              <a:rPr lang="en-US" sz="1700" b="1" dirty="0" smtClean="0">
                <a:latin typeface="Arial" panose="020B0604020202020204" pitchFamily="34" charset="0"/>
                <a:cs typeface="Arial" panose="020B0604020202020204" pitchFamily="34" charset="0"/>
              </a:rPr>
              <a:t>(11% reduced intensity error)</a:t>
            </a:r>
            <a:endParaRPr lang="en-US" sz="1700" b="1" dirty="0">
              <a:latin typeface="Arial" panose="020B0604020202020204" pitchFamily="34" charset="0"/>
              <a:cs typeface="Arial" panose="020B0604020202020204" pitchFamily="34" charset="0"/>
            </a:endParaRPr>
          </a:p>
        </p:txBody>
      </p:sp>
      <p:sp>
        <p:nvSpPr>
          <p:cNvPr id="10" name="Rectangle 9"/>
          <p:cNvSpPr/>
          <p:nvPr/>
        </p:nvSpPr>
        <p:spPr>
          <a:xfrm>
            <a:off x="152400" y="5257800"/>
            <a:ext cx="4267200" cy="1477328"/>
          </a:xfrm>
          <a:prstGeom prst="rect">
            <a:avLst/>
          </a:prstGeom>
        </p:spPr>
        <p:txBody>
          <a:bodyPr wrap="square">
            <a:spAutoFit/>
          </a:bodyPr>
          <a:lstStyle/>
          <a:p>
            <a:r>
              <a:rPr lang="en-US" b="1" dirty="0">
                <a:solidFill>
                  <a:srgbClr val="0070C0"/>
                </a:solidFill>
                <a:latin typeface="Arial" panose="020B0604020202020204" pitchFamily="34" charset="0"/>
                <a:cs typeface="Arial" panose="020B0604020202020204" pitchFamily="34" charset="0"/>
              </a:rPr>
              <a:t>60 Level Model performed </a:t>
            </a:r>
            <a:r>
              <a:rPr lang="en-US" b="1" dirty="0" smtClean="0">
                <a:solidFill>
                  <a:srgbClr val="0070C0"/>
                </a:solidFill>
                <a:latin typeface="Arial" panose="020B0604020202020204" pitchFamily="34" charset="0"/>
                <a:cs typeface="Arial" panose="020B0604020202020204" pitchFamily="34" charset="0"/>
              </a:rPr>
              <a:t>slightly better at days 4-5  </a:t>
            </a:r>
          </a:p>
          <a:p>
            <a:r>
              <a:rPr lang="en-US" b="1" dirty="0" smtClean="0">
                <a:latin typeface="Arial" panose="020B0604020202020204" pitchFamily="34" charset="0"/>
                <a:cs typeface="Arial" panose="020B0604020202020204" pitchFamily="34" charset="0"/>
              </a:rPr>
              <a:t> 42 and 60  level models had  5 % and 6% reduced track error through day 3, compared to Current  GFDL model </a:t>
            </a:r>
            <a:endParaRPr lang="en-US" b="1" dirty="0">
              <a:latin typeface="Arial" panose="020B0604020202020204" pitchFamily="34" charset="0"/>
              <a:cs typeface="Arial" panose="020B0604020202020204" pitchFamily="34" charset="0"/>
            </a:endParaRPr>
          </a:p>
        </p:txBody>
      </p:sp>
      <p:pic>
        <p:nvPicPr>
          <p:cNvPr id="3" name="Picture 2" descr="C:\Users\mb\Desktop\ATLANTICT.jpg"/>
          <p:cNvPicPr>
            <a:picLocks noChangeAspect="1" noChangeArrowheads="1"/>
          </p:cNvPicPr>
          <p:nvPr/>
        </p:nvPicPr>
        <p:blipFill rotWithShape="1">
          <a:blip r:embed="rId2">
            <a:extLst>
              <a:ext uri="{28A0092B-C50C-407E-A947-70E740481C1C}">
                <a14:useLocalDpi xmlns:a14="http://schemas.microsoft.com/office/drawing/2010/main" val="0"/>
              </a:ext>
            </a:extLst>
          </a:blip>
          <a:srcRect l="1426" r="1533" b="7467"/>
          <a:stretch/>
        </p:blipFill>
        <p:spPr bwMode="auto">
          <a:xfrm>
            <a:off x="76199" y="1447799"/>
            <a:ext cx="4343401" cy="3672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mb\Desktop\ATLANTICI.jpg"/>
          <p:cNvPicPr>
            <a:picLocks noChangeAspect="1" noChangeArrowheads="1"/>
          </p:cNvPicPr>
          <p:nvPr/>
        </p:nvPicPr>
        <p:blipFill rotWithShape="1">
          <a:blip r:embed="rId3">
            <a:extLst>
              <a:ext uri="{28A0092B-C50C-407E-A947-70E740481C1C}">
                <a14:useLocalDpi xmlns:a14="http://schemas.microsoft.com/office/drawing/2010/main" val="0"/>
              </a:ext>
            </a:extLst>
          </a:blip>
          <a:srcRect l="2180" b="6427"/>
          <a:stretch/>
        </p:blipFill>
        <p:spPr bwMode="auto">
          <a:xfrm>
            <a:off x="4495800" y="1447068"/>
            <a:ext cx="4648201" cy="36727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2024846-3E45-4585-8ABC-5F4EEF7C8521}" type="slidenum">
              <a:rPr lang="en-US" smtClean="0"/>
              <a:t>13</a:t>
            </a:fld>
            <a:endParaRPr lang="en-US"/>
          </a:p>
        </p:txBody>
      </p:sp>
    </p:spTree>
    <p:extLst>
      <p:ext uri="{BB962C8B-B14F-4D97-AF65-F5344CB8AC3E}">
        <p14:creationId xmlns:p14="http://schemas.microsoft.com/office/powerpoint/2010/main" val="702379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latin typeface="Arial" panose="020B0604020202020204" pitchFamily="34" charset="0"/>
                <a:cs typeface="Arial" panose="020B0604020202020204" pitchFamily="34" charset="0"/>
              </a:rPr>
              <a:t>2014 EAST PACIFIC SEASON</a:t>
            </a:r>
            <a:endParaRPr lang="en-US" sz="3400" b="1" dirty="0">
              <a:latin typeface="Arial" panose="020B0604020202020204" pitchFamily="34" charset="0"/>
              <a:cs typeface="Arial" panose="020B0604020202020204" pitchFamily="34" charset="0"/>
            </a:endParaRPr>
          </a:p>
        </p:txBody>
      </p:sp>
      <p:pic>
        <p:nvPicPr>
          <p:cNvPr id="2050" name="Picture 2" descr="C:\Users\mb\Desktop\2014EPAC60LI.jpg"/>
          <p:cNvPicPr>
            <a:picLocks noChangeAspect="1" noChangeArrowheads="1"/>
          </p:cNvPicPr>
          <p:nvPr/>
        </p:nvPicPr>
        <p:blipFill rotWithShape="1">
          <a:blip r:embed="rId2">
            <a:extLst>
              <a:ext uri="{28A0092B-C50C-407E-A947-70E740481C1C}">
                <a14:useLocalDpi xmlns:a14="http://schemas.microsoft.com/office/drawing/2010/main" val="0"/>
              </a:ext>
            </a:extLst>
          </a:blip>
          <a:srcRect l="6668" t="1411" r="11355" b="5915"/>
          <a:stretch/>
        </p:blipFill>
        <p:spPr bwMode="auto">
          <a:xfrm>
            <a:off x="4800600" y="2538318"/>
            <a:ext cx="4343401" cy="40910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b\Desktop\EPAC60LTRACK.jpg"/>
          <p:cNvPicPr>
            <a:picLocks noChangeAspect="1" noChangeArrowheads="1"/>
          </p:cNvPicPr>
          <p:nvPr/>
        </p:nvPicPr>
        <p:blipFill rotWithShape="1">
          <a:blip r:embed="rId3">
            <a:extLst>
              <a:ext uri="{28A0092B-C50C-407E-A947-70E740481C1C}">
                <a14:useLocalDpi xmlns:a14="http://schemas.microsoft.com/office/drawing/2010/main" val="0"/>
              </a:ext>
            </a:extLst>
          </a:blip>
          <a:srcRect l="5564" t="2930" r="11473" b="7658"/>
          <a:stretch/>
        </p:blipFill>
        <p:spPr bwMode="auto">
          <a:xfrm>
            <a:off x="76200" y="2667000"/>
            <a:ext cx="444257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8228" y="1600200"/>
            <a:ext cx="2975495" cy="430887"/>
          </a:xfrm>
          <a:prstGeom prst="rect">
            <a:avLst/>
          </a:prstGeom>
        </p:spPr>
        <p:txBody>
          <a:bodyPr wrap="none">
            <a:spAutoFit/>
          </a:bodyPr>
          <a:lstStyle/>
          <a:p>
            <a:r>
              <a:rPr lang="en-US" sz="2200" b="1" dirty="0">
                <a:latin typeface="Arial" panose="020B0604020202020204" pitchFamily="34" charset="0"/>
                <a:cs typeface="Arial" panose="020B0604020202020204" pitchFamily="34" charset="0"/>
              </a:rPr>
              <a:t>TRACK ERROR (NM)</a:t>
            </a:r>
          </a:p>
        </p:txBody>
      </p:sp>
      <p:sp>
        <p:nvSpPr>
          <p:cNvPr id="5" name="Rectangle 4"/>
          <p:cNvSpPr/>
          <p:nvPr/>
        </p:nvSpPr>
        <p:spPr>
          <a:xfrm>
            <a:off x="4800600" y="1600200"/>
            <a:ext cx="4004366" cy="430887"/>
          </a:xfrm>
          <a:prstGeom prst="rect">
            <a:avLst/>
          </a:prstGeom>
        </p:spPr>
        <p:txBody>
          <a:bodyPr wrap="none">
            <a:spAutoFit/>
          </a:bodyPr>
          <a:lstStyle/>
          <a:p>
            <a:r>
              <a:rPr lang="en-US" sz="2200" b="1" dirty="0" smtClean="0">
                <a:latin typeface="Arial" panose="020B0604020202020204" pitchFamily="34" charset="0"/>
                <a:cs typeface="Arial" panose="020B0604020202020204" pitchFamily="34" charset="0"/>
              </a:rPr>
              <a:t>INTENSITY ERROR (KNOTS)</a:t>
            </a:r>
            <a:endParaRPr lang="en-US" sz="2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2024846-3E45-4585-8ABC-5F4EEF7C8521}" type="slidenum">
              <a:rPr lang="en-US" smtClean="0"/>
              <a:t>14</a:t>
            </a:fld>
            <a:endParaRPr lang="en-US"/>
          </a:p>
        </p:txBody>
      </p:sp>
    </p:spTree>
    <p:extLst>
      <p:ext uri="{BB962C8B-B14F-4D97-AF65-F5344CB8AC3E}">
        <p14:creationId xmlns:p14="http://schemas.microsoft.com/office/powerpoint/2010/main" val="3481938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b="1" dirty="0" smtClean="0">
                <a:latin typeface="Arial" panose="020B0604020202020204" pitchFamily="34" charset="0"/>
                <a:cs typeface="Arial" panose="020B0604020202020204" pitchFamily="34" charset="0"/>
              </a:rPr>
              <a:t>Comparison of </a:t>
            </a:r>
            <a:r>
              <a:rPr lang="en-US" sz="3700" b="1" dirty="0">
                <a:latin typeface="Arial" panose="020B0604020202020204" pitchFamily="34" charset="0"/>
                <a:cs typeface="Arial" panose="020B0604020202020204" pitchFamily="34" charset="0"/>
              </a:rPr>
              <a:t>Intensity Bias with New GFS</a:t>
            </a:r>
            <a:endParaRPr lang="en-US" sz="3700" dirty="0"/>
          </a:p>
        </p:txBody>
      </p:sp>
      <p:pic>
        <p:nvPicPr>
          <p:cNvPr id="3074" name="Picture 2" descr="C:\Users\mb\Desktop\2014EPAC60LB.jpg"/>
          <p:cNvPicPr>
            <a:picLocks noChangeAspect="1" noChangeArrowheads="1"/>
          </p:cNvPicPr>
          <p:nvPr/>
        </p:nvPicPr>
        <p:blipFill rotWithShape="1">
          <a:blip r:embed="rId2">
            <a:extLst>
              <a:ext uri="{28A0092B-C50C-407E-A947-70E740481C1C}">
                <a14:useLocalDpi xmlns:a14="http://schemas.microsoft.com/office/drawing/2010/main" val="0"/>
              </a:ext>
            </a:extLst>
          </a:blip>
          <a:srcRect l="6641" t="2418" r="8376" b="5204"/>
          <a:stretch/>
        </p:blipFill>
        <p:spPr bwMode="auto">
          <a:xfrm>
            <a:off x="4588778" y="2582599"/>
            <a:ext cx="4479022" cy="396180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b\Desktop\60LATLBIAS.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6" r="3791" b="7122"/>
          <a:stretch/>
        </p:blipFill>
        <p:spPr bwMode="auto">
          <a:xfrm>
            <a:off x="76199" y="2514600"/>
            <a:ext cx="4512579"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3123" y="1828800"/>
            <a:ext cx="3078087" cy="446276"/>
          </a:xfrm>
          <a:prstGeom prst="rect">
            <a:avLst/>
          </a:prstGeom>
        </p:spPr>
        <p:txBody>
          <a:bodyPr wrap="none">
            <a:spAutoFit/>
          </a:bodyPr>
          <a:lstStyle/>
          <a:p>
            <a:r>
              <a:rPr lang="en-US" sz="2300" b="1" dirty="0">
                <a:latin typeface="Arial" panose="020B0604020202020204" pitchFamily="34" charset="0"/>
                <a:cs typeface="Arial" panose="020B0604020202020204" pitchFamily="34" charset="0"/>
              </a:rPr>
              <a:t>Atlantic Bias (Knots)</a:t>
            </a:r>
          </a:p>
        </p:txBody>
      </p:sp>
      <p:sp>
        <p:nvSpPr>
          <p:cNvPr id="5" name="Rectangle 4"/>
          <p:cNvSpPr/>
          <p:nvPr/>
        </p:nvSpPr>
        <p:spPr>
          <a:xfrm>
            <a:off x="4953000" y="1828800"/>
            <a:ext cx="4267200" cy="446276"/>
          </a:xfrm>
          <a:prstGeom prst="rect">
            <a:avLst/>
          </a:prstGeom>
        </p:spPr>
        <p:txBody>
          <a:bodyPr wrap="square">
            <a:spAutoFit/>
          </a:bodyPr>
          <a:lstStyle/>
          <a:p>
            <a:r>
              <a:rPr lang="en-US" sz="2300" b="1" dirty="0" smtClean="0">
                <a:latin typeface="Arial" panose="020B0604020202020204" pitchFamily="34" charset="0"/>
                <a:cs typeface="Arial" panose="020B0604020202020204" pitchFamily="34" charset="0"/>
              </a:rPr>
              <a:t>Eastern Pacific Bias </a:t>
            </a:r>
            <a:r>
              <a:rPr lang="en-US" sz="2300" b="1" dirty="0">
                <a:latin typeface="Arial" panose="020B0604020202020204" pitchFamily="34" charset="0"/>
                <a:cs typeface="Arial" panose="020B0604020202020204" pitchFamily="34" charset="0"/>
              </a:rPr>
              <a:t>(Knots)</a:t>
            </a:r>
          </a:p>
        </p:txBody>
      </p:sp>
      <p:sp>
        <p:nvSpPr>
          <p:cNvPr id="3" name="Slide Number Placeholder 2"/>
          <p:cNvSpPr>
            <a:spLocks noGrp="1"/>
          </p:cNvSpPr>
          <p:nvPr>
            <p:ph type="sldNum" sz="quarter" idx="12"/>
          </p:nvPr>
        </p:nvSpPr>
        <p:spPr/>
        <p:txBody>
          <a:bodyPr/>
          <a:lstStyle/>
          <a:p>
            <a:fld id="{F2024846-3E45-4585-8ABC-5F4EEF7C8521}" type="slidenum">
              <a:rPr lang="en-US" smtClean="0"/>
              <a:t>15</a:t>
            </a:fld>
            <a:endParaRPr lang="en-US"/>
          </a:p>
        </p:txBody>
      </p:sp>
    </p:spTree>
    <p:extLst>
      <p:ext uri="{BB962C8B-B14F-4D97-AF65-F5344CB8AC3E}">
        <p14:creationId xmlns:p14="http://schemas.microsoft.com/office/powerpoint/2010/main" val="662518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b\Desktop\42VS60I.jpg"/>
          <p:cNvPicPr>
            <a:picLocks noChangeAspect="1" noChangeArrowheads="1"/>
          </p:cNvPicPr>
          <p:nvPr/>
        </p:nvPicPr>
        <p:blipFill rotWithShape="1">
          <a:blip r:embed="rId2">
            <a:extLst>
              <a:ext uri="{28A0092B-C50C-407E-A947-70E740481C1C}">
                <a14:useLocalDpi xmlns:a14="http://schemas.microsoft.com/office/drawing/2010/main" val="0"/>
              </a:ext>
            </a:extLst>
          </a:blip>
          <a:srcRect t="2772" r="7475" b="7292"/>
          <a:stretch/>
        </p:blipFill>
        <p:spPr bwMode="auto">
          <a:xfrm>
            <a:off x="0" y="3276600"/>
            <a:ext cx="4419601" cy="3319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b\Desktop\42VS60BIAS.jpg"/>
          <p:cNvPicPr>
            <a:picLocks noChangeAspect="1" noChangeArrowheads="1"/>
          </p:cNvPicPr>
          <p:nvPr/>
        </p:nvPicPr>
        <p:blipFill rotWithShape="1">
          <a:blip r:embed="rId3">
            <a:extLst>
              <a:ext uri="{28A0092B-C50C-407E-A947-70E740481C1C}">
                <a14:useLocalDpi xmlns:a14="http://schemas.microsoft.com/office/drawing/2010/main" val="0"/>
              </a:ext>
            </a:extLst>
          </a:blip>
          <a:srcRect l="7513" t="4848" r="7706" b="7285"/>
          <a:stretch/>
        </p:blipFill>
        <p:spPr bwMode="auto">
          <a:xfrm>
            <a:off x="4953000" y="3379895"/>
            <a:ext cx="3962401" cy="31733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3400" y="76199"/>
            <a:ext cx="4800600" cy="2800767"/>
          </a:xfrm>
          <a:prstGeom prst="rect">
            <a:avLst/>
          </a:prstGeom>
          <a:noFill/>
        </p:spPr>
        <p:txBody>
          <a:bodyPr wrap="square" rtlCol="0">
            <a:spAutoFit/>
          </a:bodyPr>
          <a:lstStyle/>
          <a:p>
            <a:r>
              <a:rPr lang="en-US" sz="2200" b="1" dirty="0" smtClean="0">
                <a:solidFill>
                  <a:srgbClr val="C00000"/>
                </a:solidFill>
                <a:latin typeface="Arial" panose="020B0604020202020204" pitchFamily="34" charset="0"/>
                <a:cs typeface="Arial" panose="020B0604020202020204" pitchFamily="34" charset="0"/>
              </a:rPr>
              <a:t>2008 and 2010 Storms Run With Old GFS  </a:t>
            </a:r>
          </a:p>
          <a:p>
            <a:r>
              <a:rPr lang="en-US" sz="2200" b="1" dirty="0" smtClean="0">
                <a:solidFill>
                  <a:srgbClr val="C00000"/>
                </a:solidFill>
                <a:latin typeface="Arial" panose="020B0604020202020204" pitchFamily="34" charset="0"/>
                <a:cs typeface="Arial" panose="020B0604020202020204" pitchFamily="34" charset="0"/>
              </a:rPr>
              <a:t>(Ike, Danielle, Earl, Igor, Julia)</a:t>
            </a:r>
          </a:p>
          <a:p>
            <a:r>
              <a:rPr lang="en-US" sz="2200" b="1" dirty="0" smtClean="0">
                <a:latin typeface="Arial" panose="020B0604020202020204" pitchFamily="34" charset="0"/>
                <a:cs typeface="Arial" panose="020B0604020202020204" pitchFamily="34" charset="0"/>
              </a:rPr>
              <a:t>2011 and 2014 used new GFS  (Irene, Katia,  Edouard, Gonzalo)</a:t>
            </a:r>
          </a:p>
          <a:p>
            <a:r>
              <a:rPr lang="en-US" sz="2200" b="1" dirty="0" smtClean="0">
                <a:solidFill>
                  <a:srgbClr val="0070C0"/>
                </a:solidFill>
                <a:latin typeface="Arial" panose="020B0604020202020204" pitchFamily="34" charset="0"/>
                <a:cs typeface="Arial" panose="020B0604020202020204" pitchFamily="34" charset="0"/>
              </a:rPr>
              <a:t>Results Suggest 60 Level Model has Excessive Negative Bias for Intense Hurricanes</a:t>
            </a:r>
          </a:p>
        </p:txBody>
      </p:sp>
      <p:pic>
        <p:nvPicPr>
          <p:cNvPr id="2053" name="Picture 5" descr="C:\Users\mb\Desktop\42VS60T.jpg"/>
          <p:cNvPicPr>
            <a:picLocks noChangeAspect="1" noChangeArrowheads="1"/>
          </p:cNvPicPr>
          <p:nvPr/>
        </p:nvPicPr>
        <p:blipFill rotWithShape="1">
          <a:blip r:embed="rId4">
            <a:extLst>
              <a:ext uri="{28A0092B-C50C-407E-A947-70E740481C1C}">
                <a14:useLocalDpi xmlns:a14="http://schemas.microsoft.com/office/drawing/2010/main" val="0"/>
              </a:ext>
            </a:extLst>
          </a:blip>
          <a:srcRect l="5224" r="6516" b="5044"/>
          <a:stretch/>
        </p:blipFill>
        <p:spPr bwMode="auto">
          <a:xfrm>
            <a:off x="1" y="0"/>
            <a:ext cx="4090718"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2024846-3E45-4585-8ABC-5F4EEF7C8521}" type="slidenum">
              <a:rPr lang="en-US" smtClean="0"/>
              <a:t>16</a:t>
            </a:fld>
            <a:endParaRPr lang="en-US"/>
          </a:p>
        </p:txBody>
      </p:sp>
    </p:spTree>
    <p:extLst>
      <p:ext uri="{BB962C8B-B14F-4D97-AF65-F5344CB8AC3E}">
        <p14:creationId xmlns:p14="http://schemas.microsoft.com/office/powerpoint/2010/main" val="3924229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63562"/>
          </a:xfrm>
        </p:spPr>
        <p:txBody>
          <a:bodyPr>
            <a:noAutofit/>
          </a:bodyPr>
          <a:lstStyle/>
          <a:p>
            <a:r>
              <a:rPr lang="en-US" sz="3000" b="1" dirty="0" smtClean="0">
                <a:latin typeface="Arial" panose="020B0604020202020204" pitchFamily="34" charset="0"/>
                <a:cs typeface="Arial" panose="020B0604020202020204" pitchFamily="34" charset="0"/>
              </a:rPr>
              <a:t>Hurricane Gonzalo (0000 UTC 13 October)</a:t>
            </a:r>
            <a:endParaRPr lang="en-US" sz="3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200" t="15938" r="2732" b="17241"/>
          <a:stretch/>
        </p:blipFill>
        <p:spPr>
          <a:xfrm>
            <a:off x="76201" y="609600"/>
            <a:ext cx="2853092" cy="160686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663" t="16054" r="3785" b="17394"/>
          <a:stretch/>
        </p:blipFill>
        <p:spPr>
          <a:xfrm>
            <a:off x="55179" y="2362200"/>
            <a:ext cx="2853092" cy="16764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834" t="15111" r="7428" b="1875"/>
          <a:stretch/>
        </p:blipFill>
        <p:spPr>
          <a:xfrm>
            <a:off x="1981200" y="4114801"/>
            <a:ext cx="3429000" cy="27432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803" t="16202" r="7214" b="2410"/>
          <a:stretch/>
        </p:blipFill>
        <p:spPr>
          <a:xfrm>
            <a:off x="5439685" y="4114801"/>
            <a:ext cx="3704315" cy="274320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1189" t="18216" r="28937" b="6694"/>
          <a:stretch/>
        </p:blipFill>
        <p:spPr>
          <a:xfrm>
            <a:off x="2971800" y="762000"/>
            <a:ext cx="2694406" cy="3136287"/>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21189" t="18376" r="28275" b="7036"/>
          <a:stretch/>
        </p:blipFill>
        <p:spPr>
          <a:xfrm>
            <a:off x="5943600" y="762000"/>
            <a:ext cx="2909437" cy="3136287"/>
          </a:xfrm>
          <a:prstGeom prst="rect">
            <a:avLst/>
          </a:prstGeom>
        </p:spPr>
      </p:pic>
      <p:sp>
        <p:nvSpPr>
          <p:cNvPr id="11" name="TextBox 10"/>
          <p:cNvSpPr txBox="1"/>
          <p:nvPr/>
        </p:nvSpPr>
        <p:spPr>
          <a:xfrm>
            <a:off x="6705600" y="849868"/>
            <a:ext cx="1905000" cy="584775"/>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60 Level Model</a:t>
            </a:r>
          </a:p>
          <a:p>
            <a:r>
              <a:rPr lang="en-US" sz="1600" b="1" dirty="0" smtClean="0">
                <a:solidFill>
                  <a:schemeClr val="bg1"/>
                </a:solidFill>
                <a:latin typeface="Arial" panose="020B0604020202020204" pitchFamily="34" charset="0"/>
                <a:cs typeface="Arial" panose="020B0604020202020204" pitchFamily="34" charset="0"/>
              </a:rPr>
              <a:t>Wind (knots) </a:t>
            </a:r>
            <a:endParaRPr lang="en-US" sz="16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672339" y="849868"/>
            <a:ext cx="1645002" cy="584775"/>
          </a:xfrm>
          <a:prstGeom prst="rect">
            <a:avLst/>
          </a:prstGeom>
        </p:spPr>
        <p:txBody>
          <a:bodyPr wrap="none">
            <a:spAutoFit/>
          </a:bodyPr>
          <a:lstStyle/>
          <a:p>
            <a:r>
              <a:rPr lang="en-US" sz="1600" b="1" dirty="0" smtClean="0">
                <a:solidFill>
                  <a:schemeClr val="bg1"/>
                </a:solidFill>
                <a:latin typeface="Arial" panose="020B0604020202020204" pitchFamily="34" charset="0"/>
                <a:cs typeface="Arial" panose="020B0604020202020204" pitchFamily="34" charset="0"/>
              </a:rPr>
              <a:t>42 </a:t>
            </a:r>
            <a:r>
              <a:rPr lang="en-US" sz="1600" b="1" dirty="0">
                <a:solidFill>
                  <a:schemeClr val="bg1"/>
                </a:solidFill>
                <a:latin typeface="Arial" panose="020B0604020202020204" pitchFamily="34" charset="0"/>
                <a:cs typeface="Arial" panose="020B0604020202020204" pitchFamily="34" charset="0"/>
              </a:rPr>
              <a:t>Level </a:t>
            </a:r>
            <a:r>
              <a:rPr lang="en-US" sz="1600" b="1" dirty="0" smtClean="0">
                <a:solidFill>
                  <a:schemeClr val="bg1"/>
                </a:solidFill>
                <a:latin typeface="Arial" panose="020B0604020202020204" pitchFamily="34" charset="0"/>
                <a:cs typeface="Arial" panose="020B0604020202020204" pitchFamily="34" charset="0"/>
              </a:rPr>
              <a:t>Model</a:t>
            </a:r>
          </a:p>
          <a:p>
            <a:r>
              <a:rPr lang="en-US" sz="1600" b="1" dirty="0" smtClean="0">
                <a:solidFill>
                  <a:schemeClr val="bg1"/>
                </a:solidFill>
                <a:latin typeface="Arial" panose="020B0604020202020204" pitchFamily="34" charset="0"/>
                <a:cs typeface="Arial" panose="020B0604020202020204" pitchFamily="34" charset="0"/>
              </a:rPr>
              <a:t>Wind (knots) </a:t>
            </a:r>
            <a:endParaRPr lang="en-US" sz="16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5715000" y="4191000"/>
            <a:ext cx="1905000"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60 Level Model </a:t>
            </a:r>
            <a:endParaRPr lang="en-US"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2224539" y="4202668"/>
            <a:ext cx="1890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42 Level Model </a:t>
            </a:r>
          </a:p>
        </p:txBody>
      </p:sp>
      <p:sp>
        <p:nvSpPr>
          <p:cNvPr id="15" name="TextBox 14"/>
          <p:cNvSpPr txBox="1"/>
          <p:nvPr/>
        </p:nvSpPr>
        <p:spPr>
          <a:xfrm>
            <a:off x="1524000" y="2362200"/>
            <a:ext cx="1676400" cy="738664"/>
          </a:xfrm>
          <a:prstGeom prst="rect">
            <a:avLst/>
          </a:prstGeom>
          <a:noFill/>
        </p:spPr>
        <p:txBody>
          <a:bodyPr wrap="square" rtlCol="0">
            <a:spAutoFit/>
          </a:bodyPr>
          <a:lstStyle/>
          <a:p>
            <a:r>
              <a:rPr lang="en-US" sz="1400" b="1" dirty="0" smtClean="0">
                <a:solidFill>
                  <a:srgbClr val="0070C0"/>
                </a:solidFill>
                <a:latin typeface="Arial" panose="020B0604020202020204" pitchFamily="34" charset="0"/>
                <a:cs typeface="Arial" panose="020B0604020202020204" pitchFamily="34" charset="0"/>
              </a:rPr>
              <a:t>Current  GFDL</a:t>
            </a:r>
          </a:p>
          <a:p>
            <a:r>
              <a:rPr lang="en-US" sz="1400" b="1" dirty="0" smtClean="0">
                <a:solidFill>
                  <a:srgbClr val="00B050"/>
                </a:solidFill>
                <a:latin typeface="Arial" panose="020B0604020202020204" pitchFamily="34" charset="0"/>
                <a:cs typeface="Arial" panose="020B0604020202020204" pitchFamily="34" charset="0"/>
              </a:rPr>
              <a:t>42 Level</a:t>
            </a:r>
          </a:p>
          <a:p>
            <a:r>
              <a:rPr lang="en-US" sz="1400" b="1" dirty="0" smtClean="0">
                <a:solidFill>
                  <a:srgbClr val="FF0000"/>
                </a:solidFill>
                <a:latin typeface="Arial" panose="020B0604020202020204" pitchFamily="34" charset="0"/>
                <a:cs typeface="Arial" panose="020B0604020202020204" pitchFamily="34" charset="0"/>
              </a:rPr>
              <a:t>60 Level</a:t>
            </a:r>
            <a:endParaRPr lang="en-US" sz="14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6248400" y="3200400"/>
            <a:ext cx="1905000" cy="553998"/>
          </a:xfrm>
          <a:prstGeom prst="rect">
            <a:avLst/>
          </a:prstGeom>
          <a:noFill/>
        </p:spPr>
        <p:txBody>
          <a:bodyPr wrap="square" rtlCol="0">
            <a:spAutoFit/>
          </a:bodyPr>
          <a:lstStyle/>
          <a:p>
            <a:r>
              <a:rPr lang="en-US" sz="1500" b="1" dirty="0" smtClean="0">
                <a:solidFill>
                  <a:schemeClr val="bg1"/>
                </a:solidFill>
                <a:latin typeface="Arial" panose="020B0604020202020204" pitchFamily="34" charset="0"/>
                <a:cs typeface="Arial" panose="020B0604020202020204" pitchFamily="34" charset="0"/>
              </a:rPr>
              <a:t>Northeast  eyewall</a:t>
            </a:r>
          </a:p>
          <a:p>
            <a:r>
              <a:rPr lang="en-US" sz="1500" b="1" dirty="0" smtClean="0">
                <a:solidFill>
                  <a:schemeClr val="bg1"/>
                </a:solidFill>
                <a:latin typeface="Arial" panose="020B0604020202020204" pitchFamily="34" charset="0"/>
                <a:cs typeface="Arial" panose="020B0604020202020204" pitchFamily="34" charset="0"/>
              </a:rPr>
              <a:t>       96 hours </a:t>
            </a:r>
            <a:endParaRPr lang="en-US" sz="15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212791" y="3200400"/>
            <a:ext cx="1927131" cy="553998"/>
          </a:xfrm>
          <a:prstGeom prst="rect">
            <a:avLst/>
          </a:prstGeom>
        </p:spPr>
        <p:txBody>
          <a:bodyPr wrap="none">
            <a:spAutoFit/>
          </a:bodyPr>
          <a:lstStyle/>
          <a:p>
            <a:r>
              <a:rPr lang="en-US" sz="1500" b="1" dirty="0" smtClean="0">
                <a:solidFill>
                  <a:schemeClr val="bg1"/>
                </a:solidFill>
                <a:latin typeface="Arial" panose="020B0604020202020204" pitchFamily="34" charset="0"/>
                <a:cs typeface="Arial" panose="020B0604020202020204" pitchFamily="34" charset="0"/>
              </a:rPr>
              <a:t>Northeast  </a:t>
            </a:r>
            <a:r>
              <a:rPr lang="en-US" sz="1500" b="1" dirty="0">
                <a:solidFill>
                  <a:schemeClr val="bg1"/>
                </a:solidFill>
                <a:latin typeface="Arial" panose="020B0604020202020204" pitchFamily="34" charset="0"/>
                <a:cs typeface="Arial" panose="020B0604020202020204" pitchFamily="34" charset="0"/>
              </a:rPr>
              <a:t>eyewall </a:t>
            </a:r>
            <a:endParaRPr lang="en-US" sz="1500" b="1" dirty="0" smtClean="0">
              <a:solidFill>
                <a:schemeClr val="bg1"/>
              </a:solidFill>
              <a:latin typeface="Arial" panose="020B0604020202020204" pitchFamily="34" charset="0"/>
              <a:cs typeface="Arial" panose="020B0604020202020204" pitchFamily="34" charset="0"/>
            </a:endParaRPr>
          </a:p>
          <a:p>
            <a:r>
              <a:rPr lang="en-US" sz="1500" b="1" dirty="0" smtClean="0">
                <a:solidFill>
                  <a:schemeClr val="bg1"/>
                </a:solidFill>
                <a:latin typeface="Arial" panose="020B0604020202020204" pitchFamily="34" charset="0"/>
                <a:cs typeface="Arial" panose="020B0604020202020204" pitchFamily="34" charset="0"/>
              </a:rPr>
              <a:t>        96 hours</a:t>
            </a:r>
            <a:endParaRPr lang="en-US" sz="150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147436" y="4267200"/>
            <a:ext cx="2062364" cy="2554545"/>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Circular Averaged</a:t>
            </a:r>
          </a:p>
          <a:p>
            <a:r>
              <a:rPr lang="en-US" sz="2000" b="1" dirty="0" smtClean="0">
                <a:latin typeface="Arial" panose="020B0604020202020204" pitchFamily="34" charset="0"/>
                <a:cs typeface="Arial" panose="020B0604020202020204" pitchFamily="34" charset="0"/>
              </a:rPr>
              <a:t>Radial Wind</a:t>
            </a:r>
          </a:p>
          <a:p>
            <a:r>
              <a:rPr lang="en-US" sz="2000" b="1" dirty="0" smtClean="0">
                <a:latin typeface="Arial" panose="020B0604020202020204" pitchFamily="34" charset="0"/>
                <a:cs typeface="Arial" panose="020B0604020202020204" pitchFamily="34" charset="0"/>
              </a:rPr>
              <a:t>(96 hours)</a:t>
            </a:r>
          </a:p>
          <a:p>
            <a:r>
              <a:rPr lang="en-US" sz="2000" b="1" dirty="0" smtClean="0">
                <a:solidFill>
                  <a:srgbClr val="C00000"/>
                </a:solidFill>
                <a:latin typeface="Arial" panose="020B0604020202020204" pitchFamily="34" charset="0"/>
                <a:cs typeface="Arial" panose="020B0604020202020204" pitchFamily="34" charset="0"/>
              </a:rPr>
              <a:t>42 level model</a:t>
            </a:r>
          </a:p>
          <a:p>
            <a:r>
              <a:rPr lang="en-US" sz="2000" b="1" dirty="0" smtClean="0">
                <a:solidFill>
                  <a:srgbClr val="C00000"/>
                </a:solidFill>
                <a:latin typeface="Arial" panose="020B0604020202020204" pitchFamily="34" charset="0"/>
                <a:cs typeface="Arial" panose="020B0604020202020204" pitchFamily="34" charset="0"/>
              </a:rPr>
              <a:t>enhanced secondary circulation </a:t>
            </a:r>
            <a:endParaRPr lang="en-US" sz="20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1600200" y="1447800"/>
            <a:ext cx="4572000" cy="692497"/>
          </a:xfrm>
          <a:prstGeom prst="rect">
            <a:avLst/>
          </a:prstGeom>
        </p:spPr>
        <p:txBody>
          <a:bodyPr>
            <a:spAutoFit/>
          </a:bodyPr>
          <a:lstStyle/>
          <a:p>
            <a:r>
              <a:rPr lang="en-US" sz="1300" b="1" dirty="0">
                <a:solidFill>
                  <a:srgbClr val="0070C0"/>
                </a:solidFill>
                <a:latin typeface="Arial" panose="020B0604020202020204" pitchFamily="34" charset="0"/>
                <a:cs typeface="Arial" panose="020B0604020202020204" pitchFamily="34" charset="0"/>
              </a:rPr>
              <a:t>Current  GFDL</a:t>
            </a:r>
          </a:p>
          <a:p>
            <a:r>
              <a:rPr lang="en-US" sz="1300" b="1" dirty="0">
                <a:solidFill>
                  <a:srgbClr val="00B050"/>
                </a:solidFill>
                <a:latin typeface="Arial" panose="020B0604020202020204" pitchFamily="34" charset="0"/>
                <a:cs typeface="Arial" panose="020B0604020202020204" pitchFamily="34" charset="0"/>
              </a:rPr>
              <a:t>42 </a:t>
            </a:r>
            <a:r>
              <a:rPr lang="en-US" sz="1300" b="1" dirty="0" smtClean="0">
                <a:solidFill>
                  <a:srgbClr val="00B050"/>
                </a:solidFill>
                <a:latin typeface="Arial" panose="020B0604020202020204" pitchFamily="34" charset="0"/>
                <a:cs typeface="Arial" panose="020B0604020202020204" pitchFamily="34" charset="0"/>
              </a:rPr>
              <a:t>Level GFDL</a:t>
            </a:r>
            <a:endParaRPr lang="en-US" sz="1300" b="1" dirty="0">
              <a:solidFill>
                <a:srgbClr val="00B050"/>
              </a:solidFill>
              <a:latin typeface="Arial" panose="020B0604020202020204" pitchFamily="34" charset="0"/>
              <a:cs typeface="Arial" panose="020B0604020202020204" pitchFamily="34" charset="0"/>
            </a:endParaRPr>
          </a:p>
          <a:p>
            <a:r>
              <a:rPr lang="en-US" sz="1300" b="1" dirty="0">
                <a:solidFill>
                  <a:srgbClr val="FF0000"/>
                </a:solidFill>
                <a:latin typeface="Arial" panose="020B0604020202020204" pitchFamily="34" charset="0"/>
                <a:cs typeface="Arial" panose="020B0604020202020204" pitchFamily="34" charset="0"/>
              </a:rPr>
              <a:t>60 </a:t>
            </a:r>
            <a:r>
              <a:rPr lang="en-US" sz="1300" b="1" dirty="0" smtClean="0">
                <a:solidFill>
                  <a:srgbClr val="FF0000"/>
                </a:solidFill>
                <a:latin typeface="Arial" panose="020B0604020202020204" pitchFamily="34" charset="0"/>
                <a:cs typeface="Arial" panose="020B0604020202020204" pitchFamily="34" charset="0"/>
              </a:rPr>
              <a:t>Level GFDL</a:t>
            </a:r>
            <a:endParaRPr lang="en-US" sz="13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261396" y="629355"/>
            <a:ext cx="914400" cy="276999"/>
          </a:xfrm>
          <a:prstGeom prst="rect">
            <a:avLst/>
          </a:prstGeom>
          <a:solidFill>
            <a:schemeClr val="bg1">
              <a:lumMod val="85000"/>
            </a:schemeClr>
          </a:solidFill>
        </p:spPr>
        <p:txBody>
          <a:bodyPr wrap="square" rtlCol="0">
            <a:spAutoFit/>
          </a:bodyPr>
          <a:lstStyle/>
          <a:p>
            <a:pPr algn="ctr"/>
            <a:r>
              <a:rPr lang="en-US" sz="1200" dirty="0" smtClean="0"/>
              <a:t>Max Winds</a:t>
            </a:r>
            <a:endParaRPr lang="en-US" sz="1200" dirty="0"/>
          </a:p>
        </p:txBody>
      </p:sp>
      <p:sp>
        <p:nvSpPr>
          <p:cNvPr id="20" name="TextBox 19"/>
          <p:cNvSpPr txBox="1"/>
          <p:nvPr/>
        </p:nvSpPr>
        <p:spPr>
          <a:xfrm>
            <a:off x="262467" y="3685401"/>
            <a:ext cx="914400" cy="276999"/>
          </a:xfrm>
          <a:prstGeom prst="rect">
            <a:avLst/>
          </a:prstGeom>
          <a:solidFill>
            <a:schemeClr val="bg1">
              <a:lumMod val="85000"/>
            </a:schemeClr>
          </a:solidFill>
        </p:spPr>
        <p:txBody>
          <a:bodyPr wrap="square" rtlCol="0">
            <a:spAutoFit/>
          </a:bodyPr>
          <a:lstStyle/>
          <a:p>
            <a:pPr algn="ctr"/>
            <a:r>
              <a:rPr lang="en-US" sz="1200" dirty="0" smtClean="0"/>
              <a:t>MSLP</a:t>
            </a:r>
            <a:endParaRPr lang="en-US" sz="1200" dirty="0"/>
          </a:p>
        </p:txBody>
      </p:sp>
      <p:sp>
        <p:nvSpPr>
          <p:cNvPr id="7" name="Slide Number Placeholder 6"/>
          <p:cNvSpPr>
            <a:spLocks noGrp="1"/>
          </p:cNvSpPr>
          <p:nvPr>
            <p:ph type="sldNum" sz="quarter" idx="12"/>
          </p:nvPr>
        </p:nvSpPr>
        <p:spPr/>
        <p:txBody>
          <a:bodyPr/>
          <a:lstStyle/>
          <a:p>
            <a:fld id="{F2024846-3E45-4585-8ABC-5F4EEF7C8521}" type="slidenum">
              <a:rPr lang="en-US" smtClean="0"/>
              <a:t>17</a:t>
            </a:fld>
            <a:endParaRPr lang="en-US"/>
          </a:p>
        </p:txBody>
      </p:sp>
    </p:spTree>
    <p:extLst>
      <p:ext uri="{BB962C8B-B14F-4D97-AF65-F5344CB8AC3E}">
        <p14:creationId xmlns:p14="http://schemas.microsoft.com/office/powerpoint/2010/main" val="6452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560"/>
            <a:ext cx="8229600" cy="1031240"/>
          </a:xfrm>
        </p:spPr>
        <p:txBody>
          <a:bodyPr>
            <a:normAutofit fontScale="90000"/>
          </a:bodyPr>
          <a:lstStyle/>
          <a:p>
            <a:r>
              <a:rPr lang="en-US" sz="3400" b="1" dirty="0" smtClean="0">
                <a:latin typeface="Arial" panose="020B0604020202020204" pitchFamily="34" charset="0"/>
                <a:cs typeface="Arial" panose="020B0604020202020204" pitchFamily="34" charset="0"/>
              </a:rPr>
              <a:t>Hurricane Earl (0000 UTC 29 August, 2010)</a:t>
            </a:r>
            <a:endParaRPr lang="en-US" sz="3400" b="1" dirty="0">
              <a:latin typeface="Arial" panose="020B0604020202020204" pitchFamily="34" charset="0"/>
              <a:cs typeface="Arial" panose="020B0604020202020204" pitchFamily="34" charset="0"/>
            </a:endParaRPr>
          </a:p>
        </p:txBody>
      </p:sp>
      <p:pic>
        <p:nvPicPr>
          <p:cNvPr id="1026" name="Picture 2" descr="C:\Users\mb\Desktop\42levelprofile.gif"/>
          <p:cNvPicPr>
            <a:picLocks noChangeAspect="1" noChangeArrowheads="1"/>
          </p:cNvPicPr>
          <p:nvPr/>
        </p:nvPicPr>
        <p:blipFill rotWithShape="1">
          <a:blip r:embed="rId2">
            <a:extLst>
              <a:ext uri="{28A0092B-C50C-407E-A947-70E740481C1C}">
                <a14:useLocalDpi xmlns:a14="http://schemas.microsoft.com/office/drawing/2010/main" val="0"/>
              </a:ext>
            </a:extLst>
          </a:blip>
          <a:srcRect l="20288" t="17195" r="27595" b="7463"/>
          <a:stretch/>
        </p:blipFill>
        <p:spPr bwMode="auto">
          <a:xfrm>
            <a:off x="1066800" y="838200"/>
            <a:ext cx="2895600" cy="3047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b\Desktop\60levelprofile.gif"/>
          <p:cNvPicPr>
            <a:picLocks noChangeAspect="1" noChangeArrowheads="1"/>
          </p:cNvPicPr>
          <p:nvPr/>
        </p:nvPicPr>
        <p:blipFill rotWithShape="1">
          <a:blip r:embed="rId3">
            <a:extLst>
              <a:ext uri="{28A0092B-C50C-407E-A947-70E740481C1C}">
                <a14:useLocalDpi xmlns:a14="http://schemas.microsoft.com/office/drawing/2010/main" val="0"/>
              </a:ext>
            </a:extLst>
          </a:blip>
          <a:srcRect l="21599" t="17847" r="28111" b="6268"/>
          <a:stretch/>
        </p:blipFill>
        <p:spPr bwMode="auto">
          <a:xfrm>
            <a:off x="5283200" y="856506"/>
            <a:ext cx="2946400" cy="30106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b\Desktop\60levelearl07l.xsect.2010082900.f72.gif"/>
          <p:cNvPicPr>
            <a:picLocks noChangeAspect="1" noChangeArrowheads="1"/>
          </p:cNvPicPr>
          <p:nvPr/>
        </p:nvPicPr>
        <p:blipFill rotWithShape="1">
          <a:blip r:embed="rId4">
            <a:extLst>
              <a:ext uri="{28A0092B-C50C-407E-A947-70E740481C1C}">
                <a14:useLocalDpi xmlns:a14="http://schemas.microsoft.com/office/drawing/2010/main" val="0"/>
              </a:ext>
            </a:extLst>
          </a:blip>
          <a:srcRect l="7278" t="16169" r="6044" b="677"/>
          <a:stretch/>
        </p:blipFill>
        <p:spPr bwMode="auto">
          <a:xfrm>
            <a:off x="4952999" y="3966326"/>
            <a:ext cx="3693337" cy="2739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b\Desktop\42levelearl07l.xsect.2010082900.f72.gif"/>
          <p:cNvPicPr>
            <a:picLocks noChangeAspect="1" noChangeArrowheads="1"/>
          </p:cNvPicPr>
          <p:nvPr/>
        </p:nvPicPr>
        <p:blipFill rotWithShape="1">
          <a:blip r:embed="rId5">
            <a:extLst>
              <a:ext uri="{28A0092B-C50C-407E-A947-70E740481C1C}">
                <a14:useLocalDpi xmlns:a14="http://schemas.microsoft.com/office/drawing/2010/main" val="0"/>
              </a:ext>
            </a:extLst>
          </a:blip>
          <a:srcRect l="8708" t="15341" r="6320" b="3190"/>
          <a:stretch/>
        </p:blipFill>
        <p:spPr bwMode="auto">
          <a:xfrm>
            <a:off x="579120" y="3966326"/>
            <a:ext cx="3764280" cy="27392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4154269"/>
            <a:ext cx="2514600" cy="738664"/>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42 Level Model</a:t>
            </a:r>
          </a:p>
          <a:p>
            <a:r>
              <a:rPr lang="en-US" b="1" dirty="0" smtClean="0">
                <a:solidFill>
                  <a:schemeClr val="bg1"/>
                </a:solidFill>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5390876" y="4126468"/>
            <a:ext cx="2457724"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60 Level Model </a:t>
            </a:r>
          </a:p>
        </p:txBody>
      </p:sp>
      <p:sp>
        <p:nvSpPr>
          <p:cNvPr id="6" name="Rectangle 5"/>
          <p:cNvSpPr/>
          <p:nvPr/>
        </p:nvSpPr>
        <p:spPr>
          <a:xfrm>
            <a:off x="1600200" y="990600"/>
            <a:ext cx="1905001" cy="584775"/>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42 Level Model</a:t>
            </a:r>
          </a:p>
          <a:p>
            <a:r>
              <a:rPr lang="en-US" sz="1600" b="1" dirty="0">
                <a:solidFill>
                  <a:schemeClr val="bg1"/>
                </a:solidFill>
                <a:latin typeface="Arial" panose="020B0604020202020204" pitchFamily="34" charset="0"/>
                <a:cs typeface="Arial" panose="020B0604020202020204" pitchFamily="34" charset="0"/>
              </a:rPr>
              <a:t>Wind (knots) </a:t>
            </a:r>
          </a:p>
        </p:txBody>
      </p:sp>
      <p:sp>
        <p:nvSpPr>
          <p:cNvPr id="7" name="Rectangle 6"/>
          <p:cNvSpPr/>
          <p:nvPr/>
        </p:nvSpPr>
        <p:spPr>
          <a:xfrm>
            <a:off x="5943600" y="990600"/>
            <a:ext cx="1905001"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60 Level Model</a:t>
            </a:r>
          </a:p>
          <a:p>
            <a:r>
              <a:rPr lang="en-US" b="1" dirty="0">
                <a:solidFill>
                  <a:schemeClr val="bg1"/>
                </a:solidFill>
                <a:latin typeface="Arial" panose="020B0604020202020204" pitchFamily="34" charset="0"/>
                <a:cs typeface="Arial" panose="020B0604020202020204" pitchFamily="34" charset="0"/>
              </a:rPr>
              <a:t>Wind (knots) </a:t>
            </a:r>
          </a:p>
        </p:txBody>
      </p:sp>
      <p:sp>
        <p:nvSpPr>
          <p:cNvPr id="8" name="Rectangle 7"/>
          <p:cNvSpPr/>
          <p:nvPr/>
        </p:nvSpPr>
        <p:spPr>
          <a:xfrm>
            <a:off x="1371600" y="3048000"/>
            <a:ext cx="2590800" cy="584775"/>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Northeast  eyewall </a:t>
            </a:r>
          </a:p>
          <a:p>
            <a:r>
              <a:rPr lang="en-US" sz="1600" b="1" dirty="0">
                <a:solidFill>
                  <a:schemeClr val="bg1"/>
                </a:solidFill>
                <a:latin typeface="Arial" panose="020B0604020202020204" pitchFamily="34" charset="0"/>
                <a:cs typeface="Arial" panose="020B0604020202020204" pitchFamily="34" charset="0"/>
              </a:rPr>
              <a:t>        </a:t>
            </a:r>
            <a:r>
              <a:rPr lang="en-US" sz="1600" b="1" dirty="0" smtClean="0">
                <a:solidFill>
                  <a:schemeClr val="bg1"/>
                </a:solidFill>
                <a:latin typeface="Arial" panose="020B0604020202020204" pitchFamily="34" charset="0"/>
                <a:cs typeface="Arial" panose="020B0604020202020204" pitchFamily="34" charset="0"/>
              </a:rPr>
              <a:t>72 </a:t>
            </a:r>
            <a:r>
              <a:rPr lang="en-US" sz="1600" b="1" dirty="0">
                <a:solidFill>
                  <a:schemeClr val="bg1"/>
                </a:solidFill>
                <a:latin typeface="Arial" panose="020B0604020202020204" pitchFamily="34" charset="0"/>
                <a:cs typeface="Arial" panose="020B0604020202020204" pitchFamily="34" charset="0"/>
              </a:rPr>
              <a:t>hours</a:t>
            </a:r>
          </a:p>
        </p:txBody>
      </p:sp>
      <p:sp>
        <p:nvSpPr>
          <p:cNvPr id="9" name="Rectangle 8"/>
          <p:cNvSpPr/>
          <p:nvPr/>
        </p:nvSpPr>
        <p:spPr>
          <a:xfrm>
            <a:off x="5486401" y="3105835"/>
            <a:ext cx="3352799" cy="584775"/>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Northeast  eyewall </a:t>
            </a:r>
          </a:p>
          <a:p>
            <a:r>
              <a:rPr lang="en-US" sz="1600" b="1" dirty="0">
                <a:solidFill>
                  <a:schemeClr val="bg1"/>
                </a:solidFill>
                <a:latin typeface="Arial" panose="020B0604020202020204" pitchFamily="34" charset="0"/>
                <a:cs typeface="Arial" panose="020B0604020202020204" pitchFamily="34" charset="0"/>
              </a:rPr>
              <a:t>        72 hours</a:t>
            </a:r>
            <a:endParaRPr lang="en-US" sz="1600" dirty="0"/>
          </a:p>
        </p:txBody>
      </p:sp>
      <p:sp>
        <p:nvSpPr>
          <p:cNvPr id="3" name="Slide Number Placeholder 2"/>
          <p:cNvSpPr>
            <a:spLocks noGrp="1"/>
          </p:cNvSpPr>
          <p:nvPr>
            <p:ph type="sldNum" sz="quarter" idx="12"/>
          </p:nvPr>
        </p:nvSpPr>
        <p:spPr/>
        <p:txBody>
          <a:bodyPr/>
          <a:lstStyle/>
          <a:p>
            <a:fld id="{F2024846-3E45-4585-8ABC-5F4EEF7C8521}" type="slidenum">
              <a:rPr lang="en-US" smtClean="0"/>
              <a:t>18</a:t>
            </a:fld>
            <a:endParaRPr lang="en-US"/>
          </a:p>
        </p:txBody>
      </p:sp>
    </p:spTree>
    <p:extLst>
      <p:ext uri="{BB962C8B-B14F-4D97-AF65-F5344CB8AC3E}">
        <p14:creationId xmlns:p14="http://schemas.microsoft.com/office/powerpoint/2010/main" val="975693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300" b="1" dirty="0">
                <a:latin typeface="Arial" panose="020B0604020202020204" pitchFamily="34" charset="0"/>
                <a:cs typeface="Arial" panose="020B0604020202020204" pitchFamily="34" charset="0"/>
              </a:rPr>
              <a:t>Hurricane Earl (0000 29 August, 2010)</a:t>
            </a:r>
          </a:p>
        </p:txBody>
      </p:sp>
      <p:pic>
        <p:nvPicPr>
          <p:cNvPr id="2050" name="Picture 2" descr="C:\Users\mb\Desktop\42sst.hour78.gif"/>
          <p:cNvPicPr>
            <a:picLocks noChangeAspect="1" noChangeArrowheads="1"/>
          </p:cNvPicPr>
          <p:nvPr/>
        </p:nvPicPr>
        <p:blipFill rotWithShape="1">
          <a:blip r:embed="rId2">
            <a:extLst>
              <a:ext uri="{28A0092B-C50C-407E-A947-70E740481C1C}">
                <a14:useLocalDpi xmlns:a14="http://schemas.microsoft.com/office/drawing/2010/main" val="0"/>
              </a:ext>
            </a:extLst>
          </a:blip>
          <a:srcRect l="58715" t="14565" b="20011"/>
          <a:stretch/>
        </p:blipFill>
        <p:spPr bwMode="auto">
          <a:xfrm>
            <a:off x="152400" y="3203796"/>
            <a:ext cx="3276601" cy="32732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b\Desktop\60sst.hour78.gif"/>
          <p:cNvPicPr>
            <a:picLocks noChangeAspect="1" noChangeArrowheads="1"/>
          </p:cNvPicPr>
          <p:nvPr/>
        </p:nvPicPr>
        <p:blipFill rotWithShape="1">
          <a:blip r:embed="rId3">
            <a:extLst>
              <a:ext uri="{28A0092B-C50C-407E-A947-70E740481C1C}">
                <a14:useLocalDpi xmlns:a14="http://schemas.microsoft.com/office/drawing/2010/main" val="0"/>
              </a:ext>
            </a:extLst>
          </a:blip>
          <a:srcRect l="58446" t="15062" r="1323" b="21170"/>
          <a:stretch/>
        </p:blipFill>
        <p:spPr bwMode="auto">
          <a:xfrm>
            <a:off x="5638800" y="3258279"/>
            <a:ext cx="3352800" cy="31642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b\Desktop\42levelice.78h.gif"/>
          <p:cNvPicPr>
            <a:picLocks noChangeAspect="1" noChangeArrowheads="1"/>
          </p:cNvPicPr>
          <p:nvPr/>
        </p:nvPicPr>
        <p:blipFill rotWithShape="1">
          <a:blip r:embed="rId4">
            <a:extLst>
              <a:ext uri="{28A0092B-C50C-407E-A947-70E740481C1C}">
                <a14:useLocalDpi xmlns:a14="http://schemas.microsoft.com/office/drawing/2010/main" val="0"/>
              </a:ext>
            </a:extLst>
          </a:blip>
          <a:srcRect l="56911" t="14058" b="18861"/>
          <a:stretch/>
        </p:blipFill>
        <p:spPr bwMode="auto">
          <a:xfrm>
            <a:off x="152400" y="574655"/>
            <a:ext cx="3276600" cy="27736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b\Desktop\60levelice.78h.gif"/>
          <p:cNvPicPr>
            <a:picLocks noChangeAspect="1" noChangeArrowheads="1"/>
          </p:cNvPicPr>
          <p:nvPr/>
        </p:nvPicPr>
        <p:blipFill rotWithShape="1">
          <a:blip r:embed="rId5">
            <a:extLst>
              <a:ext uri="{28A0092B-C50C-407E-A947-70E740481C1C}">
                <a14:useLocalDpi xmlns:a14="http://schemas.microsoft.com/office/drawing/2010/main" val="0"/>
              </a:ext>
            </a:extLst>
          </a:blip>
          <a:srcRect l="57715" t="14229" r="-540" b="20181"/>
          <a:stretch/>
        </p:blipFill>
        <p:spPr bwMode="auto">
          <a:xfrm>
            <a:off x="5638800" y="479572"/>
            <a:ext cx="3352800" cy="27970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480846"/>
            <a:ext cx="2743200" cy="338554"/>
          </a:xfrm>
          <a:prstGeom prst="rect">
            <a:avLst/>
          </a:prstGeom>
          <a:noFill/>
        </p:spPr>
        <p:txBody>
          <a:bodyPr wrap="square" rtlCol="0">
            <a:spAutoFit/>
          </a:bodyPr>
          <a:lstStyle/>
          <a:p>
            <a:r>
              <a:rPr lang="en-US" sz="1600" b="1" dirty="0" smtClean="0">
                <a:solidFill>
                  <a:schemeClr val="bg2"/>
                </a:solidFill>
                <a:latin typeface="Arial" panose="020B0604020202020204" pitchFamily="34" charset="0"/>
                <a:cs typeface="Arial" panose="020B0604020202020204" pitchFamily="34" charset="0"/>
              </a:rPr>
              <a:t>300  </a:t>
            </a:r>
            <a:r>
              <a:rPr lang="en-US" sz="1600" b="1" dirty="0" err="1" smtClean="0">
                <a:solidFill>
                  <a:schemeClr val="bg2"/>
                </a:solidFill>
                <a:latin typeface="Arial" panose="020B0604020202020204" pitchFamily="34" charset="0"/>
                <a:cs typeface="Arial" panose="020B0604020202020204" pitchFamily="34" charset="0"/>
              </a:rPr>
              <a:t>hPa</a:t>
            </a:r>
            <a:r>
              <a:rPr lang="en-US" sz="1600" b="1" dirty="0" smtClean="0">
                <a:solidFill>
                  <a:schemeClr val="bg2"/>
                </a:solidFill>
                <a:latin typeface="Arial" panose="020B0604020202020204" pitchFamily="34" charset="0"/>
                <a:cs typeface="Arial" panose="020B0604020202020204" pitchFamily="34" charset="0"/>
              </a:rPr>
              <a:t> Ice Mixing Ratio</a:t>
            </a:r>
            <a:endParaRPr lang="en-US" sz="1600" b="1" dirty="0">
              <a:solidFill>
                <a:schemeClr val="bg2"/>
              </a:solidFill>
              <a:latin typeface="Arial" panose="020B0604020202020204" pitchFamily="34" charset="0"/>
              <a:cs typeface="Arial" panose="020B0604020202020204" pitchFamily="34" charset="0"/>
            </a:endParaRPr>
          </a:p>
        </p:txBody>
      </p:sp>
      <p:sp>
        <p:nvSpPr>
          <p:cNvPr id="5" name="TextBox 4"/>
          <p:cNvSpPr txBox="1"/>
          <p:nvPr/>
        </p:nvSpPr>
        <p:spPr>
          <a:xfrm>
            <a:off x="685800" y="5496560"/>
            <a:ext cx="132588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SST </a:t>
            </a:r>
            <a:endParaRPr lang="en-US" sz="2400" b="1" dirty="0">
              <a:latin typeface="Arial" panose="020B0604020202020204" pitchFamily="34" charset="0"/>
              <a:cs typeface="Arial" panose="020B0604020202020204" pitchFamily="34" charset="0"/>
            </a:endParaRPr>
          </a:p>
        </p:txBody>
      </p:sp>
      <p:sp>
        <p:nvSpPr>
          <p:cNvPr id="6" name="Rectangle 5"/>
          <p:cNvSpPr/>
          <p:nvPr/>
        </p:nvSpPr>
        <p:spPr>
          <a:xfrm>
            <a:off x="6075413" y="5498068"/>
            <a:ext cx="782587"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SST</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6200336" y="2480846"/>
            <a:ext cx="2638864" cy="338554"/>
          </a:xfrm>
          <a:prstGeom prst="rect">
            <a:avLst/>
          </a:prstGeom>
        </p:spPr>
        <p:txBody>
          <a:bodyPr wrap="none">
            <a:spAutoFit/>
          </a:bodyPr>
          <a:lstStyle/>
          <a:p>
            <a:r>
              <a:rPr lang="en-US" sz="1600" b="1" dirty="0">
                <a:solidFill>
                  <a:schemeClr val="bg2"/>
                </a:solidFill>
                <a:latin typeface="Arial" panose="020B0604020202020204" pitchFamily="34" charset="0"/>
                <a:cs typeface="Arial" panose="020B0604020202020204" pitchFamily="34" charset="0"/>
              </a:rPr>
              <a:t>300  </a:t>
            </a:r>
            <a:r>
              <a:rPr lang="en-US" sz="1600" b="1" dirty="0" err="1">
                <a:solidFill>
                  <a:schemeClr val="bg2"/>
                </a:solidFill>
                <a:latin typeface="Arial" panose="020B0604020202020204" pitchFamily="34" charset="0"/>
                <a:cs typeface="Arial" panose="020B0604020202020204" pitchFamily="34" charset="0"/>
              </a:rPr>
              <a:t>hPa</a:t>
            </a:r>
            <a:r>
              <a:rPr lang="en-US" sz="1600" b="1" dirty="0">
                <a:solidFill>
                  <a:schemeClr val="bg2"/>
                </a:solidFill>
                <a:latin typeface="Arial" panose="020B0604020202020204" pitchFamily="34" charset="0"/>
                <a:cs typeface="Arial" panose="020B0604020202020204" pitchFamily="34" charset="0"/>
              </a:rPr>
              <a:t> Ice Mixing Ratio</a:t>
            </a:r>
          </a:p>
        </p:txBody>
      </p:sp>
      <p:sp>
        <p:nvSpPr>
          <p:cNvPr id="8" name="Rectangle 7"/>
          <p:cNvSpPr/>
          <p:nvPr/>
        </p:nvSpPr>
        <p:spPr>
          <a:xfrm>
            <a:off x="685800" y="3352800"/>
            <a:ext cx="2372765"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42 Level Model</a:t>
            </a:r>
          </a:p>
        </p:txBody>
      </p:sp>
      <p:sp>
        <p:nvSpPr>
          <p:cNvPr id="9" name="Rectangle 8"/>
          <p:cNvSpPr/>
          <p:nvPr/>
        </p:nvSpPr>
        <p:spPr>
          <a:xfrm>
            <a:off x="6152876" y="3348335"/>
            <a:ext cx="2457724"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60  </a:t>
            </a:r>
            <a:r>
              <a:rPr lang="en-US" sz="2400" b="1" dirty="0">
                <a:latin typeface="Arial" panose="020B0604020202020204" pitchFamily="34" charset="0"/>
                <a:cs typeface="Arial" panose="020B0604020202020204" pitchFamily="34" charset="0"/>
              </a:rPr>
              <a:t>Level Model</a:t>
            </a:r>
          </a:p>
        </p:txBody>
      </p:sp>
      <p:sp>
        <p:nvSpPr>
          <p:cNvPr id="10" name="TextBox 9"/>
          <p:cNvSpPr txBox="1"/>
          <p:nvPr/>
        </p:nvSpPr>
        <p:spPr>
          <a:xfrm>
            <a:off x="3429000" y="647343"/>
            <a:ext cx="2209799" cy="2400657"/>
          </a:xfrm>
          <a:prstGeom prst="rect">
            <a:avLst/>
          </a:prstGeom>
          <a:noFill/>
        </p:spPr>
        <p:txBody>
          <a:bodyPr wrap="square" rtlCol="0">
            <a:spAutoFit/>
          </a:bodyPr>
          <a:lstStyle/>
          <a:p>
            <a:r>
              <a:rPr lang="en-US" sz="2300" b="1" dirty="0" smtClean="0">
                <a:latin typeface="Arial" panose="020B0604020202020204" pitchFamily="34" charset="0"/>
                <a:cs typeface="Arial" panose="020B0604020202020204" pitchFamily="34" charset="0"/>
              </a:rPr>
              <a:t>78 Hours</a:t>
            </a:r>
          </a:p>
          <a:p>
            <a:endParaRPr lang="en-US" sz="1200" b="1" dirty="0">
              <a:latin typeface="Arial" panose="020B0604020202020204" pitchFamily="34" charset="0"/>
              <a:cs typeface="Arial" panose="020B0604020202020204" pitchFamily="34" charset="0"/>
            </a:endParaRPr>
          </a:p>
          <a:p>
            <a:r>
              <a:rPr lang="en-US" sz="2300" b="1" dirty="0" smtClean="0">
                <a:solidFill>
                  <a:srgbClr val="C00000"/>
                </a:solidFill>
                <a:latin typeface="Arial" panose="020B0604020202020204" pitchFamily="34" charset="0"/>
                <a:cs typeface="Arial" panose="020B0604020202020204" pitchFamily="34" charset="0"/>
              </a:rPr>
              <a:t>Larger ice concentration</a:t>
            </a:r>
          </a:p>
          <a:p>
            <a:r>
              <a:rPr lang="en-US" sz="2300" b="1" dirty="0" smtClean="0">
                <a:solidFill>
                  <a:srgbClr val="C00000"/>
                </a:solidFill>
                <a:latin typeface="Arial" panose="020B0604020202020204" pitchFamily="34" charset="0"/>
                <a:cs typeface="Arial" panose="020B0604020202020204" pitchFamily="34" charset="0"/>
              </a:rPr>
              <a:t>in  60 level model at upper levels </a:t>
            </a:r>
            <a:endParaRPr lang="en-US" sz="23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3429000" y="3733800"/>
            <a:ext cx="2656706" cy="2215991"/>
          </a:xfrm>
          <a:prstGeom prst="rect">
            <a:avLst/>
          </a:prstGeom>
        </p:spPr>
        <p:txBody>
          <a:bodyPr wrap="square">
            <a:spAutoFit/>
          </a:bodyPr>
          <a:lstStyle/>
          <a:p>
            <a:r>
              <a:rPr lang="en-US" sz="2300" b="1" dirty="0">
                <a:latin typeface="Arial" panose="020B0604020202020204" pitchFamily="34" charset="0"/>
                <a:cs typeface="Arial" panose="020B0604020202020204" pitchFamily="34" charset="0"/>
              </a:rPr>
              <a:t>78 </a:t>
            </a:r>
            <a:r>
              <a:rPr lang="en-US" sz="2300" b="1" dirty="0" smtClean="0">
                <a:latin typeface="Arial" panose="020B0604020202020204" pitchFamily="34" charset="0"/>
                <a:cs typeface="Arial" panose="020B0604020202020204" pitchFamily="34" charset="0"/>
              </a:rPr>
              <a:t>Hours</a:t>
            </a:r>
          </a:p>
          <a:p>
            <a:endParaRPr lang="en-US" sz="2300" b="1" dirty="0" smtClean="0">
              <a:latin typeface="Arial" panose="020B0604020202020204" pitchFamily="34" charset="0"/>
              <a:cs typeface="Arial" panose="020B0604020202020204" pitchFamily="34" charset="0"/>
            </a:endParaRPr>
          </a:p>
          <a:p>
            <a:r>
              <a:rPr lang="en-US" sz="2300" b="1" dirty="0" smtClean="0">
                <a:solidFill>
                  <a:srgbClr val="C00000"/>
                </a:solidFill>
                <a:latin typeface="Arial" panose="020B0604020202020204" pitchFamily="34" charset="0"/>
                <a:cs typeface="Arial" panose="020B0604020202020204" pitchFamily="34" charset="0"/>
              </a:rPr>
              <a:t>Reduced </a:t>
            </a:r>
          </a:p>
          <a:p>
            <a:r>
              <a:rPr lang="en-US" sz="2300" b="1" dirty="0" smtClean="0">
                <a:solidFill>
                  <a:srgbClr val="C00000"/>
                </a:solidFill>
                <a:latin typeface="Arial" panose="020B0604020202020204" pitchFamily="34" charset="0"/>
                <a:cs typeface="Arial" panose="020B0604020202020204" pitchFamily="34" charset="0"/>
              </a:rPr>
              <a:t>Solar radiation</a:t>
            </a:r>
          </a:p>
          <a:p>
            <a:r>
              <a:rPr lang="en-US" sz="2300" b="1" dirty="0" smtClean="0">
                <a:solidFill>
                  <a:srgbClr val="C00000"/>
                </a:solidFill>
                <a:latin typeface="Arial" panose="020B0604020202020204" pitchFamily="34" charset="0"/>
                <a:cs typeface="Arial" panose="020B0604020202020204" pitchFamily="34" charset="0"/>
              </a:rPr>
              <a:t>Lead to more ocean cooling</a:t>
            </a:r>
            <a:endParaRPr lang="en-US" sz="2300" b="1"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2024846-3E45-4585-8ABC-5F4EEF7C8521}" type="slidenum">
              <a:rPr lang="en-US" smtClean="0"/>
              <a:t>19</a:t>
            </a:fld>
            <a:endParaRPr lang="en-US"/>
          </a:p>
        </p:txBody>
      </p:sp>
    </p:spTree>
    <p:extLst>
      <p:ext uri="{BB962C8B-B14F-4D97-AF65-F5344CB8AC3E}">
        <p14:creationId xmlns:p14="http://schemas.microsoft.com/office/powerpoint/2010/main" val="345564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Summary of Proposed Upgrades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600200"/>
            <a:ext cx="8839200" cy="4525963"/>
          </a:xfrm>
        </p:spPr>
        <p:txBody>
          <a:bodyPr>
            <a:normAutofit fontScale="77500" lnSpcReduction="20000"/>
          </a:bodyPr>
          <a:lstStyle/>
          <a:p>
            <a:pPr marL="457200" lvl="1" indent="0">
              <a:buNone/>
            </a:pPr>
            <a:endParaRPr lang="en-US" sz="24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Upgraded version of GFS</a:t>
            </a:r>
          </a:p>
          <a:p>
            <a:r>
              <a:rPr lang="en-US" sz="2800" b="1" dirty="0" smtClean="0">
                <a:latin typeface="Arial" panose="020B0604020202020204" pitchFamily="34" charset="0"/>
                <a:cs typeface="Arial" panose="020B0604020202020204" pitchFamily="34" charset="0"/>
              </a:rPr>
              <a:t>Increase of vertical sigma levels from 42 to 60  </a:t>
            </a:r>
          </a:p>
          <a:p>
            <a:pPr marL="0" indent="0">
              <a:buNone/>
            </a:pPr>
            <a:r>
              <a:rPr lang="en-US" sz="2600" b="1" i="1" dirty="0" smtClean="0">
                <a:solidFill>
                  <a:schemeClr val="accent1"/>
                </a:solidFill>
                <a:latin typeface="Arial" panose="020B0604020202020204" pitchFamily="34" charset="0"/>
                <a:cs typeface="Arial" panose="020B0604020202020204" pitchFamily="34" charset="0"/>
              </a:rPr>
              <a:t>     Similar Configuration to HWRF levels  </a:t>
            </a:r>
          </a:p>
          <a:p>
            <a:r>
              <a:rPr lang="en-US" sz="2800" b="1" dirty="0" smtClean="0">
                <a:latin typeface="Arial" panose="020B0604020202020204" pitchFamily="34" charset="0"/>
                <a:cs typeface="Arial" panose="020B0604020202020204" pitchFamily="34" charset="0"/>
              </a:rPr>
              <a:t>Improved Initialization of Moisture Field (r)</a:t>
            </a:r>
          </a:p>
          <a:p>
            <a:r>
              <a:rPr lang="en-US" sz="2800" b="1" dirty="0" smtClean="0">
                <a:latin typeface="Arial" panose="020B0604020202020204" pitchFamily="34" charset="0"/>
                <a:cs typeface="Arial" panose="020B0604020202020204" pitchFamily="34" charset="0"/>
              </a:rPr>
              <a:t>Using improved moisture specification:</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reintroduction of Vortex Specification for all storms              (e.g. TD, and weak TS) except Nameless systems</a:t>
            </a:r>
          </a:p>
          <a:p>
            <a:r>
              <a:rPr lang="en-US" sz="2800" b="1" dirty="0" smtClean="0">
                <a:latin typeface="Arial" panose="020B0604020202020204" pitchFamily="34" charset="0"/>
                <a:cs typeface="Arial" panose="020B0604020202020204" pitchFamily="34" charset="0"/>
              </a:rPr>
              <a:t>New Specification of Storm size (</a:t>
            </a:r>
            <a:r>
              <a:rPr lang="en-US" sz="2800" b="1" dirty="0" err="1" smtClean="0">
                <a:latin typeface="Arial" panose="020B0604020202020204" pitchFamily="34" charset="0"/>
                <a:cs typeface="Arial" panose="020B0604020202020204" pitchFamily="34" charset="0"/>
              </a:rPr>
              <a:t>Rb</a:t>
            </a:r>
            <a:r>
              <a:rPr lang="en-US" sz="2800" b="1" dirty="0" smtClean="0">
                <a:latin typeface="Arial" panose="020B0604020202020204" pitchFamily="34" charset="0"/>
                <a:cs typeface="Arial" panose="020B0604020202020204" pitchFamily="34" charset="0"/>
              </a:rPr>
              <a:t>)</a:t>
            </a:r>
          </a:p>
          <a:p>
            <a:r>
              <a:rPr lang="en-US" sz="2800" b="1" dirty="0" smtClean="0">
                <a:latin typeface="Arial" panose="020B0604020202020204" pitchFamily="34" charset="0"/>
                <a:cs typeface="Arial" panose="020B0604020202020204" pitchFamily="34" charset="0"/>
              </a:rPr>
              <a:t>Modified filter depth in vortex specification</a:t>
            </a:r>
            <a:r>
              <a:rPr lang="en-US" sz="2800" b="1" dirty="0" smtClean="0">
                <a:solidFill>
                  <a:srgbClr val="C00000"/>
                </a:solidFill>
                <a:latin typeface="Arial" panose="020B0604020202020204" pitchFamily="34" charset="0"/>
                <a:cs typeface="Arial" panose="020B0604020202020204" pitchFamily="34" charset="0"/>
              </a:rPr>
              <a:t>                      </a:t>
            </a:r>
            <a:r>
              <a:rPr lang="en-US" sz="2600" b="1" dirty="0" smtClean="0">
                <a:solidFill>
                  <a:srgbClr val="C00000"/>
                </a:solidFill>
                <a:latin typeface="Arial" panose="020B0604020202020204" pitchFamily="34" charset="0"/>
                <a:cs typeface="Arial" panose="020B0604020202020204" pitchFamily="34" charset="0"/>
              </a:rPr>
              <a:t>(Tested, but rejected due to unfavorable impact)</a:t>
            </a:r>
          </a:p>
          <a:p>
            <a:r>
              <a:rPr lang="en-US" sz="2800" b="1" dirty="0">
                <a:latin typeface="Arial" panose="020B0604020202020204" pitchFamily="34" charset="0"/>
                <a:cs typeface="Arial" panose="020B0604020202020204" pitchFamily="34" charset="0"/>
              </a:rPr>
              <a:t>Correct Specification of Ocean Currents in Surface flux computation</a:t>
            </a:r>
          </a:p>
          <a:p>
            <a:r>
              <a:rPr lang="en-US" sz="2800" b="1" dirty="0" smtClean="0">
                <a:latin typeface="Arial" panose="020B0604020202020204" pitchFamily="34" charset="0"/>
                <a:cs typeface="Arial" panose="020B0604020202020204" pitchFamily="34" charset="0"/>
              </a:rPr>
              <a:t>Bug </a:t>
            </a:r>
            <a:r>
              <a:rPr lang="en-US" sz="2800" b="1" dirty="0">
                <a:latin typeface="Arial" panose="020B0604020202020204" pitchFamily="34" charset="0"/>
                <a:cs typeface="Arial" panose="020B0604020202020204" pitchFamily="34" charset="0"/>
              </a:rPr>
              <a:t>Fix in GFDL coupler</a:t>
            </a:r>
          </a:p>
        </p:txBody>
      </p:sp>
      <p:sp>
        <p:nvSpPr>
          <p:cNvPr id="4" name="Slide Number Placeholder 3"/>
          <p:cNvSpPr>
            <a:spLocks noGrp="1"/>
          </p:cNvSpPr>
          <p:nvPr>
            <p:ph type="sldNum" sz="quarter" idx="12"/>
          </p:nvPr>
        </p:nvSpPr>
        <p:spPr/>
        <p:txBody>
          <a:bodyPr/>
          <a:lstStyle/>
          <a:p>
            <a:fld id="{F2024846-3E45-4585-8ABC-5F4EEF7C8521}" type="slidenum">
              <a:rPr lang="en-US" smtClean="0"/>
              <a:t>2</a:t>
            </a:fld>
            <a:endParaRPr lang="en-US"/>
          </a:p>
        </p:txBody>
      </p:sp>
    </p:spTree>
    <p:extLst>
      <p:ext uri="{BB962C8B-B14F-4D97-AF65-F5344CB8AC3E}">
        <p14:creationId xmlns:p14="http://schemas.microsoft.com/office/powerpoint/2010/main" val="748164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3300" b="1" dirty="0" smtClean="0">
                <a:latin typeface="Arial" panose="020B0604020202020204" pitchFamily="34" charset="0"/>
                <a:cs typeface="Arial" panose="020B0604020202020204" pitchFamily="34" charset="0"/>
              </a:rPr>
              <a:t>Complete 2011</a:t>
            </a:r>
            <a:r>
              <a:rPr lang="en-US" sz="3300" b="1" dirty="0">
                <a:latin typeface="Arial" panose="020B0604020202020204" pitchFamily="34" charset="0"/>
                <a:cs typeface="Arial" panose="020B0604020202020204" pitchFamily="34" charset="0"/>
              </a:rPr>
              <a:t>, 2012 and 2014 Atlantic Seasons with </a:t>
            </a:r>
            <a:r>
              <a:rPr lang="en-US" sz="3300" b="1" dirty="0" smtClean="0">
                <a:latin typeface="Arial" panose="020B0604020202020204" pitchFamily="34" charset="0"/>
                <a:cs typeface="Arial" panose="020B0604020202020204" pitchFamily="34" charset="0"/>
              </a:rPr>
              <a:t>New GFS for Late Guidance</a:t>
            </a:r>
            <a:endParaRPr lang="en-US" sz="3300" dirty="0"/>
          </a:p>
        </p:txBody>
      </p:sp>
      <p:pic>
        <p:nvPicPr>
          <p:cNvPr id="6146" name="Picture 2" descr="C:\Users\mb\Desktop\ATLANTICT.jpg"/>
          <p:cNvPicPr>
            <a:picLocks noChangeAspect="1" noChangeArrowheads="1"/>
          </p:cNvPicPr>
          <p:nvPr/>
        </p:nvPicPr>
        <p:blipFill rotWithShape="1">
          <a:blip r:embed="rId2">
            <a:extLst>
              <a:ext uri="{28A0092B-C50C-407E-A947-70E740481C1C}">
                <a14:useLocalDpi xmlns:a14="http://schemas.microsoft.com/office/drawing/2010/main" val="0"/>
              </a:ext>
            </a:extLst>
          </a:blip>
          <a:srcRect l="2466" r="2449" b="7118"/>
          <a:stretch/>
        </p:blipFill>
        <p:spPr bwMode="auto">
          <a:xfrm>
            <a:off x="0" y="2133600"/>
            <a:ext cx="4643726" cy="39879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600200"/>
            <a:ext cx="3230372" cy="507832"/>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TRACK ERROR (NM)</a:t>
            </a:r>
          </a:p>
        </p:txBody>
      </p:sp>
      <p:pic>
        <p:nvPicPr>
          <p:cNvPr id="6147" name="Picture 3" descr="C:\Users\mb\Desktop\ATLANTICI.jpg"/>
          <p:cNvPicPr>
            <a:picLocks noChangeAspect="1" noChangeArrowheads="1"/>
          </p:cNvPicPr>
          <p:nvPr/>
        </p:nvPicPr>
        <p:blipFill rotWithShape="1">
          <a:blip r:embed="rId3">
            <a:extLst>
              <a:ext uri="{28A0092B-C50C-407E-A947-70E740481C1C}">
                <a14:useLocalDpi xmlns:a14="http://schemas.microsoft.com/office/drawing/2010/main" val="0"/>
              </a:ext>
            </a:extLst>
          </a:blip>
          <a:srcRect l="2491" t="2282" r="1603" b="5840"/>
          <a:stretch/>
        </p:blipFill>
        <p:spPr bwMode="auto">
          <a:xfrm>
            <a:off x="4753110" y="2209800"/>
            <a:ext cx="4390890" cy="396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93898" y="1600200"/>
            <a:ext cx="4350102"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INTENSITY ERROR (KNOTS)</a:t>
            </a:r>
          </a:p>
        </p:txBody>
      </p:sp>
      <p:sp>
        <p:nvSpPr>
          <p:cNvPr id="7" name="Rectangle 6"/>
          <p:cNvSpPr/>
          <p:nvPr/>
        </p:nvSpPr>
        <p:spPr>
          <a:xfrm>
            <a:off x="152400" y="6135469"/>
            <a:ext cx="4572000" cy="646331"/>
          </a:xfrm>
          <a:prstGeom prst="rect">
            <a:avLst/>
          </a:prstGeom>
        </p:spPr>
        <p:txBody>
          <a:bodyPr>
            <a:spAutoFit/>
          </a:bodyPr>
          <a:lstStyle/>
          <a:p>
            <a:r>
              <a:rPr lang="en-US" b="1" dirty="0" smtClean="0">
                <a:latin typeface="Arial" panose="020B0604020202020204" pitchFamily="34" charset="0"/>
                <a:cs typeface="Arial" panose="020B0604020202020204" pitchFamily="34" charset="0"/>
              </a:rPr>
              <a:t>5% </a:t>
            </a:r>
            <a:r>
              <a:rPr lang="en-US" b="1" dirty="0">
                <a:latin typeface="Arial" panose="020B0604020202020204" pitchFamily="34" charset="0"/>
                <a:cs typeface="Arial" panose="020B0604020202020204" pitchFamily="34" charset="0"/>
              </a:rPr>
              <a:t>Reduced Track Error  for 42 level model Days </a:t>
            </a:r>
            <a:r>
              <a:rPr lang="en-US" b="1" dirty="0" smtClean="0">
                <a:latin typeface="Arial" panose="020B0604020202020204" pitchFamily="34" charset="0"/>
                <a:cs typeface="Arial" panose="020B0604020202020204" pitchFamily="34" charset="0"/>
              </a:rPr>
              <a:t>1-3</a:t>
            </a:r>
            <a:endParaRPr lang="en-US" b="1" dirty="0">
              <a:latin typeface="Arial" panose="020B0604020202020204" pitchFamily="34" charset="0"/>
              <a:cs typeface="Arial" panose="020B0604020202020204" pitchFamily="34" charset="0"/>
            </a:endParaRPr>
          </a:p>
        </p:txBody>
      </p:sp>
      <p:sp>
        <p:nvSpPr>
          <p:cNvPr id="8" name="Rectangle 7"/>
          <p:cNvSpPr/>
          <p:nvPr/>
        </p:nvSpPr>
        <p:spPr>
          <a:xfrm>
            <a:off x="5257800" y="6096000"/>
            <a:ext cx="3657600"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10% Reduced </a:t>
            </a:r>
            <a:r>
              <a:rPr lang="en-US" b="1" dirty="0" smtClean="0">
                <a:latin typeface="Arial" panose="020B0604020202020204" pitchFamily="34" charset="0"/>
                <a:cs typeface="Arial" panose="020B0604020202020204" pitchFamily="34" charset="0"/>
              </a:rPr>
              <a:t>Intensity Error for 42 level model at  Days 1-3</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2024846-3E45-4585-8ABC-5F4EEF7C8521}" type="slidenum">
              <a:rPr lang="en-US" smtClean="0"/>
              <a:t>20</a:t>
            </a:fld>
            <a:endParaRPr lang="en-US"/>
          </a:p>
        </p:txBody>
      </p:sp>
    </p:spTree>
    <p:extLst>
      <p:ext uri="{BB962C8B-B14F-4D97-AF65-F5344CB8AC3E}">
        <p14:creationId xmlns:p14="http://schemas.microsoft.com/office/powerpoint/2010/main" val="199729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3000" b="1" dirty="0" smtClean="0">
                <a:latin typeface="Arial" panose="020B0604020202020204" pitchFamily="34" charset="0"/>
                <a:cs typeface="Arial" panose="020B0604020202020204" pitchFamily="34" charset="0"/>
              </a:rPr>
              <a:t>Comparison of Previous Operational System with new GFDL and GFS upgraded System</a:t>
            </a:r>
            <a:endParaRPr lang="en-US" sz="3000" b="1" dirty="0">
              <a:latin typeface="Arial" panose="020B0604020202020204" pitchFamily="34" charset="0"/>
              <a:cs typeface="Arial" panose="020B0604020202020204" pitchFamily="34" charset="0"/>
            </a:endParaRPr>
          </a:p>
        </p:txBody>
      </p:sp>
      <p:pic>
        <p:nvPicPr>
          <p:cNvPr id="2050" name="Picture 2" descr="C:\Users\mb\Desktop\GFSNEWGFD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487" t="2239" r="10800" b="7130"/>
          <a:stretch/>
        </p:blipFill>
        <p:spPr bwMode="auto">
          <a:xfrm>
            <a:off x="0" y="2035281"/>
            <a:ext cx="4266700" cy="35273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b\Desktop\GFSNEWGFDLI.jpg"/>
          <p:cNvPicPr>
            <a:picLocks noChangeAspect="1" noChangeArrowheads="1"/>
          </p:cNvPicPr>
          <p:nvPr/>
        </p:nvPicPr>
        <p:blipFill rotWithShape="1">
          <a:blip r:embed="rId3">
            <a:extLst>
              <a:ext uri="{28A0092B-C50C-407E-A947-70E740481C1C}">
                <a14:useLocalDpi xmlns:a14="http://schemas.microsoft.com/office/drawing/2010/main" val="0"/>
              </a:ext>
            </a:extLst>
          </a:blip>
          <a:srcRect l="7306" t="2254" r="12020" b="8508"/>
          <a:stretch/>
        </p:blipFill>
        <p:spPr bwMode="auto">
          <a:xfrm>
            <a:off x="5029200" y="1969241"/>
            <a:ext cx="4114800" cy="35171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1524000"/>
            <a:ext cx="246734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TRACK ERROR (NM)</a:t>
            </a:r>
          </a:p>
        </p:txBody>
      </p:sp>
      <p:sp>
        <p:nvSpPr>
          <p:cNvPr id="5" name="Rectangle 4"/>
          <p:cNvSpPr/>
          <p:nvPr/>
        </p:nvSpPr>
        <p:spPr>
          <a:xfrm>
            <a:off x="5410200" y="1524000"/>
            <a:ext cx="330956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INTENSITY ERROR (KNOTS)</a:t>
            </a:r>
          </a:p>
        </p:txBody>
      </p:sp>
      <p:sp>
        <p:nvSpPr>
          <p:cNvPr id="6" name="TextBox 5"/>
          <p:cNvSpPr txBox="1"/>
          <p:nvPr/>
        </p:nvSpPr>
        <p:spPr>
          <a:xfrm>
            <a:off x="4876800" y="5715000"/>
            <a:ext cx="4419600" cy="923330"/>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Improved Guidance through 48h </a:t>
            </a:r>
            <a:r>
              <a:rPr lang="en-US" b="1" dirty="0" smtClean="0">
                <a:solidFill>
                  <a:srgbClr val="002060"/>
                </a:solidFill>
                <a:latin typeface="Arial" panose="020B0604020202020204" pitchFamily="34" charset="0"/>
                <a:cs typeface="Arial" panose="020B0604020202020204" pitchFamily="34" charset="0"/>
              </a:rPr>
              <a:t>(5%)</a:t>
            </a:r>
            <a:endParaRPr lang="en-US" b="1" dirty="0">
              <a:solidFill>
                <a:srgbClr val="002060"/>
              </a:solidFill>
              <a:latin typeface="Arial" panose="020B0604020202020204" pitchFamily="34" charset="0"/>
              <a:cs typeface="Arial" panose="020B0604020202020204" pitchFamily="34" charset="0"/>
            </a:endParaRPr>
          </a:p>
          <a:p>
            <a:r>
              <a:rPr lang="en-US" b="1" dirty="0">
                <a:solidFill>
                  <a:srgbClr val="C00000"/>
                </a:solidFill>
                <a:latin typeface="Arial" panose="020B0604020202020204" pitchFamily="34" charset="0"/>
                <a:cs typeface="Arial" panose="020B0604020202020204" pitchFamily="34" charset="0"/>
              </a:rPr>
              <a:t>               Neutral day 3  </a:t>
            </a:r>
          </a:p>
          <a:p>
            <a:r>
              <a:rPr lang="en-US" b="1" dirty="0">
                <a:solidFill>
                  <a:srgbClr val="C00000"/>
                </a:solidFill>
                <a:latin typeface="Arial" panose="020B0604020202020204" pitchFamily="34" charset="0"/>
                <a:cs typeface="Arial" panose="020B0604020202020204" pitchFamily="34" charset="0"/>
              </a:rPr>
              <a:t>Degraded Guidance </a:t>
            </a:r>
            <a:r>
              <a:rPr lang="en-US" b="1" dirty="0" smtClean="0">
                <a:solidFill>
                  <a:srgbClr val="C00000"/>
                </a:solidFill>
                <a:latin typeface="Arial" panose="020B0604020202020204" pitchFamily="34" charset="0"/>
                <a:cs typeface="Arial" panose="020B0604020202020204" pitchFamily="34" charset="0"/>
              </a:rPr>
              <a:t>(</a:t>
            </a:r>
            <a:r>
              <a:rPr lang="en-US" b="1" dirty="0" smtClean="0">
                <a:solidFill>
                  <a:srgbClr val="002060"/>
                </a:solidFill>
                <a:latin typeface="Arial" panose="020B0604020202020204" pitchFamily="34" charset="0"/>
                <a:cs typeface="Arial" panose="020B0604020202020204" pitchFamily="34" charset="0"/>
              </a:rPr>
              <a:t>9%) </a:t>
            </a:r>
            <a:r>
              <a:rPr lang="en-US" b="1" dirty="0" smtClean="0">
                <a:solidFill>
                  <a:srgbClr val="C00000"/>
                </a:solidFill>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Days 4-5 </a:t>
            </a:r>
          </a:p>
        </p:txBody>
      </p:sp>
      <p:sp>
        <p:nvSpPr>
          <p:cNvPr id="7" name="Rectangle 6"/>
          <p:cNvSpPr/>
          <p:nvPr/>
        </p:nvSpPr>
        <p:spPr>
          <a:xfrm>
            <a:off x="83618" y="5728900"/>
            <a:ext cx="4488382" cy="923330"/>
          </a:xfrm>
          <a:prstGeom prst="rect">
            <a:avLst/>
          </a:prstGeom>
        </p:spPr>
        <p:txBody>
          <a:bodyPr wrap="square">
            <a:spAutoFit/>
          </a:bodyPr>
          <a:lstStyle/>
          <a:p>
            <a:r>
              <a:rPr lang="en-US" b="1" dirty="0">
                <a:solidFill>
                  <a:srgbClr val="C00000"/>
                </a:solidFill>
                <a:latin typeface="Arial" panose="020B0604020202020204" pitchFamily="34" charset="0"/>
                <a:cs typeface="Arial" panose="020B0604020202020204" pitchFamily="34" charset="0"/>
              </a:rPr>
              <a:t>Improved Guidance through 48h </a:t>
            </a:r>
            <a:r>
              <a:rPr lang="en-US" b="1" dirty="0" smtClean="0">
                <a:solidFill>
                  <a:srgbClr val="002060"/>
                </a:solidFill>
                <a:latin typeface="Arial" panose="020B0604020202020204" pitchFamily="34" charset="0"/>
                <a:cs typeface="Arial" panose="020B0604020202020204" pitchFamily="34" charset="0"/>
              </a:rPr>
              <a:t>(4%)</a:t>
            </a:r>
          </a:p>
          <a:p>
            <a:r>
              <a:rPr lang="en-US" b="1" dirty="0" smtClean="0">
                <a:solidFill>
                  <a:srgbClr val="C00000"/>
                </a:solidFill>
                <a:latin typeface="Arial" panose="020B0604020202020204" pitchFamily="34" charset="0"/>
                <a:cs typeface="Arial" panose="020B0604020202020204" pitchFamily="34" charset="0"/>
              </a:rPr>
              <a:t>               Neutral day 3  </a:t>
            </a:r>
          </a:p>
          <a:p>
            <a:r>
              <a:rPr lang="en-US" b="1" dirty="0" smtClean="0">
                <a:solidFill>
                  <a:srgbClr val="C00000"/>
                </a:solidFill>
                <a:latin typeface="Arial" panose="020B0604020202020204" pitchFamily="34" charset="0"/>
                <a:cs typeface="Arial" panose="020B0604020202020204" pitchFamily="34" charset="0"/>
              </a:rPr>
              <a:t>Degraded Guidance (</a:t>
            </a:r>
            <a:r>
              <a:rPr lang="en-US" b="1" dirty="0" smtClean="0">
                <a:solidFill>
                  <a:srgbClr val="002060"/>
                </a:solidFill>
                <a:latin typeface="Arial" panose="020B0604020202020204" pitchFamily="34" charset="0"/>
                <a:cs typeface="Arial" panose="020B0604020202020204" pitchFamily="34" charset="0"/>
              </a:rPr>
              <a:t>11%) </a:t>
            </a:r>
            <a:r>
              <a:rPr lang="en-US" b="1" dirty="0" smtClean="0">
                <a:solidFill>
                  <a:srgbClr val="C00000"/>
                </a:solidFill>
                <a:latin typeface="Arial" panose="020B0604020202020204" pitchFamily="34" charset="0"/>
                <a:cs typeface="Arial" panose="020B0604020202020204" pitchFamily="34" charset="0"/>
              </a:rPr>
              <a:t>  Days 4-5 </a:t>
            </a:r>
            <a:endParaRPr lang="en-US" b="1"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2024846-3E45-4585-8ABC-5F4EEF7C8521}" type="slidenum">
              <a:rPr lang="en-US" smtClean="0"/>
              <a:t>21</a:t>
            </a:fld>
            <a:endParaRPr lang="en-US"/>
          </a:p>
        </p:txBody>
      </p:sp>
    </p:spTree>
    <p:extLst>
      <p:ext uri="{BB962C8B-B14F-4D97-AF65-F5344CB8AC3E}">
        <p14:creationId xmlns:p14="http://schemas.microsoft.com/office/powerpoint/2010/main" val="2305402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477962"/>
          </a:xfrm>
        </p:spPr>
        <p:txBody>
          <a:bodyPr>
            <a:normAutofit fontScale="90000"/>
          </a:bodyPr>
          <a:lstStyle/>
          <a:p>
            <a:r>
              <a:rPr lang="en-US" b="1" dirty="0">
                <a:latin typeface="Arial" panose="020B0604020202020204" pitchFamily="34" charset="0"/>
                <a:cs typeface="Arial" panose="020B0604020202020204" pitchFamily="34" charset="0"/>
              </a:rPr>
              <a:t>Complete 2011, 2012 and 2014 Atlantic Seasons </a:t>
            </a:r>
            <a:r>
              <a:rPr lang="en-US" b="1" dirty="0" smtClean="0">
                <a:latin typeface="Arial" panose="020B0604020202020204" pitchFamily="34" charset="0"/>
                <a:cs typeface="Arial" panose="020B0604020202020204" pitchFamily="34" charset="0"/>
              </a:rPr>
              <a:t>(Early Guidance)</a:t>
            </a:r>
            <a:endParaRPr lang="en-US" dirty="0"/>
          </a:p>
        </p:txBody>
      </p:sp>
      <p:sp>
        <p:nvSpPr>
          <p:cNvPr id="3" name="Rectangle 2"/>
          <p:cNvSpPr/>
          <p:nvPr/>
        </p:nvSpPr>
        <p:spPr>
          <a:xfrm>
            <a:off x="457200" y="1600200"/>
            <a:ext cx="246734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TRACK ERROR (NM)</a:t>
            </a:r>
          </a:p>
        </p:txBody>
      </p:sp>
      <p:sp>
        <p:nvSpPr>
          <p:cNvPr id="4" name="Rectangle 3"/>
          <p:cNvSpPr/>
          <p:nvPr/>
        </p:nvSpPr>
        <p:spPr>
          <a:xfrm>
            <a:off x="4996240" y="1676400"/>
            <a:ext cx="330956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INTENSITY ERROR (KNOTS)</a:t>
            </a:r>
          </a:p>
        </p:txBody>
      </p:sp>
      <p:pic>
        <p:nvPicPr>
          <p:cNvPr id="1026" name="Picture 2" descr="C:\Users\mb\Desktop\EARLYIF.jpg"/>
          <p:cNvPicPr>
            <a:picLocks noChangeAspect="1" noChangeArrowheads="1"/>
          </p:cNvPicPr>
          <p:nvPr/>
        </p:nvPicPr>
        <p:blipFill rotWithShape="1">
          <a:blip r:embed="rId2">
            <a:extLst>
              <a:ext uri="{28A0092B-C50C-407E-A947-70E740481C1C}">
                <a14:useLocalDpi xmlns:a14="http://schemas.microsoft.com/office/drawing/2010/main" val="0"/>
              </a:ext>
            </a:extLst>
          </a:blip>
          <a:srcRect l="1103" t="2773" r="1616" b="7641"/>
          <a:stretch/>
        </p:blipFill>
        <p:spPr bwMode="auto">
          <a:xfrm>
            <a:off x="4495800" y="2057400"/>
            <a:ext cx="4648200" cy="3695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b\Desktop\EARLYATF.jpg"/>
          <p:cNvPicPr>
            <a:picLocks noChangeAspect="1" noChangeArrowheads="1"/>
          </p:cNvPicPr>
          <p:nvPr/>
        </p:nvPicPr>
        <p:blipFill rotWithShape="1">
          <a:blip r:embed="rId3">
            <a:extLst>
              <a:ext uri="{28A0092B-C50C-407E-A947-70E740481C1C}">
                <a14:useLocalDpi xmlns:a14="http://schemas.microsoft.com/office/drawing/2010/main" val="0"/>
              </a:ext>
            </a:extLst>
          </a:blip>
          <a:srcRect l="3073" t="2075" r="2467" b="8339"/>
          <a:stretch/>
        </p:blipFill>
        <p:spPr bwMode="auto">
          <a:xfrm>
            <a:off x="0" y="2094962"/>
            <a:ext cx="4419599" cy="3619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943600"/>
            <a:ext cx="9144000" cy="800219"/>
          </a:xfrm>
          <a:prstGeom prst="rect">
            <a:avLst/>
          </a:prstGeom>
          <a:noFill/>
        </p:spPr>
        <p:txBody>
          <a:bodyPr wrap="square" rtlCol="0">
            <a:spAutoFit/>
          </a:bodyPr>
          <a:lstStyle/>
          <a:p>
            <a:r>
              <a:rPr lang="en-US" sz="2300" b="1" dirty="0" smtClean="0">
                <a:solidFill>
                  <a:srgbClr val="C00000"/>
                </a:solidFill>
                <a:latin typeface="Arial" panose="020B0604020202020204" pitchFamily="34" charset="0"/>
                <a:cs typeface="Arial" panose="020B0604020202020204" pitchFamily="34" charset="0"/>
              </a:rPr>
              <a:t>Early Guidance Improvements are similar to Late Guidance</a:t>
            </a:r>
          </a:p>
          <a:p>
            <a:r>
              <a:rPr lang="en-US" sz="2300" b="1" dirty="0" smtClean="0">
                <a:solidFill>
                  <a:srgbClr val="C00000"/>
                </a:solidFill>
                <a:latin typeface="Arial" panose="020B0604020202020204" pitchFamily="34" charset="0"/>
                <a:cs typeface="Arial" panose="020B0604020202020204" pitchFamily="34" charset="0"/>
              </a:rPr>
              <a:t>Comparing Upgraded GFDL with Current Model using New GFS </a:t>
            </a:r>
            <a:endParaRPr lang="en-US" sz="2300" b="1" dirty="0">
              <a:solidFill>
                <a:srgbClr val="C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F2024846-3E45-4585-8ABC-5F4EEF7C8521}" type="slidenum">
              <a:rPr lang="en-US" smtClean="0"/>
              <a:t>22</a:t>
            </a:fld>
            <a:endParaRPr lang="en-US"/>
          </a:p>
        </p:txBody>
      </p:sp>
    </p:spTree>
    <p:extLst>
      <p:ext uri="{BB962C8B-B14F-4D97-AF65-F5344CB8AC3E}">
        <p14:creationId xmlns:p14="http://schemas.microsoft.com/office/powerpoint/2010/main" val="4193155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8896572" cy="1143000"/>
          </a:xfrm>
        </p:spPr>
        <p:txBody>
          <a:bodyPr>
            <a:normAutofit/>
          </a:bodyPr>
          <a:lstStyle/>
          <a:p>
            <a:r>
              <a:rPr lang="en-US" sz="3300" b="1" dirty="0" smtClean="0">
                <a:latin typeface="Arial" panose="020B0604020202020204" pitchFamily="34" charset="0"/>
                <a:cs typeface="Arial" panose="020B0604020202020204" pitchFamily="34" charset="0"/>
              </a:rPr>
              <a:t>Eastern Pacific with Early Guidance</a:t>
            </a:r>
            <a:endParaRPr lang="en-US" sz="3300" dirty="0">
              <a:solidFill>
                <a:srgbClr val="C00000"/>
              </a:solidFill>
            </a:endParaRPr>
          </a:p>
        </p:txBody>
      </p:sp>
      <p:sp>
        <p:nvSpPr>
          <p:cNvPr id="4" name="Rectangle 3"/>
          <p:cNvSpPr/>
          <p:nvPr/>
        </p:nvSpPr>
        <p:spPr>
          <a:xfrm>
            <a:off x="655828" y="1443335"/>
            <a:ext cx="3100529" cy="446276"/>
          </a:xfrm>
          <a:prstGeom prst="rect">
            <a:avLst/>
          </a:prstGeom>
        </p:spPr>
        <p:txBody>
          <a:bodyPr wrap="none">
            <a:spAutoFit/>
          </a:bodyPr>
          <a:lstStyle/>
          <a:p>
            <a:r>
              <a:rPr lang="en-US" sz="2300" b="1" dirty="0">
                <a:latin typeface="Arial" panose="020B0604020202020204" pitchFamily="34" charset="0"/>
                <a:cs typeface="Arial" panose="020B0604020202020204" pitchFamily="34" charset="0"/>
              </a:rPr>
              <a:t>TRACK ERROR (NM)</a:t>
            </a:r>
          </a:p>
        </p:txBody>
      </p:sp>
      <p:sp>
        <p:nvSpPr>
          <p:cNvPr id="5" name="Rectangle 4"/>
          <p:cNvSpPr/>
          <p:nvPr/>
        </p:nvSpPr>
        <p:spPr>
          <a:xfrm>
            <a:off x="4724400" y="1447800"/>
            <a:ext cx="4177234" cy="446276"/>
          </a:xfrm>
          <a:prstGeom prst="rect">
            <a:avLst/>
          </a:prstGeom>
        </p:spPr>
        <p:txBody>
          <a:bodyPr wrap="none">
            <a:spAutoFit/>
          </a:bodyPr>
          <a:lstStyle/>
          <a:p>
            <a:r>
              <a:rPr lang="en-US" sz="2300" b="1" dirty="0" smtClean="0">
                <a:latin typeface="Arial" panose="020B0604020202020204" pitchFamily="34" charset="0"/>
                <a:cs typeface="Arial" panose="020B0604020202020204" pitchFamily="34" charset="0"/>
              </a:rPr>
              <a:t>INTENSITY ERROR (KNOTS)</a:t>
            </a:r>
            <a:endParaRPr lang="en-US" sz="2300" b="1" dirty="0">
              <a:latin typeface="Arial" panose="020B0604020202020204" pitchFamily="34" charset="0"/>
              <a:cs typeface="Arial" panose="020B0604020202020204" pitchFamily="34" charset="0"/>
            </a:endParaRPr>
          </a:p>
        </p:txBody>
      </p:sp>
      <p:sp>
        <p:nvSpPr>
          <p:cNvPr id="9" name="Rectangle 8"/>
          <p:cNvSpPr/>
          <p:nvPr/>
        </p:nvSpPr>
        <p:spPr>
          <a:xfrm>
            <a:off x="76200" y="5813048"/>
            <a:ext cx="4495800" cy="923330"/>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10% </a:t>
            </a:r>
            <a:r>
              <a:rPr lang="en-US" b="1" dirty="0">
                <a:latin typeface="Arial" panose="020B0604020202020204" pitchFamily="34" charset="0"/>
                <a:cs typeface="Arial" panose="020B0604020202020204" pitchFamily="34" charset="0"/>
              </a:rPr>
              <a:t>Reduced Track Error </a:t>
            </a:r>
            <a:r>
              <a:rPr lang="en-US" b="1" dirty="0" smtClean="0">
                <a:latin typeface="Arial" panose="020B0604020202020204" pitchFamily="34" charset="0"/>
                <a:cs typeface="Arial" panose="020B0604020202020204" pitchFamily="34" charset="0"/>
              </a:rPr>
              <a:t>Days 4-5</a:t>
            </a:r>
          </a:p>
          <a:p>
            <a:r>
              <a:rPr lang="en-US" sz="1700" b="1" dirty="0" smtClean="0">
                <a:latin typeface="Arial" panose="020B0604020202020204" pitchFamily="34" charset="0"/>
                <a:cs typeface="Arial" panose="020B0604020202020204" pitchFamily="34" charset="0"/>
              </a:rPr>
              <a:t>60% forecasts improved for days 3-5</a:t>
            </a:r>
            <a:endParaRPr lang="en-US" sz="1700" b="1" dirty="0">
              <a:latin typeface="Arial" panose="020B0604020202020204" pitchFamily="34" charset="0"/>
              <a:cs typeface="Arial" panose="020B0604020202020204" pitchFamily="34" charset="0"/>
            </a:endParaRPr>
          </a:p>
          <a:p>
            <a:r>
              <a:rPr lang="en-US" sz="1700" b="1" dirty="0" smtClean="0">
                <a:solidFill>
                  <a:srgbClr val="C00000"/>
                </a:solidFill>
                <a:latin typeface="Arial" panose="020B0604020202020204" pitchFamily="34" charset="0"/>
                <a:cs typeface="Arial" panose="020B0604020202020204" pitchFamily="34" charset="0"/>
              </a:rPr>
              <a:t> </a:t>
            </a:r>
            <a:endParaRPr lang="en-US" sz="1700" b="1" dirty="0">
              <a:solidFill>
                <a:srgbClr val="C00000"/>
              </a:solidFill>
              <a:latin typeface="Arial" panose="020B0604020202020204" pitchFamily="34" charset="0"/>
              <a:cs typeface="Arial" panose="020B0604020202020204" pitchFamily="34" charset="0"/>
            </a:endParaRPr>
          </a:p>
        </p:txBody>
      </p:sp>
      <p:sp>
        <p:nvSpPr>
          <p:cNvPr id="10" name="Rectangle 9"/>
          <p:cNvSpPr/>
          <p:nvPr/>
        </p:nvSpPr>
        <p:spPr>
          <a:xfrm>
            <a:off x="5257800" y="5858470"/>
            <a:ext cx="3505200" cy="923330"/>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5-10% Reduced Intensity Error Days 1-4</a:t>
            </a:r>
          </a:p>
          <a:p>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2050" name="Picture 2" descr="C:\Users\mb\Desktop\EARLYEPTRACK.jpg"/>
          <p:cNvPicPr>
            <a:picLocks noChangeAspect="1" noChangeArrowheads="1"/>
          </p:cNvPicPr>
          <p:nvPr/>
        </p:nvPicPr>
        <p:blipFill rotWithShape="1">
          <a:blip r:embed="rId2">
            <a:extLst>
              <a:ext uri="{28A0092B-C50C-407E-A947-70E740481C1C}">
                <a14:useLocalDpi xmlns:a14="http://schemas.microsoft.com/office/drawing/2010/main" val="0"/>
              </a:ext>
            </a:extLst>
          </a:blip>
          <a:srcRect l="6364" t="2773" r="12424" b="7641"/>
          <a:stretch/>
        </p:blipFill>
        <p:spPr bwMode="auto">
          <a:xfrm>
            <a:off x="76199" y="1909465"/>
            <a:ext cx="4579494" cy="3903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801" t="3082" r="12290" b="7573"/>
          <a:stretch/>
        </p:blipFill>
        <p:spPr>
          <a:xfrm>
            <a:off x="4724400" y="1905000"/>
            <a:ext cx="4419600" cy="3877270"/>
          </a:xfrm>
          <a:prstGeom prst="rect">
            <a:avLst/>
          </a:prstGeom>
        </p:spPr>
      </p:pic>
      <p:sp>
        <p:nvSpPr>
          <p:cNvPr id="6" name="Slide Number Placeholder 5"/>
          <p:cNvSpPr>
            <a:spLocks noGrp="1"/>
          </p:cNvSpPr>
          <p:nvPr>
            <p:ph type="sldNum" sz="quarter" idx="12"/>
          </p:nvPr>
        </p:nvSpPr>
        <p:spPr/>
        <p:txBody>
          <a:bodyPr/>
          <a:lstStyle/>
          <a:p>
            <a:fld id="{F2024846-3E45-4585-8ABC-5F4EEF7C8521}" type="slidenum">
              <a:rPr lang="en-US" smtClean="0"/>
              <a:t>23</a:t>
            </a:fld>
            <a:endParaRPr lang="en-US"/>
          </a:p>
        </p:txBody>
      </p:sp>
    </p:spTree>
    <p:extLst>
      <p:ext uri="{BB962C8B-B14F-4D97-AF65-F5344CB8AC3E}">
        <p14:creationId xmlns:p14="http://schemas.microsoft.com/office/powerpoint/2010/main" val="2972783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latin typeface="Arial" panose="020B0604020202020204" pitchFamily="34" charset="0"/>
                <a:cs typeface="Arial" panose="020B0604020202020204" pitchFamily="34" charset="0"/>
              </a:rPr>
              <a:t>Summary of Intensity Bias with New GFS</a:t>
            </a:r>
            <a:endParaRPr lang="en-US" sz="3200" b="1" dirty="0">
              <a:latin typeface="Arial" panose="020B0604020202020204" pitchFamily="34" charset="0"/>
              <a:cs typeface="Arial" panose="020B0604020202020204" pitchFamily="34" charset="0"/>
            </a:endParaRPr>
          </a:p>
        </p:txBody>
      </p:sp>
      <p:sp>
        <p:nvSpPr>
          <p:cNvPr id="4" name="Rectangle 3"/>
          <p:cNvSpPr/>
          <p:nvPr/>
        </p:nvSpPr>
        <p:spPr>
          <a:xfrm>
            <a:off x="152400" y="5562600"/>
            <a:ext cx="9372600" cy="1231106"/>
          </a:xfrm>
          <a:prstGeom prst="rect">
            <a:avLst/>
          </a:prstGeom>
        </p:spPr>
        <p:txBody>
          <a:bodyPr wrap="square">
            <a:spAutoFit/>
          </a:bodyPr>
          <a:lstStyle/>
          <a:p>
            <a:r>
              <a:rPr lang="en-US" sz="2400" b="1" dirty="0" smtClean="0">
                <a:solidFill>
                  <a:srgbClr val="C00000"/>
                </a:solidFill>
                <a:latin typeface="Arial" panose="020B0604020202020204" pitchFamily="34" charset="0"/>
                <a:cs typeface="Arial" panose="020B0604020202020204" pitchFamily="34" charset="0"/>
              </a:rPr>
              <a:t>Reduced negative bias in both ocean basins at 1-3 Days Lead Times</a:t>
            </a:r>
          </a:p>
          <a:p>
            <a:r>
              <a:rPr lang="en-US" sz="2600" b="1" dirty="0" smtClean="0">
                <a:solidFill>
                  <a:srgbClr val="C00000"/>
                </a:solidFill>
                <a:latin typeface="Arial" panose="020B0604020202020204" pitchFamily="34" charset="0"/>
                <a:cs typeface="Arial" panose="020B0604020202020204" pitchFamily="34" charset="0"/>
              </a:rPr>
              <a:t>Some Positive Bias Later Forecast Times</a:t>
            </a:r>
            <a:endParaRPr lang="en-US" sz="26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4724400" y="1295400"/>
            <a:ext cx="4289957"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Eastern Pacific Bias (Knots)</a:t>
            </a:r>
            <a:endParaRPr lang="en-US" sz="2400" b="1" dirty="0">
              <a:latin typeface="Arial" panose="020B0604020202020204" pitchFamily="34" charset="0"/>
              <a:cs typeface="Arial" panose="020B0604020202020204" pitchFamily="34" charset="0"/>
            </a:endParaRPr>
          </a:p>
        </p:txBody>
      </p:sp>
      <p:sp>
        <p:nvSpPr>
          <p:cNvPr id="6" name="Rectangle 5"/>
          <p:cNvSpPr/>
          <p:nvPr/>
        </p:nvSpPr>
        <p:spPr>
          <a:xfrm>
            <a:off x="609600" y="1295400"/>
            <a:ext cx="3211135"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Atlantic Bias </a:t>
            </a:r>
            <a:r>
              <a:rPr lang="en-US" sz="2400" b="1" dirty="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Knots)</a:t>
            </a:r>
            <a:endParaRPr lang="en-US" sz="24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229" t="3028" r="11617" b="7037"/>
          <a:stretch/>
        </p:blipFill>
        <p:spPr>
          <a:xfrm>
            <a:off x="4843812" y="1929484"/>
            <a:ext cx="4300188" cy="370931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568" r="3537" b="6340"/>
          <a:stretch/>
        </p:blipFill>
        <p:spPr>
          <a:xfrm>
            <a:off x="76200" y="1848216"/>
            <a:ext cx="4767612" cy="3790584"/>
          </a:xfrm>
          <a:prstGeom prst="rect">
            <a:avLst/>
          </a:prstGeom>
        </p:spPr>
      </p:pic>
      <p:sp>
        <p:nvSpPr>
          <p:cNvPr id="8" name="Slide Number Placeholder 7"/>
          <p:cNvSpPr>
            <a:spLocks noGrp="1"/>
          </p:cNvSpPr>
          <p:nvPr>
            <p:ph type="sldNum" sz="quarter" idx="12"/>
          </p:nvPr>
        </p:nvSpPr>
        <p:spPr/>
        <p:txBody>
          <a:bodyPr/>
          <a:lstStyle/>
          <a:p>
            <a:fld id="{F2024846-3E45-4585-8ABC-5F4EEF7C8521}" type="slidenum">
              <a:rPr lang="en-US" smtClean="0"/>
              <a:t>24</a:t>
            </a:fld>
            <a:endParaRPr lang="en-US"/>
          </a:p>
        </p:txBody>
      </p:sp>
    </p:spTree>
    <p:extLst>
      <p:ext uri="{BB962C8B-B14F-4D97-AF65-F5344CB8AC3E}">
        <p14:creationId xmlns:p14="http://schemas.microsoft.com/office/powerpoint/2010/main" val="2079747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GFDL/HWRF Track Comparison</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1295400" y="1295400"/>
            <a:ext cx="1736373" cy="600164"/>
          </a:xfrm>
          <a:prstGeom prst="rect">
            <a:avLst/>
          </a:prstGeom>
        </p:spPr>
        <p:txBody>
          <a:bodyPr wrap="none">
            <a:spAutoFit/>
          </a:bodyPr>
          <a:lstStyle/>
          <a:p>
            <a:r>
              <a:rPr lang="en-US" sz="3300" b="1" dirty="0" smtClean="0">
                <a:latin typeface="Arial" panose="020B0604020202020204" pitchFamily="34" charset="0"/>
                <a:cs typeface="Arial" panose="020B0604020202020204" pitchFamily="34" charset="0"/>
              </a:rPr>
              <a:t>Atlantic</a:t>
            </a:r>
            <a:endParaRPr lang="en-US" sz="3300" b="1" dirty="0">
              <a:latin typeface="Arial" panose="020B0604020202020204" pitchFamily="34" charset="0"/>
              <a:cs typeface="Arial" panose="020B0604020202020204" pitchFamily="34" charset="0"/>
            </a:endParaRPr>
          </a:p>
        </p:txBody>
      </p:sp>
      <p:sp>
        <p:nvSpPr>
          <p:cNvPr id="6" name="Rectangle 5"/>
          <p:cNvSpPr/>
          <p:nvPr/>
        </p:nvSpPr>
        <p:spPr>
          <a:xfrm>
            <a:off x="5410200" y="1295400"/>
            <a:ext cx="2560316" cy="600164"/>
          </a:xfrm>
          <a:prstGeom prst="rect">
            <a:avLst/>
          </a:prstGeom>
        </p:spPr>
        <p:txBody>
          <a:bodyPr wrap="none">
            <a:spAutoFit/>
          </a:bodyPr>
          <a:lstStyle/>
          <a:p>
            <a:r>
              <a:rPr lang="en-US" sz="3300" b="1" dirty="0" smtClean="0">
                <a:latin typeface="Arial" panose="020B0604020202020204" pitchFamily="34" charset="0"/>
                <a:cs typeface="Arial" panose="020B0604020202020204" pitchFamily="34" charset="0"/>
              </a:rPr>
              <a:t>East Pacific</a:t>
            </a:r>
            <a:endParaRPr lang="en-US" sz="3300" b="1" dirty="0">
              <a:latin typeface="Arial" panose="020B0604020202020204" pitchFamily="34" charset="0"/>
              <a:cs typeface="Arial" panose="020B0604020202020204" pitchFamily="34" charset="0"/>
            </a:endParaRPr>
          </a:p>
        </p:txBody>
      </p:sp>
      <p:pic>
        <p:nvPicPr>
          <p:cNvPr id="1026" name="Picture 2" descr="C:\Users\mb\Desktop\EARLYEPTRACK.jpg"/>
          <p:cNvPicPr>
            <a:picLocks noChangeAspect="1" noChangeArrowheads="1"/>
          </p:cNvPicPr>
          <p:nvPr/>
        </p:nvPicPr>
        <p:blipFill rotWithShape="1">
          <a:blip r:embed="rId2">
            <a:extLst>
              <a:ext uri="{28A0092B-C50C-407E-A947-70E740481C1C}">
                <a14:useLocalDpi xmlns:a14="http://schemas.microsoft.com/office/drawing/2010/main" val="0"/>
              </a:ext>
            </a:extLst>
          </a:blip>
          <a:srcRect l="4917" t="2762" r="5898" b="7304"/>
          <a:stretch/>
        </p:blipFill>
        <p:spPr bwMode="auto">
          <a:xfrm>
            <a:off x="4476721" y="1981200"/>
            <a:ext cx="466728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566" t="3204" r="9326" b="7212"/>
          <a:stretch/>
        </p:blipFill>
        <p:spPr>
          <a:xfrm>
            <a:off x="-1" y="1981200"/>
            <a:ext cx="4536496" cy="4267201"/>
          </a:xfrm>
          <a:prstGeom prst="rect">
            <a:avLst/>
          </a:prstGeom>
        </p:spPr>
      </p:pic>
      <p:sp>
        <p:nvSpPr>
          <p:cNvPr id="7" name="Rectangle 6"/>
          <p:cNvSpPr/>
          <p:nvPr/>
        </p:nvSpPr>
        <p:spPr>
          <a:xfrm>
            <a:off x="0" y="6211669"/>
            <a:ext cx="4572000" cy="646331"/>
          </a:xfrm>
          <a:prstGeom prst="rect">
            <a:avLst/>
          </a:prstGeom>
        </p:spPr>
        <p:txBody>
          <a:bodyPr>
            <a:spAutoFit/>
          </a:bodyPr>
          <a:lstStyle/>
          <a:p>
            <a:r>
              <a:rPr lang="en-US" b="1" dirty="0" smtClean="0">
                <a:solidFill>
                  <a:srgbClr val="C00000"/>
                </a:solidFill>
                <a:latin typeface="Arial" panose="020B0604020202020204" pitchFamily="34" charset="0"/>
                <a:cs typeface="Arial" panose="020B0604020202020204" pitchFamily="34" charset="0"/>
              </a:rPr>
              <a:t>2-Model </a:t>
            </a:r>
            <a:r>
              <a:rPr lang="en-US" b="1" dirty="0">
                <a:solidFill>
                  <a:srgbClr val="C00000"/>
                </a:solidFill>
                <a:latin typeface="Arial" panose="020B0604020202020204" pitchFamily="34" charset="0"/>
                <a:cs typeface="Arial" panose="020B0604020202020204" pitchFamily="34" charset="0"/>
              </a:rPr>
              <a:t>Ensemble errors </a:t>
            </a:r>
            <a:r>
              <a:rPr lang="en-US" b="1" dirty="0" smtClean="0">
                <a:solidFill>
                  <a:srgbClr val="C00000"/>
                </a:solidFill>
                <a:latin typeface="Arial" panose="020B0604020202020204" pitchFamily="34" charset="0"/>
                <a:cs typeface="Arial" panose="020B0604020202020204" pitchFamily="34" charset="0"/>
              </a:rPr>
              <a:t>very comparable to HWRF all forecast times</a:t>
            </a:r>
            <a:endParaRPr lang="en-US" dirty="0"/>
          </a:p>
        </p:txBody>
      </p:sp>
      <p:sp>
        <p:nvSpPr>
          <p:cNvPr id="8" name="Rectangle 7"/>
          <p:cNvSpPr/>
          <p:nvPr/>
        </p:nvSpPr>
        <p:spPr>
          <a:xfrm>
            <a:off x="4648200" y="6135469"/>
            <a:ext cx="4572000" cy="646331"/>
          </a:xfrm>
          <a:prstGeom prst="rect">
            <a:avLst/>
          </a:prstGeom>
        </p:spPr>
        <p:txBody>
          <a:bodyPr>
            <a:spAutoFit/>
          </a:bodyPr>
          <a:lstStyle/>
          <a:p>
            <a:r>
              <a:rPr lang="en-US" b="1" dirty="0" smtClean="0">
                <a:solidFill>
                  <a:srgbClr val="C00000"/>
                </a:solidFill>
                <a:latin typeface="Arial" panose="020B0604020202020204" pitchFamily="34" charset="0"/>
                <a:cs typeface="Arial" panose="020B0604020202020204" pitchFamily="34" charset="0"/>
              </a:rPr>
              <a:t>2-Model </a:t>
            </a:r>
            <a:r>
              <a:rPr lang="en-US" b="1" dirty="0">
                <a:solidFill>
                  <a:srgbClr val="C00000"/>
                </a:solidFill>
                <a:latin typeface="Arial" panose="020B0604020202020204" pitchFamily="34" charset="0"/>
                <a:cs typeface="Arial" panose="020B0604020202020204" pitchFamily="34" charset="0"/>
              </a:rPr>
              <a:t>Ensemble errors </a:t>
            </a:r>
            <a:r>
              <a:rPr lang="en-US" b="1" dirty="0" smtClean="0">
                <a:solidFill>
                  <a:srgbClr val="C00000"/>
                </a:solidFill>
                <a:latin typeface="Arial" panose="020B0604020202020204" pitchFamily="34" charset="0"/>
                <a:cs typeface="Arial" panose="020B0604020202020204" pitchFamily="34" charset="0"/>
              </a:rPr>
              <a:t> average 11% </a:t>
            </a:r>
            <a:r>
              <a:rPr lang="en-US" b="1" dirty="0">
                <a:solidFill>
                  <a:srgbClr val="C00000"/>
                </a:solidFill>
                <a:latin typeface="Arial" panose="020B0604020202020204" pitchFamily="34" charset="0"/>
                <a:cs typeface="Arial" panose="020B0604020202020204" pitchFamily="34" charset="0"/>
              </a:rPr>
              <a:t>less then HWRF days </a:t>
            </a:r>
            <a:r>
              <a:rPr lang="en-US" b="1" dirty="0" smtClean="0">
                <a:solidFill>
                  <a:srgbClr val="C00000"/>
                </a:solidFill>
                <a:latin typeface="Arial" panose="020B0604020202020204" pitchFamily="34" charset="0"/>
                <a:cs typeface="Arial" panose="020B0604020202020204" pitchFamily="34" charset="0"/>
              </a:rPr>
              <a:t>1-5</a:t>
            </a:r>
            <a:endParaRPr lang="en-US" dirty="0"/>
          </a:p>
        </p:txBody>
      </p:sp>
      <p:sp>
        <p:nvSpPr>
          <p:cNvPr id="4" name="Slide Number Placeholder 3"/>
          <p:cNvSpPr>
            <a:spLocks noGrp="1"/>
          </p:cNvSpPr>
          <p:nvPr>
            <p:ph type="sldNum" sz="quarter" idx="12"/>
          </p:nvPr>
        </p:nvSpPr>
        <p:spPr/>
        <p:txBody>
          <a:bodyPr/>
          <a:lstStyle/>
          <a:p>
            <a:fld id="{F2024846-3E45-4585-8ABC-5F4EEF7C8521}" type="slidenum">
              <a:rPr lang="en-US" smtClean="0"/>
              <a:t>25</a:t>
            </a:fld>
            <a:endParaRPr lang="en-US"/>
          </a:p>
        </p:txBody>
      </p:sp>
    </p:spTree>
    <p:extLst>
      <p:ext uri="{BB962C8B-B14F-4D97-AF65-F5344CB8AC3E}">
        <p14:creationId xmlns:p14="http://schemas.microsoft.com/office/powerpoint/2010/main" val="3153164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86800" cy="1143000"/>
          </a:xfrm>
        </p:spPr>
        <p:txBody>
          <a:bodyPr>
            <a:normAutofit fontScale="90000"/>
          </a:bodyPr>
          <a:lstStyle/>
          <a:p>
            <a:r>
              <a:rPr lang="en-US" b="1" dirty="0">
                <a:latin typeface="Arial" panose="020B0604020202020204" pitchFamily="34" charset="0"/>
                <a:cs typeface="Arial" panose="020B0604020202020204" pitchFamily="34" charset="0"/>
              </a:rPr>
              <a:t>GFDL/HWRF </a:t>
            </a:r>
            <a:r>
              <a:rPr lang="en-US" b="1" dirty="0" smtClean="0">
                <a:latin typeface="Arial" panose="020B0604020202020204" pitchFamily="34" charset="0"/>
                <a:cs typeface="Arial" panose="020B0604020202020204" pitchFamily="34" charset="0"/>
              </a:rPr>
              <a:t>Intensity Comparison</a:t>
            </a:r>
            <a:endParaRPr lang="en-US" b="1" dirty="0">
              <a:latin typeface="Arial" panose="020B0604020202020204" pitchFamily="34" charset="0"/>
              <a:cs typeface="Arial" panose="020B0604020202020204" pitchFamily="34" charset="0"/>
            </a:endParaRPr>
          </a:p>
        </p:txBody>
      </p:sp>
      <p:sp>
        <p:nvSpPr>
          <p:cNvPr id="3" name="Rectangle 2"/>
          <p:cNvSpPr/>
          <p:nvPr/>
        </p:nvSpPr>
        <p:spPr>
          <a:xfrm>
            <a:off x="1331149" y="1295400"/>
            <a:ext cx="1736373" cy="600164"/>
          </a:xfrm>
          <a:prstGeom prst="rect">
            <a:avLst/>
          </a:prstGeom>
        </p:spPr>
        <p:txBody>
          <a:bodyPr wrap="none">
            <a:spAutoFit/>
          </a:bodyPr>
          <a:lstStyle/>
          <a:p>
            <a:r>
              <a:rPr lang="en-US" sz="3300" b="1" dirty="0">
                <a:latin typeface="Arial" panose="020B0604020202020204" pitchFamily="34" charset="0"/>
                <a:cs typeface="Arial" panose="020B0604020202020204" pitchFamily="34" charset="0"/>
              </a:rPr>
              <a:t>Atlantic</a:t>
            </a:r>
          </a:p>
        </p:txBody>
      </p:sp>
      <p:sp>
        <p:nvSpPr>
          <p:cNvPr id="6" name="Rectangle 5"/>
          <p:cNvSpPr/>
          <p:nvPr/>
        </p:nvSpPr>
        <p:spPr>
          <a:xfrm>
            <a:off x="5516884" y="1371600"/>
            <a:ext cx="2560316" cy="600164"/>
          </a:xfrm>
          <a:prstGeom prst="rect">
            <a:avLst/>
          </a:prstGeom>
        </p:spPr>
        <p:txBody>
          <a:bodyPr wrap="none">
            <a:spAutoFit/>
          </a:bodyPr>
          <a:lstStyle/>
          <a:p>
            <a:r>
              <a:rPr lang="en-US" sz="3300" b="1" dirty="0">
                <a:latin typeface="Arial" panose="020B0604020202020204" pitchFamily="34" charset="0"/>
                <a:cs typeface="Arial" panose="020B0604020202020204" pitchFamily="34" charset="0"/>
              </a:rPr>
              <a:t>East Pacific</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040" t="4423" r="10033" b="7681"/>
          <a:stretch/>
        </p:blipFill>
        <p:spPr>
          <a:xfrm>
            <a:off x="0" y="1905000"/>
            <a:ext cx="4372662" cy="38862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040" t="3518" r="6599" b="7402"/>
          <a:stretch/>
        </p:blipFill>
        <p:spPr>
          <a:xfrm>
            <a:off x="4504019" y="1905000"/>
            <a:ext cx="4639981" cy="4038600"/>
          </a:xfrm>
          <a:prstGeom prst="rect">
            <a:avLst/>
          </a:prstGeom>
        </p:spPr>
      </p:pic>
      <p:sp>
        <p:nvSpPr>
          <p:cNvPr id="10" name="TextBox 9"/>
          <p:cNvSpPr txBox="1"/>
          <p:nvPr/>
        </p:nvSpPr>
        <p:spPr>
          <a:xfrm>
            <a:off x="4648200" y="5983069"/>
            <a:ext cx="4572000" cy="646331"/>
          </a:xfrm>
          <a:prstGeom prst="rect">
            <a:avLst/>
          </a:prstGeom>
          <a:noFill/>
        </p:spPr>
        <p:txBody>
          <a:bodyPr wrap="square" rtlCol="0">
            <a:spAutoFit/>
          </a:bodyPr>
          <a:lstStyle/>
          <a:p>
            <a:r>
              <a:rPr lang="en-US" b="1" dirty="0" smtClean="0">
                <a:solidFill>
                  <a:srgbClr val="C00000"/>
                </a:solidFill>
                <a:latin typeface="Arial" panose="020B0604020202020204" pitchFamily="34" charset="0"/>
                <a:cs typeface="Arial" panose="020B0604020202020204" pitchFamily="34" charset="0"/>
              </a:rPr>
              <a:t>2-Model Ensemble errors average 7% less then either </a:t>
            </a:r>
            <a:r>
              <a:rPr lang="en-US" b="1" dirty="0">
                <a:solidFill>
                  <a:srgbClr val="C00000"/>
                </a:solidFill>
                <a:latin typeface="Arial" panose="020B0604020202020204" pitchFamily="34" charset="0"/>
                <a:cs typeface="Arial" panose="020B0604020202020204" pitchFamily="34" charset="0"/>
              </a:rPr>
              <a:t> </a:t>
            </a:r>
            <a:r>
              <a:rPr lang="en-US" b="1" dirty="0" smtClean="0">
                <a:solidFill>
                  <a:srgbClr val="C00000"/>
                </a:solidFill>
                <a:latin typeface="Arial" panose="020B0604020202020204" pitchFamily="34" charset="0"/>
                <a:cs typeface="Arial" panose="020B0604020202020204" pitchFamily="34" charset="0"/>
              </a:rPr>
              <a:t>HWRF or GFDL model</a:t>
            </a:r>
            <a:endParaRPr lang="en-US"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76200" y="5943600"/>
            <a:ext cx="4572000" cy="923330"/>
          </a:xfrm>
          <a:prstGeom prst="rect">
            <a:avLst/>
          </a:prstGeom>
        </p:spPr>
        <p:txBody>
          <a:bodyPr>
            <a:spAutoFit/>
          </a:bodyPr>
          <a:lstStyle/>
          <a:p>
            <a:r>
              <a:rPr lang="en-US" b="1" dirty="0" smtClean="0">
                <a:solidFill>
                  <a:srgbClr val="C00000"/>
                </a:solidFill>
                <a:latin typeface="Arial" panose="020B0604020202020204" pitchFamily="34" charset="0"/>
                <a:cs typeface="Arial" panose="020B0604020202020204" pitchFamily="34" charset="0"/>
              </a:rPr>
              <a:t>2-Model </a:t>
            </a:r>
            <a:r>
              <a:rPr lang="en-US" b="1" dirty="0">
                <a:solidFill>
                  <a:srgbClr val="C00000"/>
                </a:solidFill>
                <a:latin typeface="Arial" panose="020B0604020202020204" pitchFamily="34" charset="0"/>
                <a:cs typeface="Arial" panose="020B0604020202020204" pitchFamily="34" charset="0"/>
              </a:rPr>
              <a:t>Ensemble errors 5</a:t>
            </a:r>
            <a:r>
              <a:rPr lang="en-US" b="1" dirty="0" smtClean="0">
                <a:solidFill>
                  <a:srgbClr val="C00000"/>
                </a:solidFill>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less then </a:t>
            </a:r>
            <a:r>
              <a:rPr lang="en-US" b="1" dirty="0" smtClean="0">
                <a:solidFill>
                  <a:srgbClr val="C00000"/>
                </a:solidFill>
                <a:latin typeface="Arial" panose="020B0604020202020204" pitchFamily="34" charset="0"/>
                <a:cs typeface="Arial" panose="020B0604020202020204" pitchFamily="34" charset="0"/>
              </a:rPr>
              <a:t>HWRF days 1-2.</a:t>
            </a:r>
          </a:p>
          <a:p>
            <a:r>
              <a:rPr lang="en-US" b="1" dirty="0" smtClean="0">
                <a:solidFill>
                  <a:srgbClr val="C00000"/>
                </a:solidFill>
                <a:latin typeface="Arial" panose="020B0604020202020204" pitchFamily="34" charset="0"/>
                <a:cs typeface="Arial" panose="020B0604020202020204" pitchFamily="34" charset="0"/>
              </a:rPr>
              <a:t>Comparable to HWRF days 3-5</a:t>
            </a:r>
            <a:endParaRPr lang="en-US"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2024846-3E45-4585-8ABC-5F4EEF7C8521}" type="slidenum">
              <a:rPr lang="en-US" smtClean="0"/>
              <a:t>26</a:t>
            </a:fld>
            <a:endParaRPr lang="en-US"/>
          </a:p>
        </p:txBody>
      </p:sp>
    </p:spTree>
    <p:extLst>
      <p:ext uri="{BB962C8B-B14F-4D97-AF65-F5344CB8AC3E}">
        <p14:creationId xmlns:p14="http://schemas.microsoft.com/office/powerpoint/2010/main" val="2506012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1143000"/>
          </a:xfrm>
        </p:spPr>
        <p:txBody>
          <a:bodyPr>
            <a:normAutofit fontScale="90000"/>
          </a:bodyPr>
          <a:lstStyle/>
          <a:p>
            <a:r>
              <a:rPr lang="en-US" b="1" dirty="0">
                <a:latin typeface="Arial" panose="020B0604020202020204" pitchFamily="34" charset="0"/>
                <a:cs typeface="Arial" panose="020B0604020202020204" pitchFamily="34" charset="0"/>
              </a:rPr>
              <a:t>GFDL/HWRF </a:t>
            </a:r>
            <a:r>
              <a:rPr lang="en-US" b="1" dirty="0" smtClean="0">
                <a:latin typeface="Arial" panose="020B0604020202020204" pitchFamily="34" charset="0"/>
                <a:cs typeface="Arial" panose="020B0604020202020204" pitchFamily="34" charset="0"/>
              </a:rPr>
              <a:t>Intensity Bias </a:t>
            </a:r>
            <a:r>
              <a:rPr lang="en-US" b="1" dirty="0">
                <a:latin typeface="Arial" panose="020B0604020202020204" pitchFamily="34" charset="0"/>
                <a:cs typeface="Arial" panose="020B0604020202020204" pitchFamily="34" charset="0"/>
              </a:rPr>
              <a:t>Comparison</a:t>
            </a:r>
            <a:endParaRPr lang="en-US" dirty="0"/>
          </a:p>
        </p:txBody>
      </p:sp>
      <p:sp>
        <p:nvSpPr>
          <p:cNvPr id="3" name="Rectangle 2"/>
          <p:cNvSpPr/>
          <p:nvPr/>
        </p:nvSpPr>
        <p:spPr>
          <a:xfrm>
            <a:off x="1447800" y="1600200"/>
            <a:ext cx="1784463" cy="615553"/>
          </a:xfrm>
          <a:prstGeom prst="rect">
            <a:avLst/>
          </a:prstGeom>
        </p:spPr>
        <p:txBody>
          <a:bodyPr wrap="none">
            <a:spAutoFit/>
          </a:bodyPr>
          <a:lstStyle/>
          <a:p>
            <a:r>
              <a:rPr lang="en-US" sz="3400" b="1" dirty="0">
                <a:latin typeface="Arial" panose="020B0604020202020204" pitchFamily="34" charset="0"/>
                <a:cs typeface="Arial" panose="020B0604020202020204" pitchFamily="34" charset="0"/>
              </a:rPr>
              <a:t>Atlantic</a:t>
            </a:r>
          </a:p>
        </p:txBody>
      </p:sp>
      <p:sp>
        <p:nvSpPr>
          <p:cNvPr id="6" name="Rectangle 5"/>
          <p:cNvSpPr/>
          <p:nvPr/>
        </p:nvSpPr>
        <p:spPr>
          <a:xfrm>
            <a:off x="5520948" y="1600200"/>
            <a:ext cx="2632452" cy="615553"/>
          </a:xfrm>
          <a:prstGeom prst="rect">
            <a:avLst/>
          </a:prstGeom>
        </p:spPr>
        <p:txBody>
          <a:bodyPr wrap="none">
            <a:spAutoFit/>
          </a:bodyPr>
          <a:lstStyle/>
          <a:p>
            <a:r>
              <a:rPr lang="en-US" sz="3400" b="1" dirty="0">
                <a:latin typeface="Arial" panose="020B0604020202020204" pitchFamily="34" charset="0"/>
                <a:cs typeface="Arial" panose="020B0604020202020204" pitchFamily="34" charset="0"/>
              </a:rPr>
              <a:t>East Pacific</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586" t="4423" r="10672" b="7909"/>
          <a:stretch/>
        </p:blipFill>
        <p:spPr>
          <a:xfrm>
            <a:off x="0" y="2209800"/>
            <a:ext cx="4343400" cy="396239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465" t="2680" r="5286" b="7908"/>
          <a:stretch/>
        </p:blipFill>
        <p:spPr>
          <a:xfrm>
            <a:off x="4489229" y="2133600"/>
            <a:ext cx="4654771" cy="4038600"/>
          </a:xfrm>
          <a:prstGeom prst="rect">
            <a:avLst/>
          </a:prstGeom>
        </p:spPr>
      </p:pic>
      <p:sp>
        <p:nvSpPr>
          <p:cNvPr id="9" name="Rectangle 8"/>
          <p:cNvSpPr/>
          <p:nvPr/>
        </p:nvSpPr>
        <p:spPr>
          <a:xfrm>
            <a:off x="228600" y="6229290"/>
            <a:ext cx="8610600" cy="400110"/>
          </a:xfrm>
          <a:prstGeom prst="rect">
            <a:avLst/>
          </a:prstGeom>
        </p:spPr>
        <p:txBody>
          <a:bodyPr wrap="square">
            <a:spAutoFit/>
          </a:bodyPr>
          <a:lstStyle/>
          <a:p>
            <a:r>
              <a:rPr lang="en-US" sz="2000" b="1" dirty="0" smtClean="0">
                <a:solidFill>
                  <a:srgbClr val="C00000"/>
                </a:solidFill>
                <a:latin typeface="Arial" panose="020B0604020202020204" pitchFamily="34" charset="0"/>
                <a:cs typeface="Arial" panose="020B0604020202020204" pitchFamily="34" charset="0"/>
              </a:rPr>
              <a:t>2-Model </a:t>
            </a:r>
            <a:r>
              <a:rPr lang="en-US" sz="2000" b="1" dirty="0">
                <a:solidFill>
                  <a:srgbClr val="C00000"/>
                </a:solidFill>
                <a:latin typeface="Arial" panose="020B0604020202020204" pitchFamily="34" charset="0"/>
                <a:cs typeface="Arial" panose="020B0604020202020204" pitchFamily="34" charset="0"/>
              </a:rPr>
              <a:t>Ensemble </a:t>
            </a:r>
            <a:r>
              <a:rPr lang="en-US" sz="2000" b="1" dirty="0" smtClean="0">
                <a:solidFill>
                  <a:srgbClr val="C00000"/>
                </a:solidFill>
                <a:latin typeface="Arial" panose="020B0604020202020204" pitchFamily="34" charset="0"/>
                <a:cs typeface="Arial" panose="020B0604020202020204" pitchFamily="34" charset="0"/>
              </a:rPr>
              <a:t>much less overall  bias then either GFDL or HWRF </a:t>
            </a:r>
            <a:endParaRPr lang="en-US" sz="20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2024846-3E45-4585-8ABC-5F4EEF7C8521}" type="slidenum">
              <a:rPr lang="en-US" smtClean="0"/>
              <a:t>27</a:t>
            </a:fld>
            <a:endParaRPr lang="en-US"/>
          </a:p>
        </p:txBody>
      </p:sp>
    </p:spTree>
    <p:extLst>
      <p:ext uri="{BB962C8B-B14F-4D97-AF65-F5344CB8AC3E}">
        <p14:creationId xmlns:p14="http://schemas.microsoft.com/office/powerpoint/2010/main" val="2794307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C:\Users\mb\Desktop\gonzalo.2014101312.gif"/>
          <p:cNvPicPr>
            <a:picLocks noChangeAspect="1" noChangeArrowheads="1"/>
          </p:cNvPicPr>
          <p:nvPr/>
        </p:nvPicPr>
        <p:blipFill rotWithShape="1">
          <a:blip r:embed="rId2">
            <a:extLst>
              <a:ext uri="{28A0092B-C50C-407E-A947-70E740481C1C}">
                <a14:useLocalDpi xmlns:a14="http://schemas.microsoft.com/office/drawing/2010/main" val="0"/>
              </a:ext>
            </a:extLst>
          </a:blip>
          <a:srcRect l="9890" t="16102" r="2751" b="17870"/>
          <a:stretch/>
        </p:blipFill>
        <p:spPr bwMode="auto">
          <a:xfrm>
            <a:off x="4724400" y="3724645"/>
            <a:ext cx="4450080" cy="30571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mb\Desktop\gonzalo.2014101306.gif"/>
          <p:cNvPicPr>
            <a:picLocks noChangeAspect="1" noChangeArrowheads="1"/>
          </p:cNvPicPr>
          <p:nvPr/>
        </p:nvPicPr>
        <p:blipFill rotWithShape="1">
          <a:blip r:embed="rId3">
            <a:extLst>
              <a:ext uri="{28A0092B-C50C-407E-A947-70E740481C1C}">
                <a14:useLocalDpi xmlns:a14="http://schemas.microsoft.com/office/drawing/2010/main" val="0"/>
              </a:ext>
            </a:extLst>
          </a:blip>
          <a:srcRect l="11173" t="15964" r="2133" b="17552"/>
          <a:stretch/>
        </p:blipFill>
        <p:spPr bwMode="auto">
          <a:xfrm>
            <a:off x="76200" y="3724645"/>
            <a:ext cx="4627440" cy="30571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mb\Desktop\edouard.2014091212.gif"/>
          <p:cNvPicPr>
            <a:picLocks noChangeAspect="1" noChangeArrowheads="1"/>
          </p:cNvPicPr>
          <p:nvPr/>
        </p:nvPicPr>
        <p:blipFill rotWithShape="1">
          <a:blip r:embed="rId4">
            <a:extLst>
              <a:ext uri="{28A0092B-C50C-407E-A947-70E740481C1C}">
                <a14:useLocalDpi xmlns:a14="http://schemas.microsoft.com/office/drawing/2010/main" val="0"/>
              </a:ext>
            </a:extLst>
          </a:blip>
          <a:srcRect l="11490" t="16239" r="1417" b="17663"/>
          <a:stretch/>
        </p:blipFill>
        <p:spPr bwMode="auto">
          <a:xfrm>
            <a:off x="0" y="685800"/>
            <a:ext cx="4724400" cy="29220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mb\Desktop\edouard.2014091312.gif"/>
          <p:cNvPicPr>
            <a:picLocks noChangeAspect="1" noChangeArrowheads="1"/>
          </p:cNvPicPr>
          <p:nvPr/>
        </p:nvPicPr>
        <p:blipFill rotWithShape="1">
          <a:blip r:embed="rId5">
            <a:extLst>
              <a:ext uri="{28A0092B-C50C-407E-A947-70E740481C1C}">
                <a14:useLocalDpi xmlns:a14="http://schemas.microsoft.com/office/drawing/2010/main" val="0"/>
              </a:ext>
            </a:extLst>
          </a:blip>
          <a:srcRect l="10892" t="15720" r="2281" b="17773"/>
          <a:stretch/>
        </p:blipFill>
        <p:spPr bwMode="auto">
          <a:xfrm>
            <a:off x="4634820" y="685800"/>
            <a:ext cx="4509180" cy="2922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28600"/>
            <a:ext cx="9006840" cy="1009580"/>
          </a:xfrm>
        </p:spPr>
        <p:txBody>
          <a:bodyPr>
            <a:normAutofit fontScale="90000"/>
          </a:bodyPr>
          <a:lstStyle/>
          <a:p>
            <a:r>
              <a:rPr lang="en-US" sz="3200" b="1" dirty="0" smtClean="0">
                <a:solidFill>
                  <a:srgbClr val="FF0000"/>
                </a:solidFill>
                <a:latin typeface="Arial" panose="020B0604020202020204" pitchFamily="34" charset="0"/>
                <a:cs typeface="Arial" panose="020B0604020202020204" pitchFamily="34" charset="0"/>
              </a:rPr>
              <a:t/>
            </a:r>
            <a:br>
              <a:rPr lang="en-US" sz="3200" b="1" dirty="0" smtClean="0">
                <a:solidFill>
                  <a:srgbClr val="FF0000"/>
                </a:solidFill>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2014 </a:t>
            </a:r>
            <a:r>
              <a:rPr lang="en-US" sz="3200" b="1" dirty="0">
                <a:latin typeface="Arial" panose="020B0604020202020204" pitchFamily="34" charset="0"/>
                <a:cs typeface="Arial" panose="020B0604020202020204" pitchFamily="34" charset="0"/>
              </a:rPr>
              <a:t>vs 2015 </a:t>
            </a:r>
            <a:r>
              <a:rPr lang="en-US" sz="3200" b="1" u="sng" dirty="0">
                <a:latin typeface="Arial" panose="020B0604020202020204" pitchFamily="34" charset="0"/>
                <a:cs typeface="Arial" panose="020B0604020202020204" pitchFamily="34" charset="0"/>
              </a:rPr>
              <a:t>Operational</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Guidance of Atlantic RI </a:t>
            </a:r>
            <a:br>
              <a:rPr lang="en-US" sz="32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TextBox 2"/>
          <p:cNvSpPr txBox="1"/>
          <p:nvPr/>
        </p:nvSpPr>
        <p:spPr>
          <a:xfrm>
            <a:off x="2133600" y="3182035"/>
            <a:ext cx="2362200" cy="323165"/>
          </a:xfrm>
          <a:prstGeom prst="rect">
            <a:avLst/>
          </a:prstGeom>
          <a:noFill/>
        </p:spPr>
        <p:txBody>
          <a:bodyPr wrap="square" rtlCol="0">
            <a:spAutoFit/>
          </a:bodyPr>
          <a:lstStyle/>
          <a:p>
            <a:r>
              <a:rPr lang="en-US" sz="1500" b="1" dirty="0" smtClean="0">
                <a:latin typeface="Arial" panose="020B0604020202020204" pitchFamily="34" charset="0"/>
                <a:cs typeface="Arial" panose="020B0604020202020204" pitchFamily="34" charset="0"/>
              </a:rPr>
              <a:t>1200 UTC 12 September</a:t>
            </a:r>
            <a:endParaRPr lang="en-US" sz="1500" b="1" dirty="0">
              <a:latin typeface="Arial" panose="020B0604020202020204" pitchFamily="34" charset="0"/>
              <a:cs typeface="Arial" panose="020B0604020202020204" pitchFamily="34" charset="0"/>
            </a:endParaRPr>
          </a:p>
        </p:txBody>
      </p:sp>
      <p:sp>
        <p:nvSpPr>
          <p:cNvPr id="4" name="Rectangle 3"/>
          <p:cNvSpPr/>
          <p:nvPr/>
        </p:nvSpPr>
        <p:spPr>
          <a:xfrm>
            <a:off x="6460023" y="3182035"/>
            <a:ext cx="2379177" cy="323165"/>
          </a:xfrm>
          <a:prstGeom prst="rect">
            <a:avLst/>
          </a:prstGeom>
        </p:spPr>
        <p:txBody>
          <a:bodyPr wrap="none">
            <a:spAutoFit/>
          </a:bodyPr>
          <a:lstStyle/>
          <a:p>
            <a:r>
              <a:rPr lang="en-US" sz="1500" b="1" dirty="0">
                <a:latin typeface="Arial" panose="020B0604020202020204" pitchFamily="34" charset="0"/>
                <a:cs typeface="Arial" panose="020B0604020202020204" pitchFamily="34" charset="0"/>
              </a:rPr>
              <a:t>1200 UTC </a:t>
            </a:r>
            <a:r>
              <a:rPr lang="en-US" sz="1500" b="1" dirty="0" smtClean="0">
                <a:latin typeface="Arial" panose="020B0604020202020204" pitchFamily="34" charset="0"/>
                <a:cs typeface="Arial" panose="020B0604020202020204" pitchFamily="34" charset="0"/>
              </a:rPr>
              <a:t>13 </a:t>
            </a:r>
            <a:r>
              <a:rPr lang="en-US" sz="1500" b="1" dirty="0">
                <a:latin typeface="Arial" panose="020B0604020202020204" pitchFamily="34" charset="0"/>
                <a:cs typeface="Arial" panose="020B0604020202020204" pitchFamily="34" charset="0"/>
              </a:rPr>
              <a:t>September</a:t>
            </a:r>
          </a:p>
        </p:txBody>
      </p:sp>
      <p:sp>
        <p:nvSpPr>
          <p:cNvPr id="5" name="TextBox 4"/>
          <p:cNvSpPr txBox="1"/>
          <p:nvPr/>
        </p:nvSpPr>
        <p:spPr>
          <a:xfrm>
            <a:off x="3200400" y="1295400"/>
            <a:ext cx="1524000" cy="276999"/>
          </a:xfrm>
          <a:prstGeom prst="rect">
            <a:avLst/>
          </a:prstGeom>
          <a:noFill/>
        </p:spPr>
        <p:txBody>
          <a:bodyPr wrap="square" rtlCol="0">
            <a:spAutoFit/>
          </a:bodyPr>
          <a:lstStyle/>
          <a:p>
            <a:r>
              <a:rPr lang="en-US" sz="1200" b="1" dirty="0" smtClean="0">
                <a:solidFill>
                  <a:srgbClr val="C00000"/>
                </a:solidFill>
                <a:latin typeface="Arial" panose="020B0604020202020204" pitchFamily="34" charset="0"/>
                <a:cs typeface="Arial" panose="020B0604020202020204" pitchFamily="34" charset="0"/>
              </a:rPr>
              <a:t>2015 HWRF</a:t>
            </a:r>
            <a:endParaRPr lang="en-US" sz="1200" b="1" dirty="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2438400" y="1828800"/>
            <a:ext cx="1029449" cy="276999"/>
          </a:xfrm>
          <a:prstGeom prst="rect">
            <a:avLst/>
          </a:prstGeom>
        </p:spPr>
        <p:txBody>
          <a:bodyPr wrap="none">
            <a:spAutoFit/>
          </a:bodyPr>
          <a:lstStyle/>
          <a:p>
            <a:r>
              <a:rPr lang="en-US" sz="1200" b="1" dirty="0" smtClean="0">
                <a:solidFill>
                  <a:srgbClr val="0070C0"/>
                </a:solidFill>
                <a:latin typeface="Arial" panose="020B0604020202020204" pitchFamily="34" charset="0"/>
                <a:cs typeface="Arial" panose="020B0604020202020204" pitchFamily="34" charset="0"/>
              </a:rPr>
              <a:t>2014 HWRF</a:t>
            </a:r>
            <a:endParaRPr lang="en-US" sz="12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6708429" y="2209800"/>
            <a:ext cx="987771" cy="276999"/>
          </a:xfrm>
          <a:prstGeom prst="rect">
            <a:avLst/>
          </a:prstGeom>
        </p:spPr>
        <p:txBody>
          <a:bodyPr wrap="none">
            <a:spAutoFit/>
          </a:bodyPr>
          <a:lstStyle/>
          <a:p>
            <a:r>
              <a:rPr lang="en-US" sz="1200" b="1" dirty="0" smtClean="0">
                <a:solidFill>
                  <a:srgbClr val="00B050"/>
                </a:solidFill>
                <a:latin typeface="Arial" panose="020B0604020202020204" pitchFamily="34" charset="0"/>
                <a:cs typeface="Arial" panose="020B0604020202020204" pitchFamily="34" charset="0"/>
              </a:rPr>
              <a:t>2014 GFDL</a:t>
            </a:r>
            <a:endParaRPr lang="en-US" sz="1200" b="1" dirty="0">
              <a:solidFill>
                <a:srgbClr val="00B050"/>
              </a:solidFill>
              <a:latin typeface="Arial" panose="020B0604020202020204" pitchFamily="34" charset="0"/>
              <a:cs typeface="Arial" panose="020B0604020202020204" pitchFamily="34" charset="0"/>
            </a:endParaRPr>
          </a:p>
        </p:txBody>
      </p:sp>
      <p:sp>
        <p:nvSpPr>
          <p:cNvPr id="8" name="Rectangle 7"/>
          <p:cNvSpPr/>
          <p:nvPr/>
        </p:nvSpPr>
        <p:spPr>
          <a:xfrm>
            <a:off x="6248400" y="1628001"/>
            <a:ext cx="1029449" cy="276999"/>
          </a:xfrm>
          <a:prstGeom prst="rect">
            <a:avLst/>
          </a:prstGeom>
        </p:spPr>
        <p:txBody>
          <a:bodyPr wrap="none">
            <a:spAutoFit/>
          </a:bodyPr>
          <a:lstStyle/>
          <a:p>
            <a:r>
              <a:rPr lang="en-US" sz="1200" b="1" dirty="0" smtClean="0">
                <a:solidFill>
                  <a:srgbClr val="0070C0"/>
                </a:solidFill>
                <a:latin typeface="Arial" panose="020B0604020202020204" pitchFamily="34" charset="0"/>
                <a:cs typeface="Arial" panose="020B0604020202020204" pitchFamily="34" charset="0"/>
              </a:rPr>
              <a:t>2014 HWRF</a:t>
            </a:r>
            <a:endParaRPr lang="en-US" sz="1200" b="1" dirty="0">
              <a:solidFill>
                <a:srgbClr val="0070C0"/>
              </a:solidFill>
              <a:latin typeface="Arial" panose="020B0604020202020204" pitchFamily="34" charset="0"/>
              <a:cs typeface="Arial" panose="020B0604020202020204" pitchFamily="34" charset="0"/>
            </a:endParaRPr>
          </a:p>
        </p:txBody>
      </p:sp>
      <p:sp>
        <p:nvSpPr>
          <p:cNvPr id="9" name="Rectangle 8"/>
          <p:cNvSpPr/>
          <p:nvPr/>
        </p:nvSpPr>
        <p:spPr>
          <a:xfrm>
            <a:off x="7352551" y="1828800"/>
            <a:ext cx="1029449" cy="276999"/>
          </a:xfrm>
          <a:prstGeom prst="rect">
            <a:avLst/>
          </a:prstGeom>
        </p:spPr>
        <p:txBody>
          <a:bodyPr wrap="none">
            <a:spAutoFit/>
          </a:bodyPr>
          <a:lstStyle/>
          <a:p>
            <a:r>
              <a:rPr lang="en-US" sz="1200" b="1" dirty="0" smtClean="0">
                <a:solidFill>
                  <a:srgbClr val="C00000"/>
                </a:solidFill>
                <a:latin typeface="Arial" panose="020B0604020202020204" pitchFamily="34" charset="0"/>
                <a:cs typeface="Arial" panose="020B0604020202020204" pitchFamily="34" charset="0"/>
              </a:rPr>
              <a:t>2015 HWRF</a:t>
            </a:r>
            <a:endParaRPr lang="en-US" sz="12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320040" y="762000"/>
            <a:ext cx="1752600" cy="769441"/>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Hurricane</a:t>
            </a:r>
          </a:p>
          <a:p>
            <a:r>
              <a:rPr lang="en-US" sz="2200" b="1" dirty="0" smtClean="0">
                <a:latin typeface="Arial" panose="020B0604020202020204" pitchFamily="34" charset="0"/>
                <a:cs typeface="Arial" panose="020B0604020202020204" pitchFamily="34" charset="0"/>
              </a:rPr>
              <a:t>Edouard</a:t>
            </a:r>
            <a:endParaRPr lang="en-US" sz="2200" b="1" dirty="0">
              <a:latin typeface="Arial" panose="020B0604020202020204" pitchFamily="34" charset="0"/>
              <a:cs typeface="Arial" panose="020B0604020202020204" pitchFamily="34" charset="0"/>
            </a:endParaRPr>
          </a:p>
        </p:txBody>
      </p:sp>
      <p:sp>
        <p:nvSpPr>
          <p:cNvPr id="11" name="Rectangle 10"/>
          <p:cNvSpPr/>
          <p:nvPr/>
        </p:nvSpPr>
        <p:spPr>
          <a:xfrm>
            <a:off x="4876800" y="762000"/>
            <a:ext cx="1752599" cy="769441"/>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Hurricane</a:t>
            </a:r>
          </a:p>
          <a:p>
            <a:r>
              <a:rPr lang="en-US" sz="2200" b="1" dirty="0">
                <a:latin typeface="Arial" panose="020B0604020202020204" pitchFamily="34" charset="0"/>
                <a:cs typeface="Arial" panose="020B0604020202020204" pitchFamily="34" charset="0"/>
              </a:rPr>
              <a:t>Edouard</a:t>
            </a:r>
          </a:p>
        </p:txBody>
      </p:sp>
      <p:sp>
        <p:nvSpPr>
          <p:cNvPr id="12" name="Rectangle 11"/>
          <p:cNvSpPr/>
          <p:nvPr/>
        </p:nvSpPr>
        <p:spPr>
          <a:xfrm>
            <a:off x="2374707" y="6230035"/>
            <a:ext cx="2173993" cy="323165"/>
          </a:xfrm>
          <a:prstGeom prst="rect">
            <a:avLst/>
          </a:prstGeom>
        </p:spPr>
        <p:txBody>
          <a:bodyPr wrap="none">
            <a:spAutoFit/>
          </a:bodyPr>
          <a:lstStyle/>
          <a:p>
            <a:r>
              <a:rPr lang="en-US" sz="1500" b="1" dirty="0" smtClean="0">
                <a:latin typeface="Arial" panose="020B0604020202020204" pitchFamily="34" charset="0"/>
                <a:cs typeface="Arial" panose="020B0604020202020204" pitchFamily="34" charset="0"/>
              </a:rPr>
              <a:t>0600 </a:t>
            </a:r>
            <a:r>
              <a:rPr lang="en-US" sz="1500" b="1" dirty="0">
                <a:latin typeface="Arial" panose="020B0604020202020204" pitchFamily="34" charset="0"/>
                <a:cs typeface="Arial" panose="020B0604020202020204" pitchFamily="34" charset="0"/>
              </a:rPr>
              <a:t>UTC </a:t>
            </a:r>
            <a:r>
              <a:rPr lang="en-US" sz="1500" b="1" dirty="0" smtClean="0">
                <a:latin typeface="Arial" panose="020B0604020202020204" pitchFamily="34" charset="0"/>
                <a:cs typeface="Arial" panose="020B0604020202020204" pitchFamily="34" charset="0"/>
              </a:rPr>
              <a:t>13  October</a:t>
            </a:r>
            <a:endParaRPr lang="en-US" sz="1500" b="1" dirty="0">
              <a:latin typeface="Arial" panose="020B0604020202020204" pitchFamily="34" charset="0"/>
              <a:cs typeface="Arial" panose="020B0604020202020204" pitchFamily="34" charset="0"/>
            </a:endParaRPr>
          </a:p>
        </p:txBody>
      </p:sp>
      <p:sp>
        <p:nvSpPr>
          <p:cNvPr id="13" name="Rectangle 12"/>
          <p:cNvSpPr/>
          <p:nvPr/>
        </p:nvSpPr>
        <p:spPr>
          <a:xfrm>
            <a:off x="6946707" y="6230035"/>
            <a:ext cx="2121093" cy="323165"/>
          </a:xfrm>
          <a:prstGeom prst="rect">
            <a:avLst/>
          </a:prstGeom>
        </p:spPr>
        <p:txBody>
          <a:bodyPr wrap="none">
            <a:spAutoFit/>
          </a:bodyPr>
          <a:lstStyle/>
          <a:p>
            <a:r>
              <a:rPr lang="en-US" sz="1500" b="1" dirty="0" smtClean="0">
                <a:latin typeface="Arial" panose="020B0604020202020204" pitchFamily="34" charset="0"/>
                <a:cs typeface="Arial" panose="020B0604020202020204" pitchFamily="34" charset="0"/>
              </a:rPr>
              <a:t>1200 </a:t>
            </a:r>
            <a:r>
              <a:rPr lang="en-US" sz="1500" b="1" dirty="0">
                <a:latin typeface="Arial" panose="020B0604020202020204" pitchFamily="34" charset="0"/>
                <a:cs typeface="Arial" panose="020B0604020202020204" pitchFamily="34" charset="0"/>
              </a:rPr>
              <a:t>UTC </a:t>
            </a:r>
            <a:r>
              <a:rPr lang="en-US" sz="1500" b="1" dirty="0" smtClean="0">
                <a:latin typeface="Arial" panose="020B0604020202020204" pitchFamily="34" charset="0"/>
                <a:cs typeface="Arial" panose="020B0604020202020204" pitchFamily="34" charset="0"/>
              </a:rPr>
              <a:t>13 </a:t>
            </a:r>
            <a:r>
              <a:rPr lang="en-US" sz="1500" b="1" dirty="0">
                <a:latin typeface="Arial" panose="020B0604020202020204" pitchFamily="34" charset="0"/>
                <a:cs typeface="Arial" panose="020B0604020202020204" pitchFamily="34" charset="0"/>
              </a:rPr>
              <a:t>October</a:t>
            </a:r>
          </a:p>
        </p:txBody>
      </p:sp>
      <p:sp>
        <p:nvSpPr>
          <p:cNvPr id="14" name="Rectangle 13"/>
          <p:cNvSpPr/>
          <p:nvPr/>
        </p:nvSpPr>
        <p:spPr>
          <a:xfrm>
            <a:off x="2057400" y="5257800"/>
            <a:ext cx="987771" cy="276999"/>
          </a:xfrm>
          <a:prstGeom prst="rect">
            <a:avLst/>
          </a:prstGeom>
        </p:spPr>
        <p:txBody>
          <a:bodyPr wrap="none">
            <a:spAutoFit/>
          </a:bodyPr>
          <a:lstStyle/>
          <a:p>
            <a:r>
              <a:rPr lang="en-US" sz="1200" b="1" dirty="0" smtClean="0">
                <a:solidFill>
                  <a:srgbClr val="00B050"/>
                </a:solidFill>
                <a:latin typeface="Arial" panose="020B0604020202020204" pitchFamily="34" charset="0"/>
                <a:cs typeface="Arial" panose="020B0604020202020204" pitchFamily="34" charset="0"/>
              </a:rPr>
              <a:t>2014 GFDL</a:t>
            </a:r>
            <a:endParaRPr lang="en-US" sz="1200" b="1" dirty="0">
              <a:solidFill>
                <a:srgbClr val="00B050"/>
              </a:solidFill>
              <a:latin typeface="Arial" panose="020B0604020202020204" pitchFamily="34" charset="0"/>
              <a:cs typeface="Arial" panose="020B0604020202020204" pitchFamily="34" charset="0"/>
            </a:endParaRPr>
          </a:p>
        </p:txBody>
      </p:sp>
      <p:sp>
        <p:nvSpPr>
          <p:cNvPr id="15" name="Rectangle 14"/>
          <p:cNvSpPr/>
          <p:nvPr/>
        </p:nvSpPr>
        <p:spPr>
          <a:xfrm>
            <a:off x="6983641" y="5410200"/>
            <a:ext cx="1029449" cy="276999"/>
          </a:xfrm>
          <a:prstGeom prst="rect">
            <a:avLst/>
          </a:prstGeom>
        </p:spPr>
        <p:txBody>
          <a:bodyPr wrap="none">
            <a:spAutoFit/>
          </a:bodyPr>
          <a:lstStyle/>
          <a:p>
            <a:r>
              <a:rPr lang="en-US" sz="1200" b="1" dirty="0" smtClean="0">
                <a:solidFill>
                  <a:srgbClr val="0070C0"/>
                </a:solidFill>
                <a:latin typeface="Arial" panose="020B0604020202020204" pitchFamily="34" charset="0"/>
                <a:cs typeface="Arial" panose="020B0604020202020204" pitchFamily="34" charset="0"/>
              </a:rPr>
              <a:t>2014 HWRF</a:t>
            </a:r>
            <a:endParaRPr lang="en-US" sz="1200" b="1" dirty="0">
              <a:solidFill>
                <a:srgbClr val="0070C0"/>
              </a:solidFill>
              <a:latin typeface="Arial" panose="020B0604020202020204" pitchFamily="34" charset="0"/>
              <a:cs typeface="Arial" panose="020B0604020202020204" pitchFamily="34" charset="0"/>
            </a:endParaRPr>
          </a:p>
        </p:txBody>
      </p:sp>
      <p:sp>
        <p:nvSpPr>
          <p:cNvPr id="16" name="Rectangle 15"/>
          <p:cNvSpPr/>
          <p:nvPr/>
        </p:nvSpPr>
        <p:spPr>
          <a:xfrm>
            <a:off x="7060060" y="4904601"/>
            <a:ext cx="1029449" cy="276999"/>
          </a:xfrm>
          <a:prstGeom prst="rect">
            <a:avLst/>
          </a:prstGeom>
        </p:spPr>
        <p:txBody>
          <a:bodyPr wrap="none">
            <a:spAutoFit/>
          </a:bodyPr>
          <a:lstStyle/>
          <a:p>
            <a:r>
              <a:rPr lang="en-US" sz="1200" b="1" dirty="0" smtClean="0">
                <a:solidFill>
                  <a:srgbClr val="C00000"/>
                </a:solidFill>
                <a:latin typeface="Arial" panose="020B0604020202020204" pitchFamily="34" charset="0"/>
                <a:cs typeface="Arial" panose="020B0604020202020204" pitchFamily="34" charset="0"/>
              </a:rPr>
              <a:t>2015 HWRF</a:t>
            </a:r>
            <a:endParaRPr lang="en-US" sz="1200" b="1" dirty="0">
              <a:solidFill>
                <a:srgbClr val="C00000"/>
              </a:solidFill>
              <a:latin typeface="Arial" panose="020B0604020202020204" pitchFamily="34" charset="0"/>
              <a:cs typeface="Arial" panose="020B0604020202020204" pitchFamily="34" charset="0"/>
            </a:endParaRPr>
          </a:p>
        </p:txBody>
      </p:sp>
      <p:sp>
        <p:nvSpPr>
          <p:cNvPr id="17" name="Rectangle 16"/>
          <p:cNvSpPr/>
          <p:nvPr/>
        </p:nvSpPr>
        <p:spPr>
          <a:xfrm>
            <a:off x="5791200" y="4676001"/>
            <a:ext cx="987771" cy="276999"/>
          </a:xfrm>
          <a:prstGeom prst="rect">
            <a:avLst/>
          </a:prstGeom>
        </p:spPr>
        <p:txBody>
          <a:bodyPr wrap="none">
            <a:spAutoFit/>
          </a:bodyPr>
          <a:lstStyle/>
          <a:p>
            <a:r>
              <a:rPr lang="en-US" sz="1200" b="1" dirty="0" smtClean="0">
                <a:solidFill>
                  <a:srgbClr val="00B050"/>
                </a:solidFill>
                <a:latin typeface="Arial" panose="020B0604020202020204" pitchFamily="34" charset="0"/>
                <a:cs typeface="Arial" panose="020B0604020202020204" pitchFamily="34" charset="0"/>
              </a:rPr>
              <a:t>2014 GFDL</a:t>
            </a:r>
            <a:endParaRPr lang="en-US" sz="1200" b="1" dirty="0">
              <a:solidFill>
                <a:srgbClr val="00B050"/>
              </a:solidFill>
              <a:latin typeface="Arial" panose="020B0604020202020204" pitchFamily="34" charset="0"/>
              <a:cs typeface="Arial" panose="020B0604020202020204" pitchFamily="34" charset="0"/>
            </a:endParaRPr>
          </a:p>
        </p:txBody>
      </p:sp>
      <p:sp>
        <p:nvSpPr>
          <p:cNvPr id="18" name="Rectangle 17"/>
          <p:cNvSpPr/>
          <p:nvPr/>
        </p:nvSpPr>
        <p:spPr>
          <a:xfrm>
            <a:off x="381000" y="3886200"/>
            <a:ext cx="1447800"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Hurricane</a:t>
            </a:r>
          </a:p>
          <a:p>
            <a:r>
              <a:rPr lang="en-US" b="1" dirty="0" smtClean="0">
                <a:latin typeface="Arial" panose="020B0604020202020204" pitchFamily="34" charset="0"/>
                <a:cs typeface="Arial" panose="020B0604020202020204" pitchFamily="34" charset="0"/>
              </a:rPr>
              <a:t>Gonzalo</a:t>
            </a:r>
            <a:endParaRPr lang="en-US" b="1" dirty="0">
              <a:latin typeface="Arial" panose="020B0604020202020204" pitchFamily="34" charset="0"/>
              <a:cs typeface="Arial" panose="020B0604020202020204" pitchFamily="34" charset="0"/>
            </a:endParaRPr>
          </a:p>
        </p:txBody>
      </p:sp>
      <p:sp>
        <p:nvSpPr>
          <p:cNvPr id="19" name="Rectangle 18"/>
          <p:cNvSpPr/>
          <p:nvPr/>
        </p:nvSpPr>
        <p:spPr>
          <a:xfrm>
            <a:off x="4989686" y="3733800"/>
            <a:ext cx="2325514"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Hurricane</a:t>
            </a:r>
          </a:p>
          <a:p>
            <a:r>
              <a:rPr lang="en-US" b="1" dirty="0">
                <a:latin typeface="Arial" panose="020B0604020202020204" pitchFamily="34" charset="0"/>
                <a:cs typeface="Arial" panose="020B0604020202020204" pitchFamily="34" charset="0"/>
              </a:rPr>
              <a:t>Gonzalo</a:t>
            </a:r>
          </a:p>
        </p:txBody>
      </p:sp>
      <p:sp>
        <p:nvSpPr>
          <p:cNvPr id="20" name="Rectangle 19"/>
          <p:cNvSpPr/>
          <p:nvPr/>
        </p:nvSpPr>
        <p:spPr>
          <a:xfrm>
            <a:off x="1104151" y="5715000"/>
            <a:ext cx="1029449" cy="276999"/>
          </a:xfrm>
          <a:prstGeom prst="rect">
            <a:avLst/>
          </a:prstGeom>
        </p:spPr>
        <p:txBody>
          <a:bodyPr wrap="none">
            <a:spAutoFit/>
          </a:bodyPr>
          <a:lstStyle/>
          <a:p>
            <a:r>
              <a:rPr lang="en-US" sz="1200" b="1" dirty="0" smtClean="0">
                <a:solidFill>
                  <a:srgbClr val="C00000"/>
                </a:solidFill>
                <a:latin typeface="Arial" panose="020B0604020202020204" pitchFamily="34" charset="0"/>
                <a:cs typeface="Arial" panose="020B0604020202020204" pitchFamily="34" charset="0"/>
              </a:rPr>
              <a:t>2015 HWRF</a:t>
            </a:r>
            <a:endParaRPr lang="en-US" sz="1200" b="1" dirty="0">
              <a:solidFill>
                <a:srgbClr val="C00000"/>
              </a:solidFill>
              <a:latin typeface="Arial" panose="020B0604020202020204" pitchFamily="34" charset="0"/>
              <a:cs typeface="Arial" panose="020B0604020202020204" pitchFamily="34" charset="0"/>
            </a:endParaRPr>
          </a:p>
        </p:txBody>
      </p:sp>
      <p:sp>
        <p:nvSpPr>
          <p:cNvPr id="22" name="Rectangle 21"/>
          <p:cNvSpPr/>
          <p:nvPr/>
        </p:nvSpPr>
        <p:spPr>
          <a:xfrm>
            <a:off x="7772400" y="838200"/>
            <a:ext cx="987771" cy="276999"/>
          </a:xfrm>
          <a:prstGeom prst="rect">
            <a:avLst/>
          </a:prstGeom>
        </p:spPr>
        <p:txBody>
          <a:bodyPr wrap="none">
            <a:spAutoFit/>
          </a:bodyPr>
          <a:lstStyle/>
          <a:p>
            <a:r>
              <a:rPr lang="en-US" sz="1200" b="1" dirty="0">
                <a:solidFill>
                  <a:srgbClr val="FFC000"/>
                </a:solidFill>
                <a:latin typeface="Arial" panose="020B0604020202020204" pitchFamily="34" charset="0"/>
                <a:cs typeface="Arial" panose="020B0604020202020204" pitchFamily="34" charset="0"/>
              </a:rPr>
              <a:t>2015 GFDL</a:t>
            </a:r>
          </a:p>
        </p:txBody>
      </p:sp>
      <p:sp>
        <p:nvSpPr>
          <p:cNvPr id="25" name="Rectangle 24"/>
          <p:cNvSpPr/>
          <p:nvPr/>
        </p:nvSpPr>
        <p:spPr>
          <a:xfrm>
            <a:off x="3352800" y="685800"/>
            <a:ext cx="987771" cy="276999"/>
          </a:xfrm>
          <a:prstGeom prst="rect">
            <a:avLst/>
          </a:prstGeom>
        </p:spPr>
        <p:txBody>
          <a:bodyPr wrap="none">
            <a:spAutoFit/>
          </a:bodyPr>
          <a:lstStyle/>
          <a:p>
            <a:r>
              <a:rPr lang="en-US" sz="1200" b="1" dirty="0">
                <a:solidFill>
                  <a:srgbClr val="FFC000"/>
                </a:solidFill>
                <a:latin typeface="Arial" panose="020B0604020202020204" pitchFamily="34" charset="0"/>
                <a:cs typeface="Arial" panose="020B0604020202020204" pitchFamily="34" charset="0"/>
              </a:rPr>
              <a:t>2015 GFDL</a:t>
            </a:r>
          </a:p>
        </p:txBody>
      </p:sp>
      <p:sp>
        <p:nvSpPr>
          <p:cNvPr id="26" name="Rectangle 25"/>
          <p:cNvSpPr/>
          <p:nvPr/>
        </p:nvSpPr>
        <p:spPr>
          <a:xfrm>
            <a:off x="3466351" y="5257800"/>
            <a:ext cx="1029449" cy="276999"/>
          </a:xfrm>
          <a:prstGeom prst="rect">
            <a:avLst/>
          </a:prstGeom>
        </p:spPr>
        <p:txBody>
          <a:bodyPr wrap="none">
            <a:spAutoFit/>
          </a:bodyPr>
          <a:lstStyle/>
          <a:p>
            <a:r>
              <a:rPr lang="en-US" sz="1200" b="1" dirty="0">
                <a:solidFill>
                  <a:srgbClr val="0070C0"/>
                </a:solidFill>
                <a:latin typeface="Arial" panose="020B0604020202020204" pitchFamily="34" charset="0"/>
                <a:cs typeface="Arial" panose="020B0604020202020204" pitchFamily="34" charset="0"/>
              </a:rPr>
              <a:t>2014 HWRF</a:t>
            </a:r>
          </a:p>
        </p:txBody>
      </p:sp>
      <p:sp>
        <p:nvSpPr>
          <p:cNvPr id="28" name="Rectangle 27"/>
          <p:cNvSpPr/>
          <p:nvPr/>
        </p:nvSpPr>
        <p:spPr>
          <a:xfrm>
            <a:off x="7241829" y="4343400"/>
            <a:ext cx="987771" cy="276999"/>
          </a:xfrm>
          <a:prstGeom prst="rect">
            <a:avLst/>
          </a:prstGeom>
        </p:spPr>
        <p:txBody>
          <a:bodyPr wrap="none">
            <a:spAutoFit/>
          </a:bodyPr>
          <a:lstStyle/>
          <a:p>
            <a:r>
              <a:rPr lang="en-US" sz="1200" b="1" dirty="0">
                <a:solidFill>
                  <a:srgbClr val="FFC000"/>
                </a:solidFill>
                <a:latin typeface="Arial" panose="020B0604020202020204" pitchFamily="34" charset="0"/>
                <a:cs typeface="Arial" panose="020B0604020202020204" pitchFamily="34" charset="0"/>
              </a:rPr>
              <a:t>2015 GFDL</a:t>
            </a:r>
          </a:p>
        </p:txBody>
      </p:sp>
      <p:sp>
        <p:nvSpPr>
          <p:cNvPr id="29" name="Rectangle 28"/>
          <p:cNvSpPr/>
          <p:nvPr/>
        </p:nvSpPr>
        <p:spPr>
          <a:xfrm>
            <a:off x="3085351" y="4572000"/>
            <a:ext cx="1029449" cy="276999"/>
          </a:xfrm>
          <a:prstGeom prst="rect">
            <a:avLst/>
          </a:prstGeom>
        </p:spPr>
        <p:txBody>
          <a:bodyPr wrap="none">
            <a:spAutoFit/>
          </a:bodyPr>
          <a:lstStyle/>
          <a:p>
            <a:r>
              <a:rPr lang="en-US" sz="1200" b="1" dirty="0">
                <a:solidFill>
                  <a:srgbClr val="C00000"/>
                </a:solidFill>
                <a:latin typeface="Arial" panose="020B0604020202020204" pitchFamily="34" charset="0"/>
                <a:cs typeface="Arial" panose="020B0604020202020204" pitchFamily="34" charset="0"/>
              </a:rPr>
              <a:t>2015 HWRF</a:t>
            </a:r>
          </a:p>
        </p:txBody>
      </p:sp>
      <p:sp>
        <p:nvSpPr>
          <p:cNvPr id="30" name="Rectangle 29"/>
          <p:cNvSpPr/>
          <p:nvPr/>
        </p:nvSpPr>
        <p:spPr>
          <a:xfrm>
            <a:off x="1145829" y="4953000"/>
            <a:ext cx="987771" cy="276999"/>
          </a:xfrm>
          <a:prstGeom prst="rect">
            <a:avLst/>
          </a:prstGeom>
        </p:spPr>
        <p:txBody>
          <a:bodyPr wrap="none">
            <a:spAutoFit/>
          </a:bodyPr>
          <a:lstStyle/>
          <a:p>
            <a:r>
              <a:rPr lang="en-US" sz="1200" b="1" dirty="0">
                <a:solidFill>
                  <a:srgbClr val="FFC000"/>
                </a:solidFill>
                <a:latin typeface="Arial" panose="020B0604020202020204" pitchFamily="34" charset="0"/>
                <a:cs typeface="Arial" panose="020B0604020202020204" pitchFamily="34" charset="0"/>
              </a:rPr>
              <a:t>2015 GFDL</a:t>
            </a:r>
          </a:p>
        </p:txBody>
      </p:sp>
      <p:sp>
        <p:nvSpPr>
          <p:cNvPr id="31" name="Rectangle 30"/>
          <p:cNvSpPr/>
          <p:nvPr/>
        </p:nvSpPr>
        <p:spPr>
          <a:xfrm>
            <a:off x="155229" y="2057400"/>
            <a:ext cx="987771" cy="276999"/>
          </a:xfrm>
          <a:prstGeom prst="rect">
            <a:avLst/>
          </a:prstGeom>
        </p:spPr>
        <p:txBody>
          <a:bodyPr wrap="none">
            <a:spAutoFit/>
          </a:bodyPr>
          <a:lstStyle/>
          <a:p>
            <a:r>
              <a:rPr lang="en-US" sz="1200" b="1" dirty="0">
                <a:solidFill>
                  <a:srgbClr val="00B050"/>
                </a:solidFill>
                <a:latin typeface="Arial" panose="020B0604020202020204" pitchFamily="34" charset="0"/>
                <a:cs typeface="Arial" panose="020B0604020202020204" pitchFamily="34" charset="0"/>
              </a:rPr>
              <a:t>2014 GFDL</a:t>
            </a:r>
          </a:p>
        </p:txBody>
      </p:sp>
      <p:sp>
        <p:nvSpPr>
          <p:cNvPr id="32" name="Slide Number Placeholder 31"/>
          <p:cNvSpPr>
            <a:spLocks noGrp="1"/>
          </p:cNvSpPr>
          <p:nvPr>
            <p:ph type="sldNum" sz="quarter" idx="12"/>
          </p:nvPr>
        </p:nvSpPr>
        <p:spPr/>
        <p:txBody>
          <a:bodyPr/>
          <a:lstStyle/>
          <a:p>
            <a:fld id="{F2024846-3E45-4585-8ABC-5F4EEF7C8521}" type="slidenum">
              <a:rPr lang="en-US" smtClean="0"/>
              <a:t>28</a:t>
            </a:fld>
            <a:endParaRPr lang="en-US"/>
          </a:p>
        </p:txBody>
      </p:sp>
    </p:spTree>
    <p:extLst>
      <p:ext uri="{BB962C8B-B14F-4D97-AF65-F5344CB8AC3E}">
        <p14:creationId xmlns:p14="http://schemas.microsoft.com/office/powerpoint/2010/main" val="503368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b\Desktop\genevieve.2014080312.gif"/>
          <p:cNvPicPr>
            <a:picLocks noChangeAspect="1" noChangeArrowheads="1"/>
          </p:cNvPicPr>
          <p:nvPr/>
        </p:nvPicPr>
        <p:blipFill rotWithShape="1">
          <a:blip r:embed="rId3">
            <a:extLst>
              <a:ext uri="{28A0092B-C50C-407E-A947-70E740481C1C}">
                <a14:useLocalDpi xmlns:a14="http://schemas.microsoft.com/office/drawing/2010/main" val="0"/>
              </a:ext>
            </a:extLst>
          </a:blip>
          <a:srcRect l="11547" t="16299" r="2534" b="17714"/>
          <a:stretch/>
        </p:blipFill>
        <p:spPr bwMode="auto">
          <a:xfrm>
            <a:off x="4912305" y="3733800"/>
            <a:ext cx="415549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b\Desktop\marie.2014082200.gif"/>
          <p:cNvPicPr>
            <a:picLocks noChangeAspect="1" noChangeArrowheads="1"/>
          </p:cNvPicPr>
          <p:nvPr/>
        </p:nvPicPr>
        <p:blipFill rotWithShape="1">
          <a:blip r:embed="rId4">
            <a:extLst>
              <a:ext uri="{28A0092B-C50C-407E-A947-70E740481C1C}">
                <a14:useLocalDpi xmlns:a14="http://schemas.microsoft.com/office/drawing/2010/main" val="0"/>
              </a:ext>
            </a:extLst>
          </a:blip>
          <a:srcRect l="11174" t="16225" r="79" b="17749"/>
          <a:stretch/>
        </p:blipFill>
        <p:spPr bwMode="auto">
          <a:xfrm>
            <a:off x="76200" y="3733800"/>
            <a:ext cx="4876800" cy="310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b\Desktop\vance.2014103100.gif"/>
          <p:cNvPicPr>
            <a:picLocks noChangeAspect="1" noChangeArrowheads="1"/>
          </p:cNvPicPr>
          <p:nvPr/>
        </p:nvPicPr>
        <p:blipFill rotWithShape="1">
          <a:blip r:embed="rId5">
            <a:extLst>
              <a:ext uri="{28A0092B-C50C-407E-A947-70E740481C1C}">
                <a14:useLocalDpi xmlns:a14="http://schemas.microsoft.com/office/drawing/2010/main" val="0"/>
              </a:ext>
            </a:extLst>
          </a:blip>
          <a:srcRect l="10720" t="16101" r="2133" b="16878"/>
          <a:stretch/>
        </p:blipFill>
        <p:spPr bwMode="auto">
          <a:xfrm>
            <a:off x="4648200" y="685800"/>
            <a:ext cx="4541520" cy="29901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b\Desktop\odile.2014091206.gif"/>
          <p:cNvPicPr>
            <a:picLocks noChangeAspect="1" noChangeArrowheads="1"/>
          </p:cNvPicPr>
          <p:nvPr/>
        </p:nvPicPr>
        <p:blipFill rotWithShape="1">
          <a:blip r:embed="rId6">
            <a:extLst>
              <a:ext uri="{28A0092B-C50C-407E-A947-70E740481C1C}">
                <a14:useLocalDpi xmlns:a14="http://schemas.microsoft.com/office/drawing/2010/main" val="0"/>
              </a:ext>
            </a:extLst>
          </a:blip>
          <a:srcRect l="9376" t="16313" r="3956" b="17784"/>
          <a:stretch/>
        </p:blipFill>
        <p:spPr bwMode="auto">
          <a:xfrm>
            <a:off x="-1548" y="685800"/>
            <a:ext cx="4738257" cy="29901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152400"/>
            <a:ext cx="9204960" cy="792162"/>
          </a:xfrm>
        </p:spPr>
        <p:txBody>
          <a:bodyPr>
            <a:noAutofit/>
          </a:bodyPr>
          <a:lstStyle/>
          <a:p>
            <a:r>
              <a:rPr lang="en-US" sz="3100" b="1" dirty="0">
                <a:solidFill>
                  <a:srgbClr val="FF0000"/>
                </a:solidFill>
                <a:latin typeface="Arial" panose="020B0604020202020204" pitchFamily="34" charset="0"/>
                <a:cs typeface="Arial" panose="020B0604020202020204" pitchFamily="34" charset="0"/>
              </a:rPr>
              <a:t/>
            </a:r>
            <a:br>
              <a:rPr lang="en-US" sz="3100" b="1" dirty="0">
                <a:solidFill>
                  <a:srgbClr val="FF0000"/>
                </a:solidFill>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2014 vs 2015 </a:t>
            </a:r>
            <a:r>
              <a:rPr lang="en-US" sz="3100" b="1" u="sng" dirty="0">
                <a:latin typeface="Arial" panose="020B0604020202020204" pitchFamily="34" charset="0"/>
                <a:cs typeface="Arial" panose="020B0604020202020204" pitchFamily="34" charset="0"/>
              </a:rPr>
              <a:t>Operational</a:t>
            </a:r>
            <a:r>
              <a:rPr lang="en-US" sz="3100" b="1" dirty="0">
                <a:latin typeface="Arial" panose="020B0604020202020204" pitchFamily="34" charset="0"/>
                <a:cs typeface="Arial" panose="020B0604020202020204" pitchFamily="34" charset="0"/>
              </a:rPr>
              <a:t> Guidance of </a:t>
            </a:r>
            <a:r>
              <a:rPr lang="en-US" sz="3100" b="1" dirty="0" smtClean="0">
                <a:latin typeface="Arial" panose="020B0604020202020204" pitchFamily="34" charset="0"/>
                <a:cs typeface="Arial" panose="020B0604020202020204" pitchFamily="34" charset="0"/>
              </a:rPr>
              <a:t>EPAC RI </a:t>
            </a: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endParaRPr lang="en-US" sz="3100" b="1" dirty="0">
              <a:latin typeface="Arial" panose="020B0604020202020204" pitchFamily="34" charset="0"/>
              <a:cs typeface="Arial" panose="020B0604020202020204" pitchFamily="34" charset="0"/>
            </a:endParaRPr>
          </a:p>
        </p:txBody>
      </p:sp>
      <p:sp>
        <p:nvSpPr>
          <p:cNvPr id="3" name="Rectangle 2"/>
          <p:cNvSpPr/>
          <p:nvPr/>
        </p:nvSpPr>
        <p:spPr>
          <a:xfrm>
            <a:off x="4953000" y="953869"/>
            <a:ext cx="1752600"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Hurricane</a:t>
            </a:r>
          </a:p>
          <a:p>
            <a:r>
              <a:rPr lang="en-US" b="1" dirty="0" smtClean="0">
                <a:latin typeface="Arial" panose="020B0604020202020204" pitchFamily="34" charset="0"/>
                <a:cs typeface="Arial" panose="020B0604020202020204" pitchFamily="34" charset="0"/>
              </a:rPr>
              <a:t>Vance</a:t>
            </a:r>
            <a:endParaRPr lang="en-US" b="1" dirty="0">
              <a:latin typeface="Arial" panose="020B0604020202020204" pitchFamily="34" charset="0"/>
              <a:cs typeface="Arial" panose="020B0604020202020204" pitchFamily="34" charset="0"/>
            </a:endParaRPr>
          </a:p>
        </p:txBody>
      </p:sp>
      <p:sp>
        <p:nvSpPr>
          <p:cNvPr id="4" name="Rectangle 3"/>
          <p:cNvSpPr/>
          <p:nvPr/>
        </p:nvSpPr>
        <p:spPr>
          <a:xfrm>
            <a:off x="381000" y="990600"/>
            <a:ext cx="1295400"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Hurricane</a:t>
            </a:r>
          </a:p>
          <a:p>
            <a:r>
              <a:rPr lang="en-US" b="1" dirty="0" err="1" smtClean="0">
                <a:latin typeface="Arial" panose="020B0604020202020204" pitchFamily="34" charset="0"/>
                <a:cs typeface="Arial" panose="020B0604020202020204" pitchFamily="34" charset="0"/>
              </a:rPr>
              <a:t>Odile</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1984029" y="1600200"/>
            <a:ext cx="987771" cy="276999"/>
          </a:xfrm>
          <a:prstGeom prst="rect">
            <a:avLst/>
          </a:prstGeom>
        </p:spPr>
        <p:txBody>
          <a:bodyPr wrap="none">
            <a:spAutoFit/>
          </a:bodyPr>
          <a:lstStyle/>
          <a:p>
            <a:r>
              <a:rPr lang="en-US" sz="1200" b="1" dirty="0">
                <a:solidFill>
                  <a:srgbClr val="FFC000"/>
                </a:solidFill>
                <a:latin typeface="Arial" panose="020B0604020202020204" pitchFamily="34" charset="0"/>
                <a:cs typeface="Arial" panose="020B0604020202020204" pitchFamily="34" charset="0"/>
              </a:rPr>
              <a:t>2015 GFDL</a:t>
            </a:r>
          </a:p>
        </p:txBody>
      </p:sp>
      <p:sp>
        <p:nvSpPr>
          <p:cNvPr id="6" name="Rectangle 5"/>
          <p:cNvSpPr/>
          <p:nvPr/>
        </p:nvSpPr>
        <p:spPr>
          <a:xfrm>
            <a:off x="7241829" y="2133600"/>
            <a:ext cx="987771" cy="276999"/>
          </a:xfrm>
          <a:prstGeom prst="rect">
            <a:avLst/>
          </a:prstGeom>
        </p:spPr>
        <p:txBody>
          <a:bodyPr wrap="none">
            <a:spAutoFit/>
          </a:bodyPr>
          <a:lstStyle/>
          <a:p>
            <a:r>
              <a:rPr lang="en-US" sz="1200" b="1" dirty="0" smtClean="0">
                <a:solidFill>
                  <a:srgbClr val="00B050"/>
                </a:solidFill>
                <a:latin typeface="Arial" panose="020B0604020202020204" pitchFamily="34" charset="0"/>
                <a:cs typeface="Arial" panose="020B0604020202020204" pitchFamily="34" charset="0"/>
              </a:rPr>
              <a:t>2014 GFDL</a:t>
            </a:r>
            <a:endParaRPr lang="en-US" sz="1200" b="1" dirty="0">
              <a:solidFill>
                <a:srgbClr val="00B050"/>
              </a:solidFill>
              <a:latin typeface="Arial" panose="020B0604020202020204" pitchFamily="34" charset="0"/>
              <a:cs typeface="Arial" panose="020B0604020202020204" pitchFamily="34" charset="0"/>
            </a:endParaRPr>
          </a:p>
        </p:txBody>
      </p:sp>
      <p:sp>
        <p:nvSpPr>
          <p:cNvPr id="7" name="Rectangle 6"/>
          <p:cNvSpPr/>
          <p:nvPr/>
        </p:nvSpPr>
        <p:spPr>
          <a:xfrm>
            <a:off x="3581400" y="2362200"/>
            <a:ext cx="1029449" cy="276999"/>
          </a:xfrm>
          <a:prstGeom prst="rect">
            <a:avLst/>
          </a:prstGeom>
        </p:spPr>
        <p:txBody>
          <a:bodyPr wrap="none">
            <a:spAutoFit/>
          </a:bodyPr>
          <a:lstStyle/>
          <a:p>
            <a:r>
              <a:rPr lang="en-US" sz="1200" b="1" dirty="0" smtClean="0">
                <a:solidFill>
                  <a:srgbClr val="7030A0"/>
                </a:solidFill>
                <a:latin typeface="Arial" panose="020B0604020202020204" pitchFamily="34" charset="0"/>
                <a:cs typeface="Arial" panose="020B0604020202020204" pitchFamily="34" charset="0"/>
              </a:rPr>
              <a:t>2014 HWRF</a:t>
            </a:r>
            <a:endParaRPr lang="en-US" sz="1200" b="1"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2323351" y="5361801"/>
            <a:ext cx="1029449" cy="276999"/>
          </a:xfrm>
          <a:prstGeom prst="rect">
            <a:avLst/>
          </a:prstGeom>
        </p:spPr>
        <p:txBody>
          <a:bodyPr wrap="none">
            <a:spAutoFit/>
          </a:bodyPr>
          <a:lstStyle/>
          <a:p>
            <a:r>
              <a:rPr lang="en-US" sz="1200" b="1" dirty="0" smtClean="0">
                <a:solidFill>
                  <a:srgbClr val="0070C0"/>
                </a:solidFill>
                <a:latin typeface="Arial" panose="020B0604020202020204" pitchFamily="34" charset="0"/>
                <a:cs typeface="Arial" panose="020B0604020202020204" pitchFamily="34" charset="0"/>
              </a:rPr>
              <a:t>2014 HWRF</a:t>
            </a:r>
            <a:endParaRPr lang="en-US" sz="1200" b="1" dirty="0">
              <a:solidFill>
                <a:srgbClr val="0070C0"/>
              </a:solidFill>
              <a:latin typeface="Arial" panose="020B0604020202020204" pitchFamily="34" charset="0"/>
              <a:cs typeface="Arial" panose="020B0604020202020204" pitchFamily="34" charset="0"/>
            </a:endParaRPr>
          </a:p>
        </p:txBody>
      </p:sp>
      <p:sp>
        <p:nvSpPr>
          <p:cNvPr id="9" name="Rectangle 8"/>
          <p:cNvSpPr/>
          <p:nvPr/>
        </p:nvSpPr>
        <p:spPr>
          <a:xfrm>
            <a:off x="440223" y="3200400"/>
            <a:ext cx="2379177" cy="323165"/>
          </a:xfrm>
          <a:prstGeom prst="rect">
            <a:avLst/>
          </a:prstGeom>
        </p:spPr>
        <p:txBody>
          <a:bodyPr wrap="none">
            <a:spAutoFit/>
          </a:bodyPr>
          <a:lstStyle/>
          <a:p>
            <a:r>
              <a:rPr lang="en-US" sz="1500" b="1" dirty="0" smtClean="0">
                <a:latin typeface="Arial" panose="020B0604020202020204" pitchFamily="34" charset="0"/>
                <a:cs typeface="Arial" panose="020B0604020202020204" pitchFamily="34" charset="0"/>
              </a:rPr>
              <a:t>0600 </a:t>
            </a:r>
            <a:r>
              <a:rPr lang="en-US" sz="1500" b="1" dirty="0">
                <a:latin typeface="Arial" panose="020B0604020202020204" pitchFamily="34" charset="0"/>
                <a:cs typeface="Arial" panose="020B0604020202020204" pitchFamily="34" charset="0"/>
              </a:rPr>
              <a:t>UTC 12 September</a:t>
            </a:r>
          </a:p>
        </p:txBody>
      </p:sp>
      <p:sp>
        <p:nvSpPr>
          <p:cNvPr id="10" name="Rectangle 9"/>
          <p:cNvSpPr/>
          <p:nvPr/>
        </p:nvSpPr>
        <p:spPr>
          <a:xfrm>
            <a:off x="2590800" y="6400800"/>
            <a:ext cx="2038635" cy="323165"/>
          </a:xfrm>
          <a:prstGeom prst="rect">
            <a:avLst/>
          </a:prstGeom>
        </p:spPr>
        <p:txBody>
          <a:bodyPr wrap="none">
            <a:spAutoFit/>
          </a:bodyPr>
          <a:lstStyle/>
          <a:p>
            <a:r>
              <a:rPr lang="en-US" sz="1500" b="1" dirty="0" smtClean="0">
                <a:latin typeface="Arial" panose="020B0604020202020204" pitchFamily="34" charset="0"/>
                <a:cs typeface="Arial" panose="020B0604020202020204" pitchFamily="34" charset="0"/>
              </a:rPr>
              <a:t>0000 </a:t>
            </a:r>
            <a:r>
              <a:rPr lang="en-US" sz="1500" b="1" dirty="0">
                <a:latin typeface="Arial" panose="020B0604020202020204" pitchFamily="34" charset="0"/>
                <a:cs typeface="Arial" panose="020B0604020202020204" pitchFamily="34" charset="0"/>
              </a:rPr>
              <a:t>UTC </a:t>
            </a:r>
            <a:r>
              <a:rPr lang="en-US" sz="1500" b="1" dirty="0" smtClean="0">
                <a:latin typeface="Arial" panose="020B0604020202020204" pitchFamily="34" charset="0"/>
                <a:cs typeface="Arial" panose="020B0604020202020204" pitchFamily="34" charset="0"/>
              </a:rPr>
              <a:t>22 August</a:t>
            </a:r>
            <a:endParaRPr lang="en-US" sz="1500" b="1" dirty="0">
              <a:latin typeface="Arial" panose="020B0604020202020204" pitchFamily="34" charset="0"/>
              <a:cs typeface="Arial" panose="020B0604020202020204" pitchFamily="34" charset="0"/>
            </a:endParaRPr>
          </a:p>
        </p:txBody>
      </p:sp>
      <p:sp>
        <p:nvSpPr>
          <p:cNvPr id="11" name="Rectangle 10"/>
          <p:cNvSpPr/>
          <p:nvPr/>
        </p:nvSpPr>
        <p:spPr>
          <a:xfrm>
            <a:off x="381000" y="4001869"/>
            <a:ext cx="1600200"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Hurricane</a:t>
            </a:r>
          </a:p>
          <a:p>
            <a:r>
              <a:rPr lang="en-US" b="1" dirty="0" smtClean="0">
                <a:latin typeface="Arial" panose="020B0604020202020204" pitchFamily="34" charset="0"/>
                <a:cs typeface="Arial" panose="020B0604020202020204" pitchFamily="34" charset="0"/>
              </a:rPr>
              <a:t>Marie</a:t>
            </a:r>
            <a:endParaRPr lang="en-US" b="1" dirty="0">
              <a:latin typeface="Arial" panose="020B0604020202020204" pitchFamily="34" charset="0"/>
              <a:cs typeface="Arial" panose="020B0604020202020204" pitchFamily="34" charset="0"/>
            </a:endParaRPr>
          </a:p>
        </p:txBody>
      </p:sp>
      <p:sp>
        <p:nvSpPr>
          <p:cNvPr id="12" name="Rectangle 11"/>
          <p:cNvSpPr/>
          <p:nvPr/>
        </p:nvSpPr>
        <p:spPr>
          <a:xfrm>
            <a:off x="7809751" y="5410200"/>
            <a:ext cx="1029449" cy="276999"/>
          </a:xfrm>
          <a:prstGeom prst="rect">
            <a:avLst/>
          </a:prstGeom>
        </p:spPr>
        <p:txBody>
          <a:bodyPr wrap="none">
            <a:spAutoFit/>
          </a:bodyPr>
          <a:lstStyle/>
          <a:p>
            <a:r>
              <a:rPr lang="en-US" sz="1200" b="1" dirty="0" smtClean="0">
                <a:solidFill>
                  <a:srgbClr val="0070C0"/>
                </a:solidFill>
                <a:latin typeface="Arial" panose="020B0604020202020204" pitchFamily="34" charset="0"/>
                <a:cs typeface="Arial" panose="020B0604020202020204" pitchFamily="34" charset="0"/>
              </a:rPr>
              <a:t>2014 HWRF</a:t>
            </a:r>
            <a:endParaRPr lang="en-US" sz="1200" b="1" dirty="0">
              <a:solidFill>
                <a:srgbClr val="0070C0"/>
              </a:solidFill>
              <a:latin typeface="Arial" panose="020B0604020202020204" pitchFamily="34" charset="0"/>
              <a:cs typeface="Arial" panose="020B0604020202020204" pitchFamily="34" charset="0"/>
            </a:endParaRPr>
          </a:p>
        </p:txBody>
      </p:sp>
      <p:sp>
        <p:nvSpPr>
          <p:cNvPr id="13" name="Rectangle 12"/>
          <p:cNvSpPr/>
          <p:nvPr/>
        </p:nvSpPr>
        <p:spPr>
          <a:xfrm>
            <a:off x="1866151" y="1905000"/>
            <a:ext cx="987771" cy="276999"/>
          </a:xfrm>
          <a:prstGeom prst="rect">
            <a:avLst/>
          </a:prstGeom>
        </p:spPr>
        <p:txBody>
          <a:bodyPr wrap="none">
            <a:spAutoFit/>
          </a:bodyPr>
          <a:lstStyle/>
          <a:p>
            <a:r>
              <a:rPr lang="en-US" sz="1200" b="1" dirty="0" smtClean="0">
                <a:solidFill>
                  <a:srgbClr val="00B050"/>
                </a:solidFill>
                <a:latin typeface="Arial" panose="020B0604020202020204" pitchFamily="34" charset="0"/>
                <a:cs typeface="Arial" panose="020B0604020202020204" pitchFamily="34" charset="0"/>
              </a:rPr>
              <a:t>2014 GFDL</a:t>
            </a:r>
            <a:endParaRPr lang="en-US" sz="1200" b="1" dirty="0">
              <a:solidFill>
                <a:srgbClr val="00B050"/>
              </a:solidFill>
              <a:latin typeface="Arial" panose="020B0604020202020204" pitchFamily="34" charset="0"/>
              <a:cs typeface="Arial" panose="020B0604020202020204" pitchFamily="34" charset="0"/>
            </a:endParaRPr>
          </a:p>
        </p:txBody>
      </p:sp>
      <p:sp>
        <p:nvSpPr>
          <p:cNvPr id="15" name="Rectangle 14"/>
          <p:cNvSpPr/>
          <p:nvPr/>
        </p:nvSpPr>
        <p:spPr>
          <a:xfrm>
            <a:off x="2365029" y="5943600"/>
            <a:ext cx="987771" cy="276999"/>
          </a:xfrm>
          <a:prstGeom prst="rect">
            <a:avLst/>
          </a:prstGeom>
        </p:spPr>
        <p:txBody>
          <a:bodyPr wrap="none">
            <a:spAutoFit/>
          </a:bodyPr>
          <a:lstStyle/>
          <a:p>
            <a:r>
              <a:rPr lang="en-US" sz="1200" b="1" dirty="0" smtClean="0">
                <a:solidFill>
                  <a:srgbClr val="00B050"/>
                </a:solidFill>
                <a:latin typeface="Arial" panose="020B0604020202020204" pitchFamily="34" charset="0"/>
                <a:cs typeface="Arial" panose="020B0604020202020204" pitchFamily="34" charset="0"/>
              </a:rPr>
              <a:t>2014 GFDL</a:t>
            </a:r>
            <a:endParaRPr lang="en-US" sz="1200" b="1" dirty="0">
              <a:solidFill>
                <a:srgbClr val="00B050"/>
              </a:solidFill>
              <a:latin typeface="Arial" panose="020B0604020202020204" pitchFamily="34" charset="0"/>
              <a:cs typeface="Arial" panose="020B0604020202020204" pitchFamily="34" charset="0"/>
            </a:endParaRPr>
          </a:p>
        </p:txBody>
      </p:sp>
      <p:sp>
        <p:nvSpPr>
          <p:cNvPr id="16" name="Rectangle 15"/>
          <p:cNvSpPr/>
          <p:nvPr/>
        </p:nvSpPr>
        <p:spPr>
          <a:xfrm>
            <a:off x="7212766" y="6324600"/>
            <a:ext cx="1931234" cy="323165"/>
          </a:xfrm>
          <a:prstGeom prst="rect">
            <a:avLst/>
          </a:prstGeom>
        </p:spPr>
        <p:txBody>
          <a:bodyPr wrap="none">
            <a:spAutoFit/>
          </a:bodyPr>
          <a:lstStyle/>
          <a:p>
            <a:r>
              <a:rPr lang="en-US" sz="1500" b="1" dirty="0" smtClean="0">
                <a:latin typeface="Arial" panose="020B0604020202020204" pitchFamily="34" charset="0"/>
                <a:cs typeface="Arial" panose="020B0604020202020204" pitchFamily="34" charset="0"/>
              </a:rPr>
              <a:t>1200 </a:t>
            </a:r>
            <a:r>
              <a:rPr lang="en-US" sz="1500" b="1" dirty="0">
                <a:latin typeface="Arial" panose="020B0604020202020204" pitchFamily="34" charset="0"/>
                <a:cs typeface="Arial" panose="020B0604020202020204" pitchFamily="34" charset="0"/>
              </a:rPr>
              <a:t>UTC </a:t>
            </a:r>
            <a:r>
              <a:rPr lang="en-US" sz="1500" b="1" dirty="0" smtClean="0">
                <a:latin typeface="Arial" panose="020B0604020202020204" pitchFamily="34" charset="0"/>
                <a:cs typeface="Arial" panose="020B0604020202020204" pitchFamily="34" charset="0"/>
              </a:rPr>
              <a:t>3 August</a:t>
            </a:r>
            <a:endParaRPr lang="en-US" sz="1500" b="1" dirty="0">
              <a:latin typeface="Arial" panose="020B0604020202020204" pitchFamily="34" charset="0"/>
              <a:cs typeface="Arial" panose="020B0604020202020204" pitchFamily="34" charset="0"/>
            </a:endParaRPr>
          </a:p>
        </p:txBody>
      </p:sp>
      <p:sp>
        <p:nvSpPr>
          <p:cNvPr id="17" name="Rectangle 16"/>
          <p:cNvSpPr/>
          <p:nvPr/>
        </p:nvSpPr>
        <p:spPr>
          <a:xfrm>
            <a:off x="5105400" y="3810000"/>
            <a:ext cx="2286000"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Hurricane</a:t>
            </a:r>
          </a:p>
          <a:p>
            <a:r>
              <a:rPr lang="en-US" b="1" dirty="0" smtClean="0">
                <a:latin typeface="Arial" panose="020B0604020202020204" pitchFamily="34" charset="0"/>
                <a:cs typeface="Arial" panose="020B0604020202020204" pitchFamily="34" charset="0"/>
              </a:rPr>
              <a:t>Genevieve</a:t>
            </a:r>
            <a:endParaRPr lang="en-US" b="1" dirty="0">
              <a:latin typeface="Arial" panose="020B0604020202020204" pitchFamily="34" charset="0"/>
              <a:cs typeface="Arial" panose="020B0604020202020204" pitchFamily="34" charset="0"/>
            </a:endParaRPr>
          </a:p>
        </p:txBody>
      </p:sp>
      <p:sp>
        <p:nvSpPr>
          <p:cNvPr id="18" name="Rectangle 17"/>
          <p:cNvSpPr/>
          <p:nvPr/>
        </p:nvSpPr>
        <p:spPr>
          <a:xfrm>
            <a:off x="2514600" y="2590800"/>
            <a:ext cx="1029449" cy="276999"/>
          </a:xfrm>
          <a:prstGeom prst="rect">
            <a:avLst/>
          </a:prstGeom>
        </p:spPr>
        <p:txBody>
          <a:bodyPr wrap="none">
            <a:spAutoFit/>
          </a:bodyPr>
          <a:lstStyle/>
          <a:p>
            <a:r>
              <a:rPr lang="en-US" sz="1200" b="1" dirty="0">
                <a:solidFill>
                  <a:srgbClr val="FF0000"/>
                </a:solidFill>
                <a:latin typeface="Arial" panose="020B0604020202020204" pitchFamily="34" charset="0"/>
                <a:cs typeface="Arial" panose="020B0604020202020204" pitchFamily="34" charset="0"/>
              </a:rPr>
              <a:t>2015 HWRF</a:t>
            </a:r>
          </a:p>
        </p:txBody>
      </p:sp>
      <p:sp>
        <p:nvSpPr>
          <p:cNvPr id="19" name="Rectangle 18"/>
          <p:cNvSpPr/>
          <p:nvPr/>
        </p:nvSpPr>
        <p:spPr>
          <a:xfrm>
            <a:off x="5523751" y="1600200"/>
            <a:ext cx="1029449" cy="276999"/>
          </a:xfrm>
          <a:prstGeom prst="rect">
            <a:avLst/>
          </a:prstGeom>
        </p:spPr>
        <p:txBody>
          <a:bodyPr wrap="none">
            <a:spAutoFit/>
          </a:bodyPr>
          <a:lstStyle/>
          <a:p>
            <a:r>
              <a:rPr lang="en-US" sz="1200" b="1" dirty="0">
                <a:solidFill>
                  <a:srgbClr val="7030A0"/>
                </a:solidFill>
                <a:latin typeface="Arial" panose="020B0604020202020204" pitchFamily="34" charset="0"/>
                <a:cs typeface="Arial" panose="020B0604020202020204" pitchFamily="34" charset="0"/>
              </a:rPr>
              <a:t>2014 HWRF</a:t>
            </a:r>
          </a:p>
        </p:txBody>
      </p:sp>
      <p:sp>
        <p:nvSpPr>
          <p:cNvPr id="20" name="Rectangle 19"/>
          <p:cNvSpPr/>
          <p:nvPr/>
        </p:nvSpPr>
        <p:spPr>
          <a:xfrm>
            <a:off x="5943600" y="2009001"/>
            <a:ext cx="1029449" cy="276999"/>
          </a:xfrm>
          <a:prstGeom prst="rect">
            <a:avLst/>
          </a:prstGeom>
        </p:spPr>
        <p:txBody>
          <a:bodyPr wrap="none">
            <a:spAutoFit/>
          </a:bodyPr>
          <a:lstStyle/>
          <a:p>
            <a:r>
              <a:rPr lang="en-US" sz="1200" b="1" dirty="0">
                <a:solidFill>
                  <a:srgbClr val="FF0000"/>
                </a:solidFill>
                <a:latin typeface="Arial" panose="020B0604020202020204" pitchFamily="34" charset="0"/>
                <a:cs typeface="Arial" panose="020B0604020202020204" pitchFamily="34" charset="0"/>
              </a:rPr>
              <a:t>2015 HWRF</a:t>
            </a:r>
          </a:p>
        </p:txBody>
      </p:sp>
      <p:sp>
        <p:nvSpPr>
          <p:cNvPr id="21" name="Rectangle 20"/>
          <p:cNvSpPr/>
          <p:nvPr/>
        </p:nvSpPr>
        <p:spPr>
          <a:xfrm>
            <a:off x="7696200" y="762000"/>
            <a:ext cx="987771" cy="276999"/>
          </a:xfrm>
          <a:prstGeom prst="rect">
            <a:avLst/>
          </a:prstGeom>
        </p:spPr>
        <p:txBody>
          <a:bodyPr wrap="none">
            <a:spAutoFit/>
          </a:bodyPr>
          <a:lstStyle/>
          <a:p>
            <a:r>
              <a:rPr lang="en-US" sz="1200" b="1" dirty="0">
                <a:solidFill>
                  <a:srgbClr val="FFC000"/>
                </a:solidFill>
                <a:latin typeface="Arial" panose="020B0604020202020204" pitchFamily="34" charset="0"/>
                <a:cs typeface="Arial" panose="020B0604020202020204" pitchFamily="34" charset="0"/>
              </a:rPr>
              <a:t>2015 GFDL</a:t>
            </a:r>
          </a:p>
        </p:txBody>
      </p:sp>
      <p:sp>
        <p:nvSpPr>
          <p:cNvPr id="22" name="Rectangle 21"/>
          <p:cNvSpPr/>
          <p:nvPr/>
        </p:nvSpPr>
        <p:spPr>
          <a:xfrm>
            <a:off x="3581400" y="5590401"/>
            <a:ext cx="987771" cy="276999"/>
          </a:xfrm>
          <a:prstGeom prst="rect">
            <a:avLst/>
          </a:prstGeom>
        </p:spPr>
        <p:txBody>
          <a:bodyPr wrap="none">
            <a:spAutoFit/>
          </a:bodyPr>
          <a:lstStyle/>
          <a:p>
            <a:r>
              <a:rPr lang="en-US" sz="1200" b="1" dirty="0">
                <a:solidFill>
                  <a:srgbClr val="FFC000"/>
                </a:solidFill>
                <a:latin typeface="Arial" panose="020B0604020202020204" pitchFamily="34" charset="0"/>
                <a:cs typeface="Arial" panose="020B0604020202020204" pitchFamily="34" charset="0"/>
              </a:rPr>
              <a:t>2015 GFDL</a:t>
            </a:r>
          </a:p>
        </p:txBody>
      </p:sp>
      <p:sp>
        <p:nvSpPr>
          <p:cNvPr id="24" name="Rectangle 23"/>
          <p:cNvSpPr/>
          <p:nvPr/>
        </p:nvSpPr>
        <p:spPr>
          <a:xfrm>
            <a:off x="8080029" y="4371201"/>
            <a:ext cx="987771" cy="276999"/>
          </a:xfrm>
          <a:prstGeom prst="rect">
            <a:avLst/>
          </a:prstGeom>
        </p:spPr>
        <p:txBody>
          <a:bodyPr wrap="none">
            <a:spAutoFit/>
          </a:bodyPr>
          <a:lstStyle/>
          <a:p>
            <a:r>
              <a:rPr lang="en-US" sz="1200" b="1" dirty="0">
                <a:solidFill>
                  <a:srgbClr val="FFC000"/>
                </a:solidFill>
                <a:latin typeface="Arial" panose="020B0604020202020204" pitchFamily="34" charset="0"/>
                <a:cs typeface="Arial" panose="020B0604020202020204" pitchFamily="34" charset="0"/>
              </a:rPr>
              <a:t>2015 GFDL</a:t>
            </a:r>
          </a:p>
        </p:txBody>
      </p:sp>
      <p:sp>
        <p:nvSpPr>
          <p:cNvPr id="25" name="Rectangle 24"/>
          <p:cNvSpPr/>
          <p:nvPr/>
        </p:nvSpPr>
        <p:spPr>
          <a:xfrm>
            <a:off x="7696200" y="5971401"/>
            <a:ext cx="1558292" cy="276999"/>
          </a:xfrm>
          <a:prstGeom prst="rect">
            <a:avLst/>
          </a:prstGeom>
        </p:spPr>
        <p:txBody>
          <a:bodyPr wrap="square">
            <a:spAutoFit/>
          </a:bodyPr>
          <a:lstStyle/>
          <a:p>
            <a:r>
              <a:rPr lang="en-US" sz="1200" b="1" dirty="0">
                <a:solidFill>
                  <a:srgbClr val="7030A0"/>
                </a:solidFill>
                <a:latin typeface="Arial" panose="020B0604020202020204" pitchFamily="34" charset="0"/>
                <a:cs typeface="Arial" panose="020B0604020202020204" pitchFamily="34" charset="0"/>
              </a:rPr>
              <a:t>2014 </a:t>
            </a:r>
            <a:r>
              <a:rPr lang="en-US" sz="1200" b="1" dirty="0" smtClean="0">
                <a:solidFill>
                  <a:srgbClr val="7030A0"/>
                </a:solidFill>
                <a:latin typeface="Arial" panose="020B0604020202020204" pitchFamily="34" charset="0"/>
                <a:cs typeface="Arial" panose="020B0604020202020204" pitchFamily="34" charset="0"/>
              </a:rPr>
              <a:t>GFDL </a:t>
            </a:r>
          </a:p>
        </p:txBody>
      </p:sp>
      <p:sp>
        <p:nvSpPr>
          <p:cNvPr id="26" name="Rectangle 25"/>
          <p:cNvSpPr/>
          <p:nvPr/>
        </p:nvSpPr>
        <p:spPr>
          <a:xfrm>
            <a:off x="723151" y="5334000"/>
            <a:ext cx="1029449" cy="276999"/>
          </a:xfrm>
          <a:prstGeom prst="rect">
            <a:avLst/>
          </a:prstGeom>
        </p:spPr>
        <p:txBody>
          <a:bodyPr wrap="none">
            <a:spAutoFit/>
          </a:bodyPr>
          <a:lstStyle/>
          <a:p>
            <a:r>
              <a:rPr lang="en-US" sz="1200" b="1" dirty="0">
                <a:solidFill>
                  <a:srgbClr val="FF0000"/>
                </a:solidFill>
                <a:latin typeface="Arial" panose="020B0604020202020204" pitchFamily="34" charset="0"/>
                <a:cs typeface="Arial" panose="020B0604020202020204" pitchFamily="34" charset="0"/>
              </a:rPr>
              <a:t>2015 HWRF</a:t>
            </a:r>
          </a:p>
        </p:txBody>
      </p:sp>
      <p:sp>
        <p:nvSpPr>
          <p:cNvPr id="27" name="Rectangle 26"/>
          <p:cNvSpPr/>
          <p:nvPr/>
        </p:nvSpPr>
        <p:spPr>
          <a:xfrm>
            <a:off x="8114551" y="4752201"/>
            <a:ext cx="1029449" cy="276999"/>
          </a:xfrm>
          <a:prstGeom prst="rect">
            <a:avLst/>
          </a:prstGeom>
        </p:spPr>
        <p:txBody>
          <a:bodyPr wrap="none">
            <a:spAutoFit/>
          </a:bodyPr>
          <a:lstStyle/>
          <a:p>
            <a:r>
              <a:rPr lang="en-US" sz="1200" b="1" dirty="0">
                <a:solidFill>
                  <a:srgbClr val="FF0000"/>
                </a:solidFill>
                <a:latin typeface="Arial" panose="020B0604020202020204" pitchFamily="34" charset="0"/>
                <a:cs typeface="Arial" panose="020B0604020202020204" pitchFamily="34" charset="0"/>
              </a:rPr>
              <a:t>2015 HWRF</a:t>
            </a:r>
          </a:p>
        </p:txBody>
      </p:sp>
      <p:sp>
        <p:nvSpPr>
          <p:cNvPr id="14" name="Slide Number Placeholder 13"/>
          <p:cNvSpPr>
            <a:spLocks noGrp="1"/>
          </p:cNvSpPr>
          <p:nvPr>
            <p:ph type="sldNum" sz="quarter" idx="12"/>
          </p:nvPr>
        </p:nvSpPr>
        <p:spPr/>
        <p:txBody>
          <a:bodyPr/>
          <a:lstStyle/>
          <a:p>
            <a:fld id="{F2024846-3E45-4585-8ABC-5F4EEF7C8521}" type="slidenum">
              <a:rPr lang="en-US" smtClean="0"/>
              <a:t>29</a:t>
            </a:fld>
            <a:endParaRPr lang="en-US"/>
          </a:p>
        </p:txBody>
      </p:sp>
    </p:spTree>
    <p:extLst>
      <p:ext uri="{BB962C8B-B14F-4D97-AF65-F5344CB8AC3E}">
        <p14:creationId xmlns:p14="http://schemas.microsoft.com/office/powerpoint/2010/main" val="755965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Autofit/>
          </a:bodyPr>
          <a:lstStyle/>
          <a:p>
            <a:r>
              <a:rPr lang="en-US" sz="3200" b="1" dirty="0" smtClean="0">
                <a:latin typeface="Arial" panose="020B0604020202020204" pitchFamily="34" charset="0"/>
                <a:cs typeface="Arial" panose="020B0604020202020204" pitchFamily="34" charset="0"/>
              </a:rPr>
              <a:t>VERTICAL LEVEL CONFIGURATION</a:t>
            </a:r>
            <a:endParaRPr lang="en-US" sz="3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810" r="7877" b="10712"/>
          <a:stretch/>
        </p:blipFill>
        <p:spPr>
          <a:xfrm>
            <a:off x="2209801" y="950684"/>
            <a:ext cx="4648200" cy="301171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017" r="8075" b="12344"/>
          <a:stretch/>
        </p:blipFill>
        <p:spPr>
          <a:xfrm>
            <a:off x="2209800" y="3922388"/>
            <a:ext cx="4678914" cy="2935612"/>
          </a:xfrm>
          <a:prstGeom prst="rect">
            <a:avLst/>
          </a:prstGeom>
        </p:spPr>
      </p:pic>
      <p:sp>
        <p:nvSpPr>
          <p:cNvPr id="6" name="TextBox 5"/>
          <p:cNvSpPr txBox="1"/>
          <p:nvPr/>
        </p:nvSpPr>
        <p:spPr>
          <a:xfrm>
            <a:off x="2209800" y="762000"/>
            <a:ext cx="5410200" cy="353943"/>
          </a:xfrm>
          <a:prstGeom prst="rect">
            <a:avLst/>
          </a:prstGeom>
          <a:noFill/>
        </p:spPr>
        <p:txBody>
          <a:bodyPr wrap="square" rtlCol="0">
            <a:spAutoFit/>
          </a:bodyPr>
          <a:lstStyle/>
          <a:p>
            <a:r>
              <a:rPr lang="en-US" sz="1700" b="1" dirty="0" smtClean="0">
                <a:latin typeface="Arial" panose="020B0604020202020204" pitchFamily="34" charset="0"/>
                <a:cs typeface="Arial" panose="020B0604020202020204" pitchFamily="34" charset="0"/>
              </a:rPr>
              <a:t>42 Level GFDL    60 Level GFDL   60 Level HWRF</a:t>
            </a:r>
            <a:endParaRPr lang="en-US" sz="17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2024846-3E45-4585-8ABC-5F4EEF7C8521}" type="slidenum">
              <a:rPr lang="en-US" smtClean="0"/>
              <a:t>3</a:t>
            </a:fld>
            <a:endParaRPr lang="en-US"/>
          </a:p>
        </p:txBody>
      </p:sp>
    </p:spTree>
    <p:extLst>
      <p:ext uri="{BB962C8B-B14F-4D97-AF65-F5344CB8AC3E}">
        <p14:creationId xmlns:p14="http://schemas.microsoft.com/office/powerpoint/2010/main" val="1598724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Future Plans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b="1" dirty="0" smtClean="0">
                <a:latin typeface="Arial" panose="020B0604020202020204" pitchFamily="34" charset="0"/>
                <a:cs typeface="Arial" panose="020B0604020202020204" pitchFamily="34" charset="0"/>
              </a:rPr>
              <a:t>Address Negative Bias in 60 level GFDL model for intense hurricanes,  by:</a:t>
            </a:r>
          </a:p>
          <a:p>
            <a:r>
              <a:rPr lang="en-US" b="1" dirty="0" smtClean="0">
                <a:latin typeface="Arial" panose="020B0604020202020204" pitchFamily="34" charset="0"/>
                <a:cs typeface="Arial" panose="020B0604020202020204" pitchFamily="34" charset="0"/>
              </a:rPr>
              <a:t>1. Evaluating impact of GFS enhanced PBL turbulence mixing in stratocumulus regions</a:t>
            </a:r>
          </a:p>
          <a:p>
            <a:r>
              <a:rPr lang="en-US" b="1" dirty="0" smtClean="0">
                <a:latin typeface="Arial" panose="020B0604020202020204" pitchFamily="34" charset="0"/>
                <a:cs typeface="Arial" panose="020B0604020202020204" pitchFamily="34" charset="0"/>
              </a:rPr>
              <a:t>2. Evaluating different distributions of vertical levels (e.g., reduced number in outflow and more in mid-levels)</a:t>
            </a:r>
          </a:p>
          <a:p>
            <a:r>
              <a:rPr lang="en-US" b="1" dirty="0" smtClean="0">
                <a:latin typeface="Arial" panose="020B0604020202020204" pitchFamily="34" charset="0"/>
                <a:cs typeface="Arial" panose="020B0604020202020204" pitchFamily="34" charset="0"/>
              </a:rPr>
              <a:t>Study could have benefit of reducing  negative bias in 60 level HWRF in RI and intense hurricanes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2024846-3E45-4585-8ABC-5F4EEF7C8521}" type="slidenum">
              <a:rPr lang="en-US" smtClean="0"/>
              <a:t>30</a:t>
            </a:fld>
            <a:endParaRPr lang="en-US"/>
          </a:p>
        </p:txBody>
      </p:sp>
    </p:spTree>
    <p:extLst>
      <p:ext uri="{BB962C8B-B14F-4D97-AF65-F5344CB8AC3E}">
        <p14:creationId xmlns:p14="http://schemas.microsoft.com/office/powerpoint/2010/main" val="337925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544" t="23341" r="27956" b="37332"/>
          <a:stretch/>
        </p:blipFill>
        <p:spPr>
          <a:xfrm>
            <a:off x="-152400" y="0"/>
            <a:ext cx="9372600" cy="6858000"/>
          </a:xfrm>
          <a:prstGeom prst="rect">
            <a:avLst/>
          </a:prstGeom>
        </p:spPr>
      </p:pic>
      <p:sp>
        <p:nvSpPr>
          <p:cNvPr id="2" name="Title 1"/>
          <p:cNvSpPr>
            <a:spLocks noGrp="1"/>
          </p:cNvSpPr>
          <p:nvPr>
            <p:ph type="title"/>
          </p:nvPr>
        </p:nvSpPr>
        <p:spPr>
          <a:xfrm>
            <a:off x="457200" y="76200"/>
            <a:ext cx="8229600" cy="1143000"/>
          </a:xfrm>
        </p:spPr>
        <p:txBody>
          <a:bodyPr/>
          <a:lstStyle/>
          <a:p>
            <a:r>
              <a:rPr lang="en-US" b="1" dirty="0" smtClean="0">
                <a:latin typeface="Arial" panose="020B0604020202020204" pitchFamily="34" charset="0"/>
                <a:cs typeface="Arial" panose="020B0604020202020204" pitchFamily="34" charset="0"/>
              </a:rPr>
              <a:t>Summary of GFDL upgrades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066800"/>
            <a:ext cx="8763000" cy="5638800"/>
          </a:xfrm>
        </p:spPr>
        <p:txBody>
          <a:bodyPr>
            <a:normAutofit fontScale="85000" lnSpcReduction="20000"/>
          </a:bodyPr>
          <a:lstStyle/>
          <a:p>
            <a:r>
              <a:rPr lang="en-US" b="1" dirty="0" smtClean="0">
                <a:latin typeface="Arial" panose="020B0604020202020204" pitchFamily="34" charset="0"/>
                <a:cs typeface="Arial" panose="020B0604020202020204" pitchFamily="34" charset="0"/>
              </a:rPr>
              <a:t>GFDL model upgrade demonstrates improved track and intensity guidance with both old and upgraded version of GFS for Atlantic and Eastern Pacific Hurricane Seasons for both the 42 and 60 level models.</a:t>
            </a:r>
          </a:p>
          <a:p>
            <a:r>
              <a:rPr lang="en-US" b="1" dirty="0" smtClean="0">
                <a:latin typeface="Arial" panose="020B0604020202020204" pitchFamily="34" charset="0"/>
                <a:cs typeface="Arial" panose="020B0604020202020204" pitchFamily="34" charset="0"/>
              </a:rPr>
              <a:t>Upgraded version with increased vertical resolution (60 vertical levels)  performed well in multi-year Atlantic sample dominated with weaker storms.</a:t>
            </a:r>
          </a:p>
          <a:p>
            <a:r>
              <a:rPr lang="en-US" b="1" dirty="0" smtClean="0">
                <a:latin typeface="Arial" panose="020B0604020202020204" pitchFamily="34" charset="0"/>
                <a:cs typeface="Arial" panose="020B0604020202020204" pitchFamily="34" charset="0"/>
              </a:rPr>
              <a:t>For Major hurricanes 60 level version had large negative bias and degraded tracks at later times.</a:t>
            </a:r>
          </a:p>
          <a:p>
            <a:r>
              <a:rPr lang="en-US" b="1" dirty="0" smtClean="0">
                <a:latin typeface="Arial" panose="020B0604020202020204" pitchFamily="34" charset="0"/>
                <a:cs typeface="Arial" panose="020B0604020202020204" pitchFamily="34" charset="0"/>
              </a:rPr>
              <a:t>42 Level Upgraded Model is being recommended for 2015 implementation while a more optimal distribution of increased vertical levels is being evaluated for future upgrades and potentially as part of 2015 GFDL ensemble system.</a:t>
            </a:r>
            <a:endParaRPr lang="en-US"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F2024846-3E45-4585-8ABC-5F4EEF7C8521}" type="slidenum">
              <a:rPr lang="en-US" smtClean="0"/>
              <a:t>31</a:t>
            </a:fld>
            <a:endParaRPr lang="en-US"/>
          </a:p>
        </p:txBody>
      </p:sp>
    </p:spTree>
    <p:extLst>
      <p:ext uri="{BB962C8B-B14F-4D97-AF65-F5344CB8AC3E}">
        <p14:creationId xmlns:p14="http://schemas.microsoft.com/office/powerpoint/2010/main" val="2457287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839200" cy="6248400"/>
          </a:xfrm>
        </p:spPr>
        <p:txBody>
          <a:bodyPr>
            <a:noAutofit/>
          </a:bodyPr>
          <a:lstStyle/>
          <a:p>
            <a:r>
              <a:rPr lang="en-US" sz="2000" b="1" dirty="0">
                <a:latin typeface="Arial" panose="020B0604020202020204" pitchFamily="34" charset="0"/>
                <a:cs typeface="Arial" panose="020B0604020202020204" pitchFamily="34" charset="0"/>
              </a:rPr>
              <a:t>The National Hurricane Center (NHC) endorses the proposed implementation of the GFDL Hurricane Model for 2015.  Retrospective runs of this model for a large number of cases from the 2011, 2012, and 2014 hurricane seasons showed a significant reduction, in comparison to the current operational version of the model, in the intensity </a:t>
            </a:r>
            <a:r>
              <a:rPr lang="en-US" sz="2000" b="1" dirty="0" smtClean="0">
                <a:latin typeface="Arial" panose="020B0604020202020204" pitchFamily="34" charset="0"/>
                <a:cs typeface="Arial" panose="020B0604020202020204" pitchFamily="34" charset="0"/>
              </a:rPr>
              <a:t>forecast error </a:t>
            </a:r>
            <a:r>
              <a:rPr lang="en-US" sz="2000" b="1" dirty="0">
                <a:latin typeface="Arial" panose="020B0604020202020204" pitchFamily="34" charset="0"/>
                <a:cs typeface="Arial" panose="020B0604020202020204" pitchFamily="34" charset="0"/>
              </a:rPr>
              <a:t>of 10-11 % in the Atlantic basin.  Also, there was a considerable reduction of a negative bias of intensity forecasts in both the Atlantic and eastern North Pacific.  In this regard the intensity bias was reduced to nearly zero in the critical 1-3 day time range in the Atlantic. </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impact on track forecasts was largely neutral to </a:t>
            </a:r>
            <a:r>
              <a:rPr lang="en-US" sz="2000" b="1" dirty="0" smtClean="0">
                <a:latin typeface="Arial" panose="020B0604020202020204" pitchFamily="34" charset="0"/>
                <a:cs typeface="Arial" panose="020B0604020202020204" pitchFamily="34" charset="0"/>
              </a:rPr>
              <a:t>slightly positive</a:t>
            </a:r>
            <a:r>
              <a:rPr lang="en-US" sz="2000" b="1" dirty="0">
                <a:latin typeface="Arial" panose="020B0604020202020204" pitchFamily="34" charset="0"/>
                <a:cs typeface="Arial" panose="020B0604020202020204" pitchFamily="34" charset="0"/>
              </a:rPr>
              <a:t>, except at days 4-5 for the east Pacific where the improvements were more substantial - and on the order of 12%.</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The NHC looks forward to having these improvements to our numerical guidance for TC prediction for the upcoming hurricane season</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Sincerely,</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Dr. Richard J. Pasch</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Senior Hurricane Specialist</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National Hurricane Center/NOAA</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4" name="TextBox 3"/>
          <p:cNvSpPr txBox="1"/>
          <p:nvPr/>
        </p:nvSpPr>
        <p:spPr>
          <a:xfrm>
            <a:off x="0" y="228600"/>
            <a:ext cx="9138920" cy="400110"/>
          </a:xfrm>
          <a:prstGeom prst="rect">
            <a:avLst/>
          </a:prstGeom>
          <a:noFill/>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	ENDOSEMENT FROM THE NATIONAL HURRICANE CENTER</a:t>
            </a:r>
            <a:endParaRPr lang="en-US" sz="2000" b="1" dirty="0">
              <a:solidFill>
                <a:srgbClr val="0070C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2024846-3E45-4585-8ABC-5F4EEF7C8521}" type="slidenum">
              <a:rPr lang="en-US" smtClean="0"/>
              <a:t>32</a:t>
            </a:fld>
            <a:endParaRPr lang="en-US"/>
          </a:p>
        </p:txBody>
      </p:sp>
    </p:spTree>
    <p:extLst>
      <p:ext uri="{BB962C8B-B14F-4D97-AF65-F5344CB8AC3E}">
        <p14:creationId xmlns:p14="http://schemas.microsoft.com/office/powerpoint/2010/main" val="1546126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Moisture Initialization</a:t>
            </a:r>
            <a:endParaRPr lang="en-US" dirty="0"/>
          </a:p>
        </p:txBody>
      </p:sp>
      <p:sp>
        <p:nvSpPr>
          <p:cNvPr id="3" name="Content Placeholder 2"/>
          <p:cNvSpPr>
            <a:spLocks noGrp="1"/>
          </p:cNvSpPr>
          <p:nvPr>
            <p:ph idx="1"/>
          </p:nvPr>
        </p:nvSpPr>
        <p:spPr>
          <a:xfrm>
            <a:off x="228600" y="1600200"/>
            <a:ext cx="8763000" cy="4953000"/>
          </a:xfrm>
        </p:spPr>
        <p:txBody>
          <a:bodyPr>
            <a:normAutofit fontScale="92500" lnSpcReduction="10000"/>
          </a:bodyPr>
          <a:lstStyle/>
          <a:p>
            <a:pPr marL="0" indent="0">
              <a:buNone/>
            </a:pPr>
            <a:r>
              <a:rPr lang="en-US" b="1" dirty="0" smtClean="0">
                <a:solidFill>
                  <a:srgbClr val="FF0000"/>
                </a:solidFill>
                <a:latin typeface="Arial" panose="020B0604020202020204" pitchFamily="34" charset="0"/>
                <a:cs typeface="Arial" panose="020B0604020202020204" pitchFamily="34" charset="0"/>
              </a:rPr>
              <a:t>Current Scheme :</a:t>
            </a:r>
          </a:p>
          <a:p>
            <a:pPr marL="0" indent="0">
              <a:buNone/>
            </a:pPr>
            <a:r>
              <a:rPr lang="en-US" sz="2500" b="1" dirty="0" smtClean="0">
                <a:latin typeface="Arial" panose="020B0604020202020204" pitchFamily="34" charset="0"/>
                <a:cs typeface="Arial" panose="020B0604020202020204" pitchFamily="34" charset="0"/>
              </a:rPr>
              <a:t>(U, V, T, r, p*) =  (U, V, T, r, p*)</a:t>
            </a:r>
            <a:r>
              <a:rPr lang="en-US" sz="2600" b="1" baseline="-25000" dirty="0" err="1" smtClean="0">
                <a:latin typeface="Arial" panose="020B0604020202020204" pitchFamily="34" charset="0"/>
                <a:cs typeface="Arial" panose="020B0604020202020204" pitchFamily="34" charset="0"/>
              </a:rPr>
              <a:t>Envr</a:t>
            </a:r>
            <a:r>
              <a:rPr lang="en-US" sz="2500" b="1" dirty="0" smtClean="0">
                <a:latin typeface="Arial" panose="020B0604020202020204" pitchFamily="34" charset="0"/>
                <a:cs typeface="Arial" panose="020B0604020202020204" pitchFamily="34" charset="0"/>
              </a:rPr>
              <a:t> + (U, V, T, r, p*)</a:t>
            </a:r>
            <a:r>
              <a:rPr lang="en-US" sz="2600" b="1" baseline="-25000" dirty="0" err="1" smtClean="0">
                <a:latin typeface="Arial" panose="020B0604020202020204" pitchFamily="34" charset="0"/>
                <a:cs typeface="Arial" panose="020B0604020202020204" pitchFamily="34" charset="0"/>
              </a:rPr>
              <a:t>axi-sym</a:t>
            </a:r>
            <a:r>
              <a:rPr lang="en-US" sz="2600" b="1" baseline="-25000" dirty="0" smtClean="0">
                <a:latin typeface="Arial" panose="020B0604020202020204" pitchFamily="34" charset="0"/>
                <a:cs typeface="Arial" panose="020B0604020202020204" pitchFamily="34" charset="0"/>
              </a:rPr>
              <a:t> vortex</a:t>
            </a:r>
          </a:p>
          <a:p>
            <a:pPr marL="0" indent="0">
              <a:buNone/>
            </a:pPr>
            <a:r>
              <a:rPr lang="en-US" sz="2500" b="1" dirty="0" err="1" smtClean="0">
                <a:latin typeface="Arial" panose="020B0604020202020204" pitchFamily="34" charset="0"/>
                <a:cs typeface="Arial" panose="020B0604020202020204" pitchFamily="34" charset="0"/>
              </a:rPr>
              <a:t>r</a:t>
            </a:r>
            <a:r>
              <a:rPr lang="en-US" sz="2400" b="1" baseline="-25000" dirty="0" err="1">
                <a:latin typeface="Arial" panose="020B0604020202020204" pitchFamily="34" charset="0"/>
                <a:cs typeface="Arial" panose="020B0604020202020204" pitchFamily="34" charset="0"/>
              </a:rPr>
              <a:t>axi-sym</a:t>
            </a:r>
            <a:r>
              <a:rPr lang="en-US" sz="2400" b="1" baseline="-25000">
                <a:latin typeface="Arial" panose="020B0604020202020204" pitchFamily="34" charset="0"/>
                <a:cs typeface="Arial" panose="020B0604020202020204" pitchFamily="34" charset="0"/>
              </a:rPr>
              <a:t> </a:t>
            </a:r>
            <a:r>
              <a:rPr lang="en-US" sz="2400" b="1" baseline="-25000" smtClean="0">
                <a:latin typeface="Arial" panose="020B0604020202020204" pitchFamily="34" charset="0"/>
                <a:cs typeface="Arial" panose="020B0604020202020204" pitchFamily="34" charset="0"/>
              </a:rPr>
              <a:t>vortex</a:t>
            </a:r>
            <a:r>
              <a:rPr lang="en-US" sz="2500" b="1" baseline="-25000" smtClean="0">
                <a:latin typeface="Arial" panose="020B0604020202020204" pitchFamily="34" charset="0"/>
                <a:cs typeface="Arial" panose="020B0604020202020204" pitchFamily="34" charset="0"/>
              </a:rPr>
              <a:t>    </a:t>
            </a:r>
            <a:r>
              <a:rPr lang="en-US" sz="2100" b="1" dirty="0" smtClean="0">
                <a:latin typeface="Arial" panose="020B0604020202020204" pitchFamily="34" charset="0"/>
                <a:cs typeface="Arial" panose="020B0604020202020204" pitchFamily="34" charset="0"/>
              </a:rPr>
              <a:t>defined with respect to the Environmental moisture field</a:t>
            </a:r>
          </a:p>
          <a:p>
            <a:pPr marL="0" indent="0">
              <a:buNone/>
            </a:pPr>
            <a:r>
              <a:rPr lang="en-US" sz="2100" b="1" dirty="0" smtClean="0">
                <a:latin typeface="Arial" panose="020B0604020202020204" pitchFamily="34" charset="0"/>
                <a:cs typeface="Arial" panose="020B0604020202020204" pitchFamily="34" charset="0"/>
              </a:rPr>
              <a:t>(Environment is determined by moisture field outside the filter radius)</a:t>
            </a:r>
          </a:p>
          <a:p>
            <a:pPr marL="0" indent="0">
              <a:buNone/>
            </a:pPr>
            <a:r>
              <a:rPr lang="en-US" sz="2500" b="1" dirty="0">
                <a:latin typeface="Arial" panose="020B0604020202020204" pitchFamily="34" charset="0"/>
                <a:cs typeface="Arial" panose="020B0604020202020204" pitchFamily="34" charset="0"/>
              </a:rPr>
              <a:t>Lead to </a:t>
            </a:r>
            <a:r>
              <a:rPr lang="en-US" sz="2500" b="1" dirty="0" smtClean="0">
                <a:latin typeface="Arial" panose="020B0604020202020204" pitchFamily="34" charset="0"/>
                <a:cs typeface="Arial" panose="020B0604020202020204" pitchFamily="34" charset="0"/>
              </a:rPr>
              <a:t>Unrealistic drying </a:t>
            </a:r>
            <a:r>
              <a:rPr lang="en-US" sz="2500" b="1" dirty="0">
                <a:latin typeface="Arial" panose="020B0604020202020204" pitchFamily="34" charset="0"/>
                <a:cs typeface="Arial" panose="020B0604020202020204" pitchFamily="34" charset="0"/>
              </a:rPr>
              <a:t>in middle troposphere </a:t>
            </a:r>
            <a:endParaRPr lang="en-US" sz="2500" b="1" dirty="0" smtClean="0">
              <a:latin typeface="Arial" panose="020B0604020202020204" pitchFamily="34" charset="0"/>
              <a:cs typeface="Arial" panose="020B0604020202020204" pitchFamily="34" charset="0"/>
            </a:endParaRPr>
          </a:p>
          <a:p>
            <a:pPr marL="0" indent="0">
              <a:buNone/>
            </a:pPr>
            <a:r>
              <a:rPr lang="en-US" sz="2500" b="1" dirty="0" smtClean="0">
                <a:solidFill>
                  <a:srgbClr val="0070C0"/>
                </a:solidFill>
                <a:latin typeface="Arial" panose="020B0604020202020204" pitchFamily="34" charset="0"/>
                <a:cs typeface="Arial" panose="020B0604020202020204" pitchFamily="34" charset="0"/>
              </a:rPr>
              <a:t>	(Limited </a:t>
            </a:r>
            <a:r>
              <a:rPr lang="en-US" sz="2500" b="1" dirty="0">
                <a:solidFill>
                  <a:srgbClr val="0070C0"/>
                </a:solidFill>
                <a:latin typeface="Arial" panose="020B0604020202020204" pitchFamily="34" charset="0"/>
                <a:cs typeface="Arial" panose="020B0604020202020204" pitchFamily="34" charset="0"/>
              </a:rPr>
              <a:t> </a:t>
            </a:r>
            <a:r>
              <a:rPr lang="en-US" sz="2500" b="1" dirty="0" smtClean="0">
                <a:solidFill>
                  <a:srgbClr val="0070C0"/>
                </a:solidFill>
                <a:latin typeface="Arial" panose="020B0604020202020204" pitchFamily="34" charset="0"/>
                <a:cs typeface="Arial" panose="020B0604020202020204" pitchFamily="34" charset="0"/>
              </a:rPr>
              <a:t>RI  for weak, developing systems)</a:t>
            </a:r>
            <a:endParaRPr lang="en-US" sz="2500" b="1" dirty="0">
              <a:solidFill>
                <a:srgbClr val="0070C0"/>
              </a:solidFill>
              <a:latin typeface="Arial" panose="020B0604020202020204" pitchFamily="34" charset="0"/>
              <a:cs typeface="Arial" panose="020B0604020202020204" pitchFamily="34" charset="0"/>
            </a:endParaRPr>
          </a:p>
          <a:p>
            <a:pPr marL="0" indent="0">
              <a:buNone/>
            </a:pPr>
            <a:endParaRPr lang="en-US" sz="1400" b="1" dirty="0" smtClean="0">
              <a:latin typeface="Arial" panose="020B0604020202020204" pitchFamily="34" charset="0"/>
              <a:cs typeface="Arial" panose="020B0604020202020204" pitchFamily="34" charset="0"/>
            </a:endParaRPr>
          </a:p>
          <a:p>
            <a:pPr marL="0" indent="0">
              <a:buNone/>
            </a:pPr>
            <a:r>
              <a:rPr lang="en-US" sz="2800" b="1" dirty="0" smtClean="0">
                <a:solidFill>
                  <a:srgbClr val="FF0000"/>
                </a:solidFill>
                <a:latin typeface="Arial" panose="020B0604020202020204" pitchFamily="34" charset="0"/>
                <a:cs typeface="Arial" panose="020B0604020202020204" pitchFamily="34" charset="0"/>
              </a:rPr>
              <a:t>Revised Scheme :</a:t>
            </a:r>
            <a:endParaRPr lang="en-US" sz="2800" b="1" dirty="0">
              <a:solidFill>
                <a:srgbClr val="FF0000"/>
              </a:solidFill>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(U, V, </a:t>
            </a:r>
            <a:r>
              <a:rPr lang="en-US" sz="2800" b="1" dirty="0" smtClean="0">
                <a:latin typeface="Arial" panose="020B0604020202020204" pitchFamily="34" charset="0"/>
                <a:cs typeface="Arial" panose="020B0604020202020204" pitchFamily="34" charset="0"/>
              </a:rPr>
              <a:t>T, </a:t>
            </a:r>
            <a:r>
              <a:rPr lang="en-US" sz="2800" b="1" dirty="0">
                <a:latin typeface="Arial" panose="020B0604020202020204" pitchFamily="34" charset="0"/>
                <a:cs typeface="Arial" panose="020B0604020202020204" pitchFamily="34" charset="0"/>
              </a:rPr>
              <a:t>p*) =  (U, V, T, </a:t>
            </a:r>
            <a:r>
              <a:rPr lang="en-US" sz="2800" b="1" dirty="0" smtClean="0">
                <a:latin typeface="Arial" panose="020B0604020202020204" pitchFamily="34" charset="0"/>
                <a:cs typeface="Arial" panose="020B0604020202020204" pitchFamily="34" charset="0"/>
              </a:rPr>
              <a:t>p</a:t>
            </a:r>
            <a:r>
              <a:rPr lang="en-US" sz="2800" b="1" dirty="0">
                <a:latin typeface="Arial" panose="020B0604020202020204" pitchFamily="34" charset="0"/>
                <a:cs typeface="Arial" panose="020B0604020202020204" pitchFamily="34" charset="0"/>
              </a:rPr>
              <a:t>*)</a:t>
            </a:r>
            <a:r>
              <a:rPr lang="en-US" sz="2600" b="1" baseline="-25000" dirty="0" err="1">
                <a:latin typeface="Arial" panose="020B0604020202020204" pitchFamily="34" charset="0"/>
                <a:cs typeface="Arial" panose="020B0604020202020204" pitchFamily="34" charset="0"/>
              </a:rPr>
              <a:t>Envr</a:t>
            </a:r>
            <a:r>
              <a:rPr lang="en-US" sz="2800" b="1" dirty="0">
                <a:latin typeface="Arial" panose="020B0604020202020204" pitchFamily="34" charset="0"/>
                <a:cs typeface="Arial" panose="020B0604020202020204" pitchFamily="34" charset="0"/>
              </a:rPr>
              <a:t> + (U, V, </a:t>
            </a:r>
            <a:r>
              <a:rPr lang="en-US" sz="2800" b="1" dirty="0" smtClean="0">
                <a:latin typeface="Arial" panose="020B0604020202020204" pitchFamily="34" charset="0"/>
                <a:cs typeface="Arial" panose="020B0604020202020204" pitchFamily="34" charset="0"/>
              </a:rPr>
              <a:t>T, </a:t>
            </a:r>
            <a:r>
              <a:rPr lang="en-US" sz="2800" b="1" dirty="0">
                <a:latin typeface="Arial" panose="020B0604020202020204" pitchFamily="34" charset="0"/>
                <a:cs typeface="Arial" panose="020B0604020202020204" pitchFamily="34" charset="0"/>
              </a:rPr>
              <a:t>p</a:t>
            </a:r>
            <a:r>
              <a:rPr lang="en-US" sz="2800" b="1" dirty="0" smtClean="0">
                <a:latin typeface="Arial" panose="020B0604020202020204" pitchFamily="34" charset="0"/>
                <a:cs typeface="Arial" panose="020B0604020202020204" pitchFamily="34" charset="0"/>
              </a:rPr>
              <a:t>*)</a:t>
            </a:r>
            <a:r>
              <a:rPr lang="en-US" sz="2800" b="1" baseline="-25000" dirty="0">
                <a:latin typeface="Arial" panose="020B0604020202020204" pitchFamily="34" charset="0"/>
                <a:cs typeface="Arial" panose="020B0604020202020204" pitchFamily="34" charset="0"/>
              </a:rPr>
              <a:t> </a:t>
            </a:r>
            <a:r>
              <a:rPr lang="en-US" sz="2600" b="1" baseline="-25000" dirty="0" err="1" smtClean="0">
                <a:latin typeface="Arial" panose="020B0604020202020204" pitchFamily="34" charset="0"/>
                <a:cs typeface="Arial" panose="020B0604020202020204" pitchFamily="34" charset="0"/>
              </a:rPr>
              <a:t>axi-sym</a:t>
            </a:r>
            <a:r>
              <a:rPr lang="en-US" sz="2600" b="1" baseline="-25000" dirty="0" smtClean="0">
                <a:latin typeface="Arial" panose="020B0604020202020204" pitchFamily="34" charset="0"/>
                <a:cs typeface="Arial" panose="020B0604020202020204" pitchFamily="34" charset="0"/>
              </a:rPr>
              <a:t> vortex</a:t>
            </a:r>
            <a:endParaRPr lang="en-US" sz="2600" b="1" baseline="-25000" dirty="0">
              <a:latin typeface="Arial" panose="020B0604020202020204" pitchFamily="34" charset="0"/>
              <a:cs typeface="Arial" panose="020B0604020202020204" pitchFamily="34" charset="0"/>
            </a:endParaRPr>
          </a:p>
          <a:p>
            <a:pPr marL="0" indent="0">
              <a:buNone/>
            </a:pPr>
            <a:r>
              <a:rPr lang="en-US" sz="2800" b="1" dirty="0" smtClean="0">
                <a:latin typeface="Arial" panose="020B0604020202020204" pitchFamily="34" charset="0"/>
                <a:cs typeface="Arial" panose="020B0604020202020204" pitchFamily="34" charset="0"/>
              </a:rPr>
              <a:t>                 r </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r </a:t>
            </a:r>
            <a:r>
              <a:rPr lang="en-US" sz="2800" b="1" baseline="-25000" dirty="0" err="1" smtClean="0">
                <a:latin typeface="Arial" panose="020B0604020202020204" pitchFamily="34" charset="0"/>
                <a:cs typeface="Arial" panose="020B0604020202020204" pitchFamily="34" charset="0"/>
              </a:rPr>
              <a:t>gfs</a:t>
            </a:r>
            <a:r>
              <a:rPr lang="en-US" sz="2800" b="1" dirty="0" smtClean="0">
                <a:latin typeface="Arial" panose="020B0604020202020204" pitchFamily="34" charset="0"/>
                <a:cs typeface="Arial" panose="020B0604020202020204" pitchFamily="34" charset="0"/>
              </a:rPr>
              <a:t>             +       </a:t>
            </a:r>
            <a:r>
              <a:rPr lang="en-US" sz="2800" b="1" dirty="0" err="1" smtClean="0">
                <a:latin typeface="Arial" panose="020B0604020202020204" pitchFamily="34" charset="0"/>
                <a:cs typeface="Arial" panose="020B0604020202020204" pitchFamily="34" charset="0"/>
              </a:rPr>
              <a:t>r</a:t>
            </a:r>
            <a:r>
              <a:rPr lang="en-US" sz="2800" b="1" baseline="-25000" dirty="0" err="1" smtClean="0">
                <a:latin typeface="Arial" panose="020B0604020202020204" pitchFamily="34" charset="0"/>
                <a:cs typeface="Arial" panose="020B0604020202020204" pitchFamily="34" charset="0"/>
              </a:rPr>
              <a:t>vortex</a:t>
            </a:r>
            <a:endParaRPr lang="en-US" sz="2800" b="1" baseline="-25000" dirty="0">
              <a:latin typeface="Arial" panose="020B0604020202020204" pitchFamily="34" charset="0"/>
              <a:cs typeface="Arial" panose="020B0604020202020204" pitchFamily="34" charset="0"/>
            </a:endParaRPr>
          </a:p>
          <a:p>
            <a:pPr marL="0" indent="0">
              <a:buNone/>
            </a:pPr>
            <a:r>
              <a:rPr lang="en-US" sz="2800" b="1" dirty="0" smtClean="0">
                <a:solidFill>
                  <a:srgbClr val="0070C0"/>
                </a:solidFill>
                <a:latin typeface="Arial" panose="020B0604020202020204" pitchFamily="34" charset="0"/>
                <a:cs typeface="Arial" panose="020B0604020202020204" pitchFamily="34" charset="0"/>
              </a:rPr>
              <a:t>More realistic Initial Moisture lead to significantly Improved Intensification in RI situations</a:t>
            </a:r>
            <a:endParaRPr lang="en-US" sz="2800" b="1"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2024846-3E45-4585-8ABC-5F4EEF7C8521}" type="slidenum">
              <a:rPr lang="en-US" smtClean="0"/>
              <a:t>4</a:t>
            </a:fld>
            <a:endParaRPr lang="en-US"/>
          </a:p>
        </p:txBody>
      </p:sp>
    </p:spTree>
    <p:extLst>
      <p:ext uri="{BB962C8B-B14F-4D97-AF65-F5344CB8AC3E}">
        <p14:creationId xmlns:p14="http://schemas.microsoft.com/office/powerpoint/2010/main" val="2297241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10" y="198438"/>
            <a:ext cx="8463490" cy="792162"/>
          </a:xfrm>
        </p:spPr>
        <p:txBody>
          <a:bodyPr>
            <a:noAutofit/>
          </a:bodyPr>
          <a:lstStyle/>
          <a:p>
            <a:r>
              <a:rPr lang="en-US" sz="3300" b="1" dirty="0" smtClean="0">
                <a:latin typeface="Arial" panose="020B0604020202020204" pitchFamily="34" charset="0"/>
                <a:cs typeface="Arial" panose="020B0604020202020204" pitchFamily="34" charset="0"/>
              </a:rPr>
              <a:t>Impact of Improved Moisture Initialization</a:t>
            </a:r>
            <a:br>
              <a:rPr lang="en-US" sz="3300" b="1" dirty="0" smtClean="0">
                <a:latin typeface="Arial" panose="020B0604020202020204" pitchFamily="34" charset="0"/>
                <a:cs typeface="Arial" panose="020B0604020202020204" pitchFamily="34" charset="0"/>
              </a:rPr>
            </a:br>
            <a:r>
              <a:rPr lang="en-US" sz="2400" b="1" dirty="0" smtClean="0">
                <a:solidFill>
                  <a:srgbClr val="0070C0"/>
                </a:solidFill>
                <a:latin typeface="Arial" panose="020B0604020202020204" pitchFamily="34" charset="0"/>
                <a:cs typeface="Arial" panose="020B0604020202020204" pitchFamily="34" charset="0"/>
              </a:rPr>
              <a:t>Hurricane Earl  (Initial time: 0000 UTC 27 August, 2010)</a:t>
            </a:r>
            <a:endParaRPr lang="en-US" sz="24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696" t="15780" r="8057" b="4431"/>
          <a:stretch/>
        </p:blipFill>
        <p:spPr>
          <a:xfrm>
            <a:off x="70910" y="1655995"/>
            <a:ext cx="3662890" cy="245880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834" t="15679" r="7956" b="3715"/>
          <a:stretch/>
        </p:blipFill>
        <p:spPr>
          <a:xfrm>
            <a:off x="5334000" y="1676400"/>
            <a:ext cx="3581400" cy="245880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511" t="15805" r="8120" b="3886"/>
          <a:stretch/>
        </p:blipFill>
        <p:spPr>
          <a:xfrm>
            <a:off x="76200" y="4245429"/>
            <a:ext cx="3657600" cy="253637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7588" t="15291" r="8328" b="3827"/>
          <a:stretch/>
        </p:blipFill>
        <p:spPr>
          <a:xfrm>
            <a:off x="5334000" y="4245429"/>
            <a:ext cx="3581400" cy="2536371"/>
          </a:xfrm>
          <a:prstGeom prst="rect">
            <a:avLst/>
          </a:prstGeom>
        </p:spPr>
      </p:pic>
      <p:sp>
        <p:nvSpPr>
          <p:cNvPr id="8" name="TextBox 7"/>
          <p:cNvSpPr txBox="1"/>
          <p:nvPr/>
        </p:nvSpPr>
        <p:spPr>
          <a:xfrm>
            <a:off x="3886200" y="2678668"/>
            <a:ext cx="1371600" cy="415498"/>
          </a:xfrm>
          <a:prstGeom prst="rect">
            <a:avLst/>
          </a:prstGeom>
          <a:noFill/>
        </p:spPr>
        <p:txBody>
          <a:bodyPr wrap="square" rtlCol="0">
            <a:spAutoFit/>
          </a:bodyPr>
          <a:lstStyle/>
          <a:p>
            <a:r>
              <a:rPr lang="en-US" sz="2100" b="1" dirty="0" smtClean="0">
                <a:latin typeface="Arial" panose="020B0604020202020204" pitchFamily="34" charset="0"/>
                <a:cs typeface="Arial" panose="020B0604020202020204" pitchFamily="34" charset="0"/>
              </a:rPr>
              <a:t>HOUR 0</a:t>
            </a:r>
            <a:endParaRPr lang="en-US" sz="2100" b="1" dirty="0">
              <a:latin typeface="Arial" panose="020B0604020202020204" pitchFamily="34" charset="0"/>
              <a:cs typeface="Arial" panose="020B0604020202020204" pitchFamily="34" charset="0"/>
            </a:endParaRPr>
          </a:p>
        </p:txBody>
      </p:sp>
      <p:sp>
        <p:nvSpPr>
          <p:cNvPr id="9" name="Rectangle 8"/>
          <p:cNvSpPr/>
          <p:nvPr/>
        </p:nvSpPr>
        <p:spPr>
          <a:xfrm>
            <a:off x="3744359" y="5052536"/>
            <a:ext cx="1665841" cy="738664"/>
          </a:xfrm>
          <a:prstGeom prst="rect">
            <a:avLst/>
          </a:prstGeom>
        </p:spPr>
        <p:txBody>
          <a:bodyPr wrap="none">
            <a:spAutoFit/>
          </a:bodyPr>
          <a:lstStyle/>
          <a:p>
            <a:r>
              <a:rPr lang="en-US" sz="2100" b="1" dirty="0" smtClean="0">
                <a:latin typeface="Arial" panose="020B0604020202020204" pitchFamily="34" charset="0"/>
                <a:cs typeface="Arial" panose="020B0604020202020204" pitchFamily="34" charset="0"/>
              </a:rPr>
              <a:t>FORECAST</a:t>
            </a:r>
          </a:p>
          <a:p>
            <a:r>
              <a:rPr lang="en-US" sz="2100" b="1" dirty="0" smtClean="0">
                <a:latin typeface="Arial" panose="020B0604020202020204" pitchFamily="34" charset="0"/>
                <a:cs typeface="Arial" panose="020B0604020202020204" pitchFamily="34" charset="0"/>
              </a:rPr>
              <a:t>HOUR 42</a:t>
            </a:r>
            <a:endParaRPr lang="en-US" sz="2100" b="1" dirty="0">
              <a:latin typeface="Arial" panose="020B0604020202020204" pitchFamily="34" charset="0"/>
              <a:cs typeface="Arial" panose="020B0604020202020204" pitchFamily="34" charset="0"/>
            </a:endParaRPr>
          </a:p>
        </p:txBody>
      </p:sp>
      <p:sp>
        <p:nvSpPr>
          <p:cNvPr id="10" name="TextBox 9"/>
          <p:cNvSpPr txBox="1"/>
          <p:nvPr/>
        </p:nvSpPr>
        <p:spPr>
          <a:xfrm>
            <a:off x="0" y="1295400"/>
            <a:ext cx="41148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OLD MOISTURE INITIALIZATION</a:t>
            </a: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5360079" y="1295400"/>
            <a:ext cx="3783921"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NEW MOISTURE </a:t>
            </a:r>
            <a:r>
              <a:rPr lang="en-US" b="1" dirty="0">
                <a:latin typeface="Arial" panose="020B0604020202020204" pitchFamily="34" charset="0"/>
                <a:cs typeface="Arial" panose="020B0604020202020204" pitchFamily="34" charset="0"/>
              </a:rPr>
              <a:t>INITIALIZATION</a:t>
            </a:r>
          </a:p>
        </p:txBody>
      </p:sp>
      <p:sp>
        <p:nvSpPr>
          <p:cNvPr id="14" name="Rectangle 13"/>
          <p:cNvSpPr/>
          <p:nvPr/>
        </p:nvSpPr>
        <p:spPr>
          <a:xfrm>
            <a:off x="470381" y="1752600"/>
            <a:ext cx="3315459" cy="323165"/>
          </a:xfrm>
          <a:prstGeom prst="rect">
            <a:avLst/>
          </a:prstGeom>
        </p:spPr>
        <p:txBody>
          <a:bodyPr wrap="none">
            <a:spAutoFit/>
          </a:bodyPr>
          <a:lstStyle/>
          <a:p>
            <a:r>
              <a:rPr lang="en-US" sz="1500" b="1" dirty="0" smtClean="0">
                <a:solidFill>
                  <a:schemeClr val="bg1"/>
                </a:solidFill>
                <a:latin typeface="Arial" panose="020B0604020202020204" pitchFamily="34" charset="0"/>
                <a:cs typeface="Arial" panose="020B0604020202020204" pitchFamily="34" charset="0"/>
              </a:rPr>
              <a:t>CIRCULAR-AVERAGED </a:t>
            </a:r>
            <a:r>
              <a:rPr lang="en-US" sz="1500" b="1" dirty="0">
                <a:solidFill>
                  <a:schemeClr val="bg1"/>
                </a:solidFill>
                <a:latin typeface="Arial" panose="020B0604020202020204" pitchFamily="34" charset="0"/>
                <a:cs typeface="Arial" panose="020B0604020202020204" pitchFamily="34" charset="0"/>
              </a:rPr>
              <a:t>HUMIDITY</a:t>
            </a:r>
          </a:p>
        </p:txBody>
      </p:sp>
      <p:sp>
        <p:nvSpPr>
          <p:cNvPr id="15" name="Rectangle 14"/>
          <p:cNvSpPr/>
          <p:nvPr/>
        </p:nvSpPr>
        <p:spPr>
          <a:xfrm>
            <a:off x="5638800" y="1752600"/>
            <a:ext cx="3443700" cy="323165"/>
          </a:xfrm>
          <a:prstGeom prst="rect">
            <a:avLst/>
          </a:prstGeom>
        </p:spPr>
        <p:txBody>
          <a:bodyPr wrap="none">
            <a:spAutoFit/>
          </a:bodyPr>
          <a:lstStyle/>
          <a:p>
            <a:r>
              <a:rPr lang="en-US" sz="1500" b="1" dirty="0" smtClean="0">
                <a:solidFill>
                  <a:schemeClr val="bg1"/>
                </a:solidFill>
                <a:latin typeface="Arial" panose="020B0604020202020204" pitchFamily="34" charset="0"/>
                <a:cs typeface="Arial" panose="020B0604020202020204" pitchFamily="34" charset="0"/>
              </a:rPr>
              <a:t>CIRCULAR-AVERAGED </a:t>
            </a:r>
            <a:r>
              <a:rPr lang="en-US" sz="1500" b="1" dirty="0">
                <a:solidFill>
                  <a:schemeClr val="bg1"/>
                </a:solidFill>
                <a:latin typeface="Arial" panose="020B0604020202020204" pitchFamily="34" charset="0"/>
                <a:cs typeface="Arial" panose="020B0604020202020204" pitchFamily="34" charset="0"/>
              </a:rPr>
              <a:t>HUMIDITY</a:t>
            </a:r>
          </a:p>
        </p:txBody>
      </p:sp>
      <p:sp>
        <p:nvSpPr>
          <p:cNvPr id="3" name="Slide Number Placeholder 2"/>
          <p:cNvSpPr>
            <a:spLocks noGrp="1"/>
          </p:cNvSpPr>
          <p:nvPr>
            <p:ph type="sldNum" sz="quarter" idx="12"/>
          </p:nvPr>
        </p:nvSpPr>
        <p:spPr/>
        <p:txBody>
          <a:bodyPr/>
          <a:lstStyle/>
          <a:p>
            <a:fld id="{F2024846-3E45-4585-8ABC-5F4EEF7C8521}" type="slidenum">
              <a:rPr lang="en-US" smtClean="0"/>
              <a:t>5</a:t>
            </a:fld>
            <a:endParaRPr lang="en-US"/>
          </a:p>
        </p:txBody>
      </p:sp>
    </p:spTree>
    <p:extLst>
      <p:ext uri="{BB962C8B-B14F-4D97-AF65-F5344CB8AC3E}">
        <p14:creationId xmlns:p14="http://schemas.microsoft.com/office/powerpoint/2010/main" val="4059584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Impact of Improved Moisture Initialization</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83" t="15980" r="1596" b="17273"/>
          <a:stretch/>
        </p:blipFill>
        <p:spPr>
          <a:xfrm>
            <a:off x="3251" y="2668796"/>
            <a:ext cx="4644949" cy="312240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939" t="15873" r="2515" b="17302"/>
          <a:stretch/>
        </p:blipFill>
        <p:spPr>
          <a:xfrm>
            <a:off x="4642722" y="2668796"/>
            <a:ext cx="4490392" cy="3122404"/>
          </a:xfrm>
          <a:prstGeom prst="rect">
            <a:avLst/>
          </a:prstGeom>
        </p:spPr>
      </p:pic>
      <p:sp>
        <p:nvSpPr>
          <p:cNvPr id="6" name="TextBox 5"/>
          <p:cNvSpPr txBox="1"/>
          <p:nvPr/>
        </p:nvSpPr>
        <p:spPr>
          <a:xfrm>
            <a:off x="228600" y="2704237"/>
            <a:ext cx="3657600" cy="1138773"/>
          </a:xfrm>
          <a:prstGeom prst="rect">
            <a:avLst/>
          </a:prstGeom>
          <a:noFill/>
        </p:spPr>
        <p:txBody>
          <a:bodyPr wrap="square" rtlCol="0">
            <a:spAutoFit/>
          </a:bodyPr>
          <a:lstStyle/>
          <a:p>
            <a:r>
              <a:rPr lang="en-US" sz="1700" b="1" dirty="0" smtClean="0">
                <a:solidFill>
                  <a:srgbClr val="FF0000"/>
                </a:solidFill>
                <a:latin typeface="Arial" panose="020B0604020202020204" pitchFamily="34" charset="0"/>
                <a:cs typeface="Arial" panose="020B0604020202020204" pitchFamily="34" charset="0"/>
              </a:rPr>
              <a:t>OPERATIONAL GFDL (</a:t>
            </a:r>
            <a:r>
              <a:rPr lang="en-US" sz="1700" b="1" dirty="0" err="1" smtClean="0">
                <a:solidFill>
                  <a:srgbClr val="FF0000"/>
                </a:solidFill>
                <a:latin typeface="Arial" panose="020B0604020202020204" pitchFamily="34" charset="0"/>
                <a:cs typeface="Arial" panose="020B0604020202020204" pitchFamily="34" charset="0"/>
              </a:rPr>
              <a:t>Unbogused</a:t>
            </a:r>
            <a:r>
              <a:rPr lang="en-US" sz="1700" b="1" dirty="0" smtClean="0">
                <a:solidFill>
                  <a:srgbClr val="FF0000"/>
                </a:solidFill>
                <a:latin typeface="Arial" panose="020B0604020202020204" pitchFamily="34" charset="0"/>
                <a:cs typeface="Arial" panose="020B0604020202020204" pitchFamily="34" charset="0"/>
              </a:rPr>
              <a:t>)</a:t>
            </a:r>
          </a:p>
          <a:p>
            <a:r>
              <a:rPr lang="en-US" sz="1700" b="1" dirty="0" smtClean="0">
                <a:solidFill>
                  <a:srgbClr val="00B050"/>
                </a:solidFill>
                <a:latin typeface="Arial" panose="020B0604020202020204" pitchFamily="34" charset="0"/>
                <a:cs typeface="Arial" panose="020B0604020202020204" pitchFamily="34" charset="0"/>
              </a:rPr>
              <a:t>NEW MOISTURE INIT</a:t>
            </a:r>
          </a:p>
          <a:p>
            <a:r>
              <a:rPr lang="en-US" sz="1700" b="1" dirty="0" smtClean="0">
                <a:solidFill>
                  <a:srgbClr val="0070C0"/>
                </a:solidFill>
                <a:latin typeface="Arial" panose="020B0604020202020204" pitchFamily="34" charset="0"/>
                <a:cs typeface="Arial" panose="020B0604020202020204" pitchFamily="34" charset="0"/>
              </a:rPr>
              <a:t>OLD MOISTURE  INIT</a:t>
            </a:r>
            <a:endParaRPr lang="en-US" sz="17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2362200" y="4873823"/>
            <a:ext cx="950901" cy="307777"/>
          </a:xfrm>
          <a:prstGeom prst="rect">
            <a:avLst/>
          </a:prstGeom>
        </p:spPr>
        <p:txBody>
          <a:bodyPr wrap="none">
            <a:spAutoFit/>
          </a:bodyPr>
          <a:lstStyle/>
          <a:p>
            <a:r>
              <a:rPr lang="en-US" sz="1400" b="1" dirty="0">
                <a:solidFill>
                  <a:srgbClr val="0070C0"/>
                </a:solidFill>
                <a:latin typeface="Arial" panose="020B0604020202020204" pitchFamily="34" charset="0"/>
                <a:cs typeface="Arial" panose="020B0604020202020204" pitchFamily="34" charset="0"/>
              </a:rPr>
              <a:t>OLD </a:t>
            </a:r>
            <a:r>
              <a:rPr lang="en-US" sz="1400" b="1" dirty="0" smtClean="0">
                <a:solidFill>
                  <a:srgbClr val="0070C0"/>
                </a:solidFill>
                <a:latin typeface="Arial" panose="020B0604020202020204" pitchFamily="34" charset="0"/>
                <a:cs typeface="Arial" panose="020B0604020202020204" pitchFamily="34" charset="0"/>
              </a:rPr>
              <a:t>INIT</a:t>
            </a:r>
            <a:endParaRPr lang="en-US" sz="1400" b="1" dirty="0">
              <a:solidFill>
                <a:srgbClr val="0070C0"/>
              </a:solidFill>
              <a:latin typeface="Arial" panose="020B0604020202020204" pitchFamily="34" charset="0"/>
              <a:cs typeface="Arial" panose="020B0604020202020204" pitchFamily="34" charset="0"/>
            </a:endParaRPr>
          </a:p>
        </p:txBody>
      </p:sp>
      <p:sp>
        <p:nvSpPr>
          <p:cNvPr id="8" name="Rectangle 7"/>
          <p:cNvSpPr/>
          <p:nvPr/>
        </p:nvSpPr>
        <p:spPr>
          <a:xfrm>
            <a:off x="3350821" y="3505200"/>
            <a:ext cx="992579" cy="307777"/>
          </a:xfrm>
          <a:prstGeom prst="rect">
            <a:avLst/>
          </a:prstGeom>
        </p:spPr>
        <p:txBody>
          <a:bodyPr wrap="none">
            <a:spAutoFit/>
          </a:bodyPr>
          <a:lstStyle/>
          <a:p>
            <a:r>
              <a:rPr lang="en-US" sz="1400" b="1" dirty="0" smtClean="0">
                <a:solidFill>
                  <a:srgbClr val="00B050"/>
                </a:solidFill>
                <a:latin typeface="Arial" panose="020B0604020202020204" pitchFamily="34" charset="0"/>
                <a:cs typeface="Arial" panose="020B0604020202020204" pitchFamily="34" charset="0"/>
              </a:rPr>
              <a:t>NEW INIT</a:t>
            </a:r>
            <a:endParaRPr lang="en-US" sz="1400" b="1" dirty="0">
              <a:solidFill>
                <a:srgbClr val="00B050"/>
              </a:solidFill>
              <a:latin typeface="Arial" panose="020B0604020202020204" pitchFamily="34" charset="0"/>
              <a:cs typeface="Arial" panose="020B0604020202020204" pitchFamily="34" charset="0"/>
            </a:endParaRPr>
          </a:p>
        </p:txBody>
      </p:sp>
      <p:sp>
        <p:nvSpPr>
          <p:cNvPr id="9" name="Rectangle 8"/>
          <p:cNvSpPr/>
          <p:nvPr/>
        </p:nvSpPr>
        <p:spPr>
          <a:xfrm>
            <a:off x="7667084" y="3516868"/>
            <a:ext cx="950901" cy="307777"/>
          </a:xfrm>
          <a:prstGeom prst="rect">
            <a:avLst/>
          </a:prstGeom>
        </p:spPr>
        <p:txBody>
          <a:bodyPr wrap="none">
            <a:spAutoFit/>
          </a:bodyPr>
          <a:lstStyle/>
          <a:p>
            <a:r>
              <a:rPr lang="en-US" sz="1400" b="1" dirty="0">
                <a:solidFill>
                  <a:srgbClr val="0070C0"/>
                </a:solidFill>
                <a:latin typeface="Arial" panose="020B0604020202020204" pitchFamily="34" charset="0"/>
                <a:cs typeface="Arial" panose="020B0604020202020204" pitchFamily="34" charset="0"/>
              </a:rPr>
              <a:t>OLD INIT</a:t>
            </a:r>
          </a:p>
        </p:txBody>
      </p:sp>
      <p:sp>
        <p:nvSpPr>
          <p:cNvPr id="10" name="Rectangle 9"/>
          <p:cNvSpPr/>
          <p:nvPr/>
        </p:nvSpPr>
        <p:spPr>
          <a:xfrm>
            <a:off x="8075221" y="4569023"/>
            <a:ext cx="992579" cy="307777"/>
          </a:xfrm>
          <a:prstGeom prst="rect">
            <a:avLst/>
          </a:prstGeom>
        </p:spPr>
        <p:txBody>
          <a:bodyPr wrap="none">
            <a:spAutoFit/>
          </a:bodyPr>
          <a:lstStyle/>
          <a:p>
            <a:r>
              <a:rPr lang="en-US" sz="1400" b="1" dirty="0">
                <a:solidFill>
                  <a:srgbClr val="00B050"/>
                </a:solidFill>
                <a:latin typeface="Arial" panose="020B0604020202020204" pitchFamily="34" charset="0"/>
                <a:cs typeface="Arial" panose="020B0604020202020204" pitchFamily="34" charset="0"/>
              </a:rPr>
              <a:t>NEW INIT</a:t>
            </a:r>
          </a:p>
        </p:txBody>
      </p:sp>
      <p:sp>
        <p:nvSpPr>
          <p:cNvPr id="11" name="Rectangle 10"/>
          <p:cNvSpPr/>
          <p:nvPr/>
        </p:nvSpPr>
        <p:spPr>
          <a:xfrm>
            <a:off x="5029200" y="4648200"/>
            <a:ext cx="4572000" cy="923330"/>
          </a:xfrm>
          <a:prstGeom prst="rect">
            <a:avLst/>
          </a:prstGeom>
        </p:spPr>
        <p:txBody>
          <a:bodyPr>
            <a:spAutoFit/>
          </a:bodyPr>
          <a:lstStyle/>
          <a:p>
            <a:r>
              <a:rPr lang="en-US" b="1" dirty="0" smtClean="0">
                <a:solidFill>
                  <a:srgbClr val="FF0000"/>
                </a:solidFill>
                <a:latin typeface="Arial" panose="020B0604020202020204" pitchFamily="34" charset="0"/>
                <a:cs typeface="Arial" panose="020B0604020202020204" pitchFamily="34" charset="0"/>
              </a:rPr>
              <a:t>OPERATIONAL GFDL</a:t>
            </a:r>
            <a:endParaRPr lang="en-US" b="1" dirty="0">
              <a:solidFill>
                <a:srgbClr val="FF0000"/>
              </a:solidFill>
              <a:latin typeface="Arial" panose="020B0604020202020204" pitchFamily="34" charset="0"/>
              <a:cs typeface="Arial" panose="020B0604020202020204" pitchFamily="34" charset="0"/>
            </a:endParaRPr>
          </a:p>
          <a:p>
            <a:r>
              <a:rPr lang="en-US" b="1" dirty="0">
                <a:solidFill>
                  <a:srgbClr val="00B050"/>
                </a:solidFill>
                <a:latin typeface="Arial" panose="020B0604020202020204" pitchFamily="34" charset="0"/>
                <a:cs typeface="Arial" panose="020B0604020202020204" pitchFamily="34" charset="0"/>
              </a:rPr>
              <a:t>NEW MOISTURE INIT</a:t>
            </a:r>
          </a:p>
          <a:p>
            <a:r>
              <a:rPr lang="en-US" b="1" dirty="0">
                <a:solidFill>
                  <a:srgbClr val="0070C0"/>
                </a:solidFill>
                <a:latin typeface="Arial" panose="020B0604020202020204" pitchFamily="34" charset="0"/>
                <a:cs typeface="Arial" panose="020B0604020202020204" pitchFamily="34" charset="0"/>
              </a:rPr>
              <a:t>OLD MOISTURE  INIT</a:t>
            </a:r>
          </a:p>
        </p:txBody>
      </p:sp>
      <p:sp>
        <p:nvSpPr>
          <p:cNvPr id="12" name="Rectangle 11"/>
          <p:cNvSpPr/>
          <p:nvPr/>
        </p:nvSpPr>
        <p:spPr>
          <a:xfrm>
            <a:off x="5257800" y="3733800"/>
            <a:ext cx="2011513" cy="307777"/>
          </a:xfrm>
          <a:prstGeom prst="rect">
            <a:avLst/>
          </a:prstGeom>
        </p:spPr>
        <p:txBody>
          <a:bodyPr wrap="none">
            <a:spAutoFit/>
          </a:bodyPr>
          <a:lstStyle/>
          <a:p>
            <a:r>
              <a:rPr lang="en-US" sz="1400" b="1" dirty="0" smtClean="0">
                <a:solidFill>
                  <a:srgbClr val="FF0000"/>
                </a:solidFill>
                <a:latin typeface="Arial" panose="020B0604020202020204" pitchFamily="34" charset="0"/>
                <a:cs typeface="Arial" panose="020B0604020202020204" pitchFamily="34" charset="0"/>
              </a:rPr>
              <a:t>OPERATIONAL GFDL</a:t>
            </a:r>
            <a:endParaRPr lang="en-US" sz="14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81000" y="2145268"/>
            <a:ext cx="41910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MAXIMUM SURFACE WINDS (KTS)</a:t>
            </a:r>
            <a:endParaRPr lang="en-US" b="1" dirty="0">
              <a:latin typeface="Arial" panose="020B0604020202020204" pitchFamily="34" charset="0"/>
              <a:cs typeface="Arial" panose="020B0604020202020204" pitchFamily="34" charset="0"/>
            </a:endParaRPr>
          </a:p>
        </p:txBody>
      </p:sp>
      <p:sp>
        <p:nvSpPr>
          <p:cNvPr id="14" name="Rectangle 13"/>
          <p:cNvSpPr/>
          <p:nvPr/>
        </p:nvSpPr>
        <p:spPr>
          <a:xfrm>
            <a:off x="5257800" y="2133600"/>
            <a:ext cx="333520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CENTRAL PRESSURE (</a:t>
            </a:r>
            <a:r>
              <a:rPr lang="en-US" b="1" dirty="0" err="1" smtClean="0">
                <a:latin typeface="Arial" panose="020B0604020202020204" pitchFamily="34" charset="0"/>
                <a:cs typeface="Arial" panose="020B0604020202020204" pitchFamily="34" charset="0"/>
              </a:rPr>
              <a:t>hPa</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533400" y="6096000"/>
            <a:ext cx="7277100" cy="384721"/>
          </a:xfrm>
          <a:prstGeom prst="rect">
            <a:avLst/>
          </a:prstGeom>
          <a:noFill/>
        </p:spPr>
        <p:txBody>
          <a:bodyPr wrap="square" rtlCol="0">
            <a:spAutoFit/>
          </a:bodyPr>
          <a:lstStyle/>
          <a:p>
            <a:r>
              <a:rPr lang="en-US" sz="1900" b="1" dirty="0" smtClean="0">
                <a:latin typeface="Arial" panose="020B0604020202020204" pitchFamily="34" charset="0"/>
                <a:cs typeface="Arial" panose="020B0604020202020204" pitchFamily="34" charset="0"/>
              </a:rPr>
              <a:t>HURRICANE EARL (INITIAL TIME: 000 UTC 27 AUGUST, 2010)</a:t>
            </a:r>
            <a:endParaRPr lang="en-US" sz="19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2024846-3E45-4585-8ABC-5F4EEF7C8521}" type="slidenum">
              <a:rPr lang="en-US" smtClean="0"/>
              <a:t>6</a:t>
            </a:fld>
            <a:endParaRPr lang="en-US"/>
          </a:p>
        </p:txBody>
      </p:sp>
    </p:spTree>
    <p:extLst>
      <p:ext uri="{BB962C8B-B14F-4D97-AF65-F5344CB8AC3E}">
        <p14:creationId xmlns:p14="http://schemas.microsoft.com/office/powerpoint/2010/main" val="3646410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371600"/>
          </a:xfrm>
        </p:spPr>
        <p:txBody>
          <a:bodyPr>
            <a:normAutofit/>
          </a:bodyPr>
          <a:lstStyle/>
          <a:p>
            <a:r>
              <a:rPr lang="en-US" sz="3400" b="1" dirty="0" smtClean="0">
                <a:latin typeface="Arial" panose="020B0604020202020204" pitchFamily="34" charset="0"/>
                <a:cs typeface="Arial" panose="020B0604020202020204" pitchFamily="34" charset="0"/>
              </a:rPr>
              <a:t>Formulation of New Storm Size (</a:t>
            </a:r>
            <a:r>
              <a:rPr lang="en-US" sz="3400" b="1" dirty="0" err="1" smtClean="0">
                <a:latin typeface="Arial" panose="020B0604020202020204" pitchFamily="34" charset="0"/>
                <a:cs typeface="Arial" panose="020B0604020202020204" pitchFamily="34" charset="0"/>
              </a:rPr>
              <a:t>R</a:t>
            </a:r>
            <a:r>
              <a:rPr lang="en-US" sz="3400" b="1" baseline="-25000" dirty="0" err="1" smtClean="0">
                <a:latin typeface="Arial" panose="020B0604020202020204" pitchFamily="34" charset="0"/>
                <a:cs typeface="Arial" panose="020B0604020202020204" pitchFamily="34" charset="0"/>
              </a:rPr>
              <a:t>b</a:t>
            </a:r>
            <a:r>
              <a:rPr lang="en-US" sz="3400" b="1" dirty="0" smtClean="0">
                <a:latin typeface="Arial" panose="020B0604020202020204" pitchFamily="34" charset="0"/>
                <a:cs typeface="Arial" panose="020B0604020202020204" pitchFamily="34" charset="0"/>
              </a:rPr>
              <a:t>)</a:t>
            </a:r>
            <a:br>
              <a:rPr lang="en-US" sz="34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(radius where the tangential wind of specified vortex goes to 0) </a:t>
            </a:r>
            <a:endParaRPr lang="en-US" sz="2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762000" y="1978505"/>
                <a:ext cx="7046224" cy="1015663"/>
              </a:xfrm>
              <a:prstGeom prst="rect">
                <a:avLst/>
              </a:prstGeom>
              <a:noFill/>
            </p:spPr>
            <p:txBody>
              <a:bodyPr wrap="none" rtlCol="0">
                <a:spAutoFit/>
              </a:bodyPr>
              <a:lstStyle/>
              <a:p>
                <a:r>
                  <a:rPr lang="en-US" sz="2000" b="1" i="1" dirty="0" smtClean="0">
                    <a:latin typeface="Cambria Math"/>
                  </a:rPr>
                  <a:t>Assume the Absolute Angular Momentum  M(r) </a:t>
                </a:r>
              </a:p>
              <a:p>
                <a14:m>
                  <m:oMath xmlns:m="http://schemas.openxmlformats.org/officeDocument/2006/math">
                    <m:r>
                      <a:rPr lang="en-US" sz="2000" b="1" i="1" smtClean="0">
                        <a:latin typeface="Cambria Math"/>
                      </a:rPr>
                      <m:t>𝑴</m:t>
                    </m:r>
                    <m:r>
                      <a:rPr lang="en-US" sz="2000" b="1" i="1" smtClean="0">
                        <a:latin typeface="Cambria Math"/>
                      </a:rPr>
                      <m:t>(</m:t>
                    </m:r>
                    <m:r>
                      <a:rPr lang="en-US" sz="2000" b="1" i="1" smtClean="0">
                        <a:latin typeface="Cambria Math"/>
                      </a:rPr>
                      <m:t>𝒓</m:t>
                    </m:r>
                    <m:r>
                      <a:rPr lang="en-US" sz="2000" b="1" i="1" smtClean="0">
                        <a:latin typeface="Cambria Math"/>
                      </a:rPr>
                      <m:t>) =</m:t>
                    </m:r>
                    <m:r>
                      <a:rPr lang="en-US" sz="2000" b="1" i="1" smtClean="0">
                        <a:latin typeface="Cambria Math"/>
                      </a:rPr>
                      <m:t>𝒓𝒗</m:t>
                    </m:r>
                    <m:r>
                      <a:rPr lang="en-US" sz="2000" b="1" i="1" smtClean="0">
                        <a:latin typeface="Cambria Math"/>
                      </a:rPr>
                      <m:t>+</m:t>
                    </m:r>
                  </m:oMath>
                </a14:m>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½  f r</a:t>
                </a:r>
                <a:r>
                  <a:rPr lang="en-US" sz="2000" b="1" baseline="30000" dirty="0" smtClean="0">
                    <a:latin typeface="Arial" panose="020B0604020202020204" pitchFamily="34" charset="0"/>
                    <a:cs typeface="Arial" panose="020B0604020202020204" pitchFamily="34" charset="0"/>
                  </a:rPr>
                  <a:t>2</a:t>
                </a:r>
                <a:r>
                  <a:rPr lang="en-US" sz="2000" b="1" dirty="0" smtClean="0">
                    <a:latin typeface="Arial" panose="020B0604020202020204" pitchFamily="34" charset="0"/>
                    <a:cs typeface="Arial" panose="020B0604020202020204" pitchFamily="34" charset="0"/>
                  </a:rPr>
                  <a:t> </a:t>
                </a:r>
                <a14:m>
                  <m:oMath xmlns:m="http://schemas.openxmlformats.org/officeDocument/2006/math">
                    <m:r>
                      <a:rPr lang="en-US" sz="2000" b="1" i="0" smtClean="0">
                        <a:latin typeface="Cambria Math"/>
                      </a:rPr>
                      <m:t>     </m:t>
                    </m:r>
                    <m:r>
                      <a:rPr lang="en-US" sz="2000" b="1" i="1" smtClean="0">
                        <a:latin typeface="Cambria Math"/>
                      </a:rPr>
                      <m:t>𝒊𝒔</m:t>
                    </m:r>
                    <m:r>
                      <a:rPr lang="en-US" sz="2000" b="1" i="1" smtClean="0">
                        <a:latin typeface="Cambria Math"/>
                      </a:rPr>
                      <m:t> </m:t>
                    </m:r>
                    <m:r>
                      <a:rPr lang="en-US" sz="2000" b="1" i="1" smtClean="0">
                        <a:latin typeface="Cambria Math"/>
                      </a:rPr>
                      <m:t>𝒓𝒐𝒖𝒈𝒉𝒍𝒚</m:t>
                    </m:r>
                    <m:r>
                      <a:rPr lang="en-US" sz="2000" b="1" i="1" smtClean="0">
                        <a:latin typeface="Cambria Math"/>
                      </a:rPr>
                      <m:t> </m:t>
                    </m:r>
                    <m:r>
                      <a:rPr lang="en-US" sz="2000" b="1" i="1" smtClean="0">
                        <a:latin typeface="Cambria Math"/>
                      </a:rPr>
                      <m:t>𝒄𝒐𝒏𝒔𝒆𝒓𝒗𝒆𝒅</m:t>
                    </m:r>
                    <m:r>
                      <a:rPr lang="en-US" sz="2000" b="1" i="1" smtClean="0">
                        <a:latin typeface="Cambria Math"/>
                      </a:rPr>
                      <m:t> </m:t>
                    </m:r>
                    <m:r>
                      <a:rPr lang="en-US" sz="2000" b="1" i="1" smtClean="0">
                        <a:latin typeface="Cambria Math"/>
                      </a:rPr>
                      <m:t>𝒇𝒐𝒓</m:t>
                    </m:r>
                    <m:r>
                      <a:rPr lang="en-US" sz="2000" b="1" i="1" smtClean="0">
                        <a:latin typeface="Cambria Math"/>
                      </a:rPr>
                      <m:t> </m:t>
                    </m:r>
                  </m:oMath>
                </a14:m>
                <a:endParaRPr lang="en-US" sz="2000" b="1" i="1" dirty="0" smtClean="0">
                  <a:latin typeface="Cambria Math"/>
                </a:endParaRPr>
              </a:p>
              <a:p>
                <a:r>
                  <a:rPr lang="en-US" sz="2000" b="1" dirty="0" smtClean="0"/>
                  <a:t>A parcel of air moving </a:t>
                </a:r>
                <a:r>
                  <a:rPr lang="en-US" sz="2000" b="1" dirty="0"/>
                  <a:t>r</a:t>
                </a:r>
                <a:r>
                  <a:rPr lang="en-US" sz="2000" b="1" dirty="0" smtClean="0"/>
                  <a:t>adially inwardly toward the storm center</a:t>
                </a:r>
                <a14:m>
                  <m:oMath xmlns:m="http://schemas.openxmlformats.org/officeDocument/2006/math">
                    <m:r>
                      <a:rPr lang="en-US" sz="2000" b="1" i="1" smtClean="0">
                        <a:latin typeface="Cambria Math"/>
                      </a:rPr>
                      <m:t> </m:t>
                    </m:r>
                  </m:oMath>
                </a14:m>
                <a:endParaRPr lang="en-US" sz="2000" b="1" i="1"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62000" y="1978505"/>
                <a:ext cx="7046224" cy="1015663"/>
              </a:xfrm>
              <a:prstGeom prst="rect">
                <a:avLst/>
              </a:prstGeom>
              <a:blipFill rotWithShape="1">
                <a:blip r:embed="rId2"/>
                <a:stretch>
                  <a:fillRect l="-865" t="-3012" b="-10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09600" y="4004704"/>
                <a:ext cx="8534400" cy="644985"/>
              </a:xfrm>
              <a:prstGeom prst="rect">
                <a:avLst/>
              </a:prstGeom>
              <a:noFill/>
            </p:spPr>
            <p:txBody>
              <a:bodyPr wrap="square" rtlCol="0">
                <a:spAutoFit/>
              </a:bodyPr>
              <a:lstStyle/>
              <a:p>
                <a14:m>
                  <m:oMath xmlns:m="http://schemas.openxmlformats.org/officeDocument/2006/math">
                    <m:r>
                      <a:rPr lang="en-US" b="1" i="1" smtClean="0">
                        <a:latin typeface="Cambria Math"/>
                      </a:rPr>
                      <m:t>𝑴</m:t>
                    </m:r>
                    <m:d>
                      <m:dPr>
                        <m:ctrlPr>
                          <a:rPr lang="en-US" b="1" i="1" smtClean="0">
                            <a:latin typeface="Cambria Math"/>
                          </a:rPr>
                        </m:ctrlPr>
                      </m:dPr>
                      <m:e>
                        <m:r>
                          <a:rPr lang="en-US" b="1" i="1" smtClean="0">
                            <a:latin typeface="Cambria Math"/>
                          </a:rPr>
                          <m:t>𝒑</m:t>
                        </m:r>
                      </m:e>
                    </m:d>
                    <m:r>
                      <a:rPr lang="en-US" b="1" i="1" smtClean="0">
                        <a:latin typeface="Cambria Math"/>
                      </a:rPr>
                      <m:t>=</m:t>
                    </m:r>
                    <m:f>
                      <m:fPr>
                        <m:ctrlPr>
                          <a:rPr lang="en-US" b="1" i="1" smtClean="0">
                            <a:latin typeface="Cambria Math"/>
                          </a:rPr>
                        </m:ctrlPr>
                      </m:fPr>
                      <m:num>
                        <m:r>
                          <a:rPr lang="en-US" b="1" i="1" smtClean="0">
                            <a:latin typeface="Cambria Math"/>
                          </a:rPr>
                          <m:t>𝟏</m:t>
                        </m:r>
                      </m:num>
                      <m:den>
                        <m:r>
                          <a:rPr lang="en-US" b="1" i="1" smtClean="0">
                            <a:latin typeface="Cambria Math"/>
                          </a:rPr>
                          <m:t>𝟐</m:t>
                        </m:r>
                      </m:den>
                    </m:f>
                    <m:r>
                      <a:rPr lang="en-US" b="1" i="1" smtClean="0">
                        <a:latin typeface="Cambria Math"/>
                      </a:rPr>
                      <m:t>𝒇</m:t>
                    </m:r>
                    <m:r>
                      <a:rPr lang="en-US" b="1" i="1" smtClean="0">
                        <a:latin typeface="Cambria Math"/>
                      </a:rPr>
                      <m:t> </m:t>
                    </m:r>
                    <m:d>
                      <m:dPr>
                        <m:ctrlPr>
                          <a:rPr lang="en-US" b="1" i="1" smtClean="0">
                            <a:latin typeface="Cambria Math"/>
                          </a:rPr>
                        </m:ctrlPr>
                      </m:dPr>
                      <m:e>
                        <m:r>
                          <a:rPr lang="en-US" b="1" i="1" smtClean="0">
                            <a:latin typeface="Cambria Math"/>
                          </a:rPr>
                          <m:t>𝑹</m:t>
                        </m:r>
                        <m:r>
                          <a:rPr lang="en-US" b="1" i="1" baseline="-25000" smtClean="0">
                            <a:latin typeface="Cambria Math"/>
                          </a:rPr>
                          <m:t>𝒃</m:t>
                        </m:r>
                      </m:e>
                    </m:d>
                    <m:d>
                      <m:dPr>
                        <m:ctrlPr>
                          <a:rPr lang="en-US" b="1" i="1" baseline="30000" smtClean="0">
                            <a:latin typeface="Cambria Math"/>
                          </a:rPr>
                        </m:ctrlPr>
                      </m:dPr>
                      <m:e>
                        <m:r>
                          <a:rPr lang="en-US" b="1" i="1" smtClean="0">
                            <a:latin typeface="Cambria Math"/>
                          </a:rPr>
                          <m:t>𝟏</m:t>
                        </m:r>
                        <m:r>
                          <a:rPr lang="en-US" b="1" i="1" smtClean="0">
                            <a:latin typeface="Cambria Math"/>
                          </a:rPr>
                          <m:t>+</m:t>
                        </m:r>
                        <m:r>
                          <a:rPr lang="en-US" b="1" i="1" smtClean="0">
                            <a:latin typeface="Cambria Math"/>
                          </a:rPr>
                          <m:t>𝒙</m:t>
                        </m:r>
                      </m:e>
                    </m:d>
                  </m:oMath>
                </a14:m>
                <a:r>
                  <a:rPr lang="en-US" b="1" dirty="0" smtClean="0">
                    <a:latin typeface="Arial" panose="020B0604020202020204" pitchFamily="34" charset="0"/>
                    <a:cs typeface="Arial" panose="020B0604020202020204" pitchFamily="34" charset="0"/>
                  </a:rPr>
                  <a:t>  	   Assuming  </a:t>
                </a:r>
                <a:r>
                  <a:rPr lang="en-US" b="1" dirty="0" err="1" smtClean="0">
                    <a:latin typeface="Arial" panose="020B0604020202020204" pitchFamily="34" charset="0"/>
                    <a:cs typeface="Arial" panose="020B0604020202020204" pitchFamily="34" charset="0"/>
                  </a:rPr>
                  <a:t>R</a:t>
                </a:r>
                <a:r>
                  <a:rPr lang="en-US" b="1" baseline="-25000" dirty="0" err="1" smtClean="0">
                    <a:latin typeface="Arial" panose="020B0604020202020204" pitchFamily="34" charset="0"/>
                    <a:cs typeface="Arial" panose="020B0604020202020204" pitchFamily="34" charset="0"/>
                  </a:rPr>
                  <a:t>b</a:t>
                </a:r>
                <a:r>
                  <a:rPr lang="en-US" b="1" dirty="0" smtClean="0">
                    <a:latin typeface="Arial" panose="020B0604020202020204" pitchFamily="34" charset="0"/>
                    <a:cs typeface="Arial" panose="020B0604020202020204" pitchFamily="34" charset="0"/>
                  </a:rPr>
                  <a:t> = </a:t>
                </a:r>
                <a:r>
                  <a:rPr lang="en-US" sz="1500" b="1" dirty="0" smtClean="0">
                    <a:latin typeface="Arial" panose="020B0604020202020204" pitchFamily="34" charset="0"/>
                    <a:cs typeface="Arial" panose="020B0604020202020204" pitchFamily="34" charset="0"/>
                  </a:rPr>
                  <a:t>Radius where  tangential wind vanishes</a:t>
                </a:r>
                <a:r>
                  <a:rPr lang="en-US" sz="1500" b="1" baseline="30000" dirty="0" smtClean="0">
                    <a:latin typeface="Arial" panose="020B0604020202020204" pitchFamily="34" charset="0"/>
                    <a:cs typeface="Arial" panose="020B0604020202020204" pitchFamily="34" charset="0"/>
                  </a:rPr>
                  <a:t>	</a:t>
                </a:r>
                <a:endParaRPr lang="en-US" sz="1500" b="1" baseline="30000" dirty="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09600" y="4004704"/>
                <a:ext cx="8534400" cy="644985"/>
              </a:xfrm>
              <a:prstGeom prst="rect">
                <a:avLst/>
              </a:prstGeom>
              <a:blipFill rotWithShape="1">
                <a:blip r:embed="rId3"/>
                <a:stretch>
                  <a:fillRect/>
                </a:stretch>
              </a:blipFill>
            </p:spPr>
            <p:txBody>
              <a:bodyPr/>
              <a:lstStyle/>
              <a:p>
                <a:r>
                  <a:rPr lang="en-US">
                    <a:noFill/>
                  </a:rPr>
                  <a:t> </a:t>
                </a:r>
              </a:p>
            </p:txBody>
          </p:sp>
        </mc:Fallback>
      </mc:AlternateContent>
      <p:sp>
        <p:nvSpPr>
          <p:cNvPr id="7" name="TextBox 6"/>
          <p:cNvSpPr txBox="1"/>
          <p:nvPr/>
        </p:nvSpPr>
        <p:spPr>
          <a:xfrm>
            <a:off x="5334000" y="5034171"/>
            <a:ext cx="5105400" cy="1061829"/>
          </a:xfrm>
          <a:prstGeom prst="rect">
            <a:avLst/>
          </a:prstGeom>
          <a:noFill/>
        </p:spPr>
        <p:txBody>
          <a:bodyPr wrap="square" rtlCol="0">
            <a:spAutoFit/>
          </a:bodyPr>
          <a:lstStyle/>
          <a:p>
            <a:r>
              <a:rPr lang="en-US" sz="2100" b="1" dirty="0" err="1" smtClean="0"/>
              <a:t>r</a:t>
            </a:r>
            <a:r>
              <a:rPr lang="en-US" sz="2100" b="1" i="1" baseline="-25000" dirty="0" err="1" smtClean="0"/>
              <a:t>gale</a:t>
            </a:r>
            <a:r>
              <a:rPr lang="en-US" sz="2100" b="1" i="1" baseline="-25000" dirty="0" smtClean="0"/>
              <a:t> </a:t>
            </a:r>
            <a:r>
              <a:rPr lang="en-US" sz="2100" b="1" i="1" dirty="0" smtClean="0"/>
              <a:t> averaged sum of </a:t>
            </a:r>
            <a:r>
              <a:rPr lang="en-US" sz="2100" b="1" dirty="0" err="1" smtClean="0"/>
              <a:t>radIi</a:t>
            </a:r>
            <a:r>
              <a:rPr lang="en-US" sz="2100" b="1" dirty="0" smtClean="0"/>
              <a:t>  of</a:t>
            </a:r>
          </a:p>
          <a:p>
            <a:r>
              <a:rPr lang="en-US" sz="2100" b="1" dirty="0" smtClean="0"/>
              <a:t> gale winds </a:t>
            </a:r>
            <a:r>
              <a:rPr lang="en-US" sz="2100" b="1" dirty="0" err="1" smtClean="0"/>
              <a:t>v</a:t>
            </a:r>
            <a:r>
              <a:rPr lang="en-US" sz="2100" b="1" baseline="-25000" dirty="0" err="1" smtClean="0"/>
              <a:t>gale</a:t>
            </a:r>
            <a:r>
              <a:rPr lang="en-US" sz="2100" b="1" baseline="-25000" dirty="0" smtClean="0"/>
              <a:t>  </a:t>
            </a:r>
            <a:r>
              <a:rPr lang="en-US" sz="2100" b="1" dirty="0" smtClean="0"/>
              <a:t> at each of the </a:t>
            </a:r>
          </a:p>
          <a:p>
            <a:r>
              <a:rPr lang="en-US" sz="2100" b="1" dirty="0" smtClean="0"/>
              <a:t>4 storm quadrants</a:t>
            </a:r>
          </a:p>
        </p:txBody>
      </p:sp>
      <mc:AlternateContent xmlns:mc="http://schemas.openxmlformats.org/markup-compatibility/2006" xmlns:a14="http://schemas.microsoft.com/office/drawing/2010/main">
        <mc:Choice Requires="a14">
          <p:sp>
            <p:nvSpPr>
              <p:cNvPr id="9" name="TextBox 8"/>
              <p:cNvSpPr txBox="1"/>
              <p:nvPr/>
            </p:nvSpPr>
            <p:spPr>
              <a:xfrm>
                <a:off x="4495800" y="6187588"/>
                <a:ext cx="2536144" cy="492443"/>
              </a:xfrm>
              <a:prstGeom prst="rect">
                <a:avLst/>
              </a:prstGeom>
              <a:noFill/>
            </p:spPr>
            <p:txBody>
              <a:bodyPr wrap="none" rtlCol="0">
                <a:spAutoFit/>
              </a:bodyPr>
              <a:lstStyle/>
              <a:p>
                <a14:m>
                  <m:oMath xmlns:m="http://schemas.openxmlformats.org/officeDocument/2006/math">
                    <m:d>
                      <m:dPr>
                        <m:ctrlPr>
                          <a:rPr lang="en-US" sz="2600" b="1" i="1" smtClean="0">
                            <a:solidFill>
                              <a:srgbClr val="7030A0"/>
                            </a:solidFill>
                            <a:latin typeface="Cambria Math"/>
                          </a:rPr>
                        </m:ctrlPr>
                      </m:dPr>
                      <m:e>
                        <m:r>
                          <a:rPr lang="en-US" sz="2600" b="1" i="1" smtClean="0">
                            <a:solidFill>
                              <a:srgbClr val="7030A0"/>
                            </a:solidFill>
                            <a:latin typeface="Cambria Math"/>
                          </a:rPr>
                          <m:t>𝑹</m:t>
                        </m:r>
                        <m:r>
                          <a:rPr lang="en-US" sz="2600" b="1" i="1" baseline="-25000" smtClean="0">
                            <a:solidFill>
                              <a:srgbClr val="7030A0"/>
                            </a:solidFill>
                            <a:latin typeface="Cambria Math"/>
                          </a:rPr>
                          <m:t>𝒃</m:t>
                        </m:r>
                      </m:e>
                    </m:d>
                  </m:oMath>
                </a14:m>
                <a:r>
                  <a:rPr lang="en-US" sz="2600" b="1" dirty="0" smtClean="0">
                    <a:solidFill>
                      <a:srgbClr val="7030A0"/>
                    </a:solidFill>
                  </a:rPr>
                  <a:t> = e</a:t>
                </a:r>
                <a:r>
                  <a:rPr lang="en-US" sz="2600" b="1" baseline="30000" dirty="0" smtClean="0">
                    <a:solidFill>
                      <a:srgbClr val="7030A0"/>
                    </a:solidFill>
                  </a:rPr>
                  <a:t>(MLG/(1 + x))</a:t>
                </a:r>
                <a:endParaRPr lang="en-US" sz="2600" b="1" baseline="30000" dirty="0">
                  <a:solidFill>
                    <a:srgbClr val="7030A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495800" y="6187588"/>
                <a:ext cx="2536144" cy="492443"/>
              </a:xfrm>
              <a:prstGeom prst="rect">
                <a:avLst/>
              </a:prstGeom>
              <a:blipFill rotWithShape="1">
                <a:blip r:embed="rId6"/>
                <a:stretch>
                  <a:fillRect t="-9877" r="-721" b="-30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09600" y="2983468"/>
                <a:ext cx="8305800" cy="573619"/>
              </a:xfrm>
              <a:prstGeom prst="rect">
                <a:avLst/>
              </a:prstGeom>
              <a:noFill/>
            </p:spPr>
            <p:txBody>
              <a:bodyPr wrap="square" rtlCol="0">
                <a:spAutoFit/>
              </a:bodyPr>
              <a:lstStyle/>
              <a:p>
                <a14:m>
                  <m:oMath xmlns:m="http://schemas.openxmlformats.org/officeDocument/2006/math">
                    <m:r>
                      <a:rPr lang="en-US" sz="2100" b="1" i="1" smtClean="0">
                        <a:latin typeface="Cambria Math"/>
                      </a:rPr>
                      <m:t>𝑽</m:t>
                    </m:r>
                    <m:d>
                      <m:dPr>
                        <m:ctrlPr>
                          <a:rPr lang="en-US" sz="2100" b="1" i="1" smtClean="0">
                            <a:latin typeface="Cambria Math"/>
                          </a:rPr>
                        </m:ctrlPr>
                      </m:dPr>
                      <m:e>
                        <m:r>
                          <a:rPr lang="en-US" sz="2100" b="1" i="1" smtClean="0">
                            <a:latin typeface="Cambria Math"/>
                          </a:rPr>
                          <m:t>𝒓</m:t>
                        </m:r>
                      </m:e>
                    </m:d>
                    <m:r>
                      <a:rPr lang="en-US" sz="2100" b="1" i="1" baseline="-25000" smtClean="0">
                        <a:latin typeface="Cambria Math"/>
                      </a:rPr>
                      <m:t>𝒕𝒂𝒏</m:t>
                    </m:r>
                    <m:r>
                      <a:rPr lang="en-US" sz="2100" b="1" i="1" smtClean="0">
                        <a:latin typeface="Cambria Math"/>
                      </a:rPr>
                      <m:t>=</m:t>
                    </m:r>
                    <m:f>
                      <m:fPr>
                        <m:ctrlPr>
                          <a:rPr lang="en-US" sz="2100" b="1" i="1" smtClean="0">
                            <a:latin typeface="Cambria Math"/>
                          </a:rPr>
                        </m:ctrlPr>
                      </m:fPr>
                      <m:num>
                        <m:r>
                          <a:rPr lang="en-US" sz="2100" b="1" i="1" smtClean="0">
                            <a:latin typeface="Cambria Math"/>
                          </a:rPr>
                          <m:t>𝑴</m:t>
                        </m:r>
                        <m:d>
                          <m:dPr>
                            <m:ctrlPr>
                              <a:rPr lang="en-US" sz="2100" b="1" i="1" smtClean="0">
                                <a:latin typeface="Cambria Math"/>
                              </a:rPr>
                            </m:ctrlPr>
                          </m:dPr>
                          <m:e>
                            <m:r>
                              <a:rPr lang="en-US" sz="2100" b="1" i="1" smtClean="0">
                                <a:latin typeface="Cambria Math"/>
                              </a:rPr>
                              <m:t>𝒑</m:t>
                            </m:r>
                          </m:e>
                        </m:d>
                      </m:num>
                      <m:den>
                        <m:r>
                          <a:rPr lang="en-US" sz="2100" b="1" i="1" smtClean="0">
                            <a:latin typeface="Cambria Math"/>
                          </a:rPr>
                          <m:t>𝒓</m:t>
                        </m:r>
                        <m:r>
                          <a:rPr lang="en-US" sz="2100" b="1" i="1" baseline="30000" smtClean="0">
                            <a:latin typeface="Cambria Math"/>
                          </a:rPr>
                          <m:t>𝒙</m:t>
                        </m:r>
                      </m:den>
                    </m:f>
                    <m:r>
                      <a:rPr lang="en-US" sz="2100" b="1" i="1" smtClean="0">
                        <a:latin typeface="Cambria Math"/>
                      </a:rPr>
                      <m:t>  −</m:t>
                    </m:r>
                    <m:f>
                      <m:fPr>
                        <m:ctrlPr>
                          <a:rPr lang="en-US" sz="2100" b="1" i="1" smtClean="0">
                            <a:latin typeface="Cambria Math"/>
                          </a:rPr>
                        </m:ctrlPr>
                      </m:fPr>
                      <m:num>
                        <m:r>
                          <a:rPr lang="en-US" sz="2100" b="1" i="1" smtClean="0">
                            <a:latin typeface="Cambria Math"/>
                          </a:rPr>
                          <m:t>𝟏</m:t>
                        </m:r>
                      </m:num>
                      <m:den>
                        <m:r>
                          <a:rPr lang="en-US" sz="2100" b="1" i="1" smtClean="0">
                            <a:latin typeface="Cambria Math"/>
                          </a:rPr>
                          <m:t>𝟐</m:t>
                        </m:r>
                      </m:den>
                    </m:f>
                    <m:r>
                      <a:rPr lang="en-US" sz="2100" b="1" i="1" smtClean="0">
                        <a:latin typeface="Cambria Math"/>
                      </a:rPr>
                      <m:t> </m:t>
                    </m:r>
                    <m:r>
                      <a:rPr lang="en-US" sz="2100" b="1" i="1" smtClean="0">
                        <a:latin typeface="Cambria Math"/>
                      </a:rPr>
                      <m:t>𝒇</m:t>
                    </m:r>
                    <m:r>
                      <a:rPr lang="en-US" sz="2100" b="1" i="1" smtClean="0">
                        <a:latin typeface="Cambria Math"/>
                      </a:rPr>
                      <m:t> </m:t>
                    </m:r>
                    <m:r>
                      <a:rPr lang="en-US" sz="2100" b="1" i="1" smtClean="0">
                        <a:latin typeface="Cambria Math"/>
                      </a:rPr>
                      <m:t>𝒓</m:t>
                    </m:r>
                    <m:r>
                      <a:rPr lang="en-US" sz="2100" b="1" i="1" smtClean="0">
                        <a:latin typeface="Cambria Math"/>
                      </a:rPr>
                      <m:t>         </m:t>
                    </m:r>
                    <m:r>
                      <a:rPr lang="en-US" sz="2100" b="1" i="1" smtClean="0">
                        <a:latin typeface="Cambria Math"/>
                      </a:rPr>
                      <m:t>𝑪𝒂𝒓𝒓</m:t>
                    </m:r>
                    <m:r>
                      <a:rPr lang="en-US" sz="2100" b="1" i="1" smtClean="0">
                        <a:latin typeface="Cambria Math"/>
                      </a:rPr>
                      <m:t> </m:t>
                    </m:r>
                    <m:r>
                      <a:rPr lang="en-US" sz="2100" b="1" i="1" smtClean="0">
                        <a:latin typeface="Cambria Math"/>
                      </a:rPr>
                      <m:t>𝒂𝒏𝒅</m:t>
                    </m:r>
                    <m:r>
                      <a:rPr lang="en-US" sz="2100" b="1" i="1" smtClean="0">
                        <a:latin typeface="Cambria Math"/>
                      </a:rPr>
                      <m:t> </m:t>
                    </m:r>
                    <m:r>
                      <a:rPr lang="en-US" sz="2100" b="1" i="1" smtClean="0">
                        <a:latin typeface="Cambria Math"/>
                      </a:rPr>
                      <m:t>𝑬𝒍𝒔𝒃𝒆𝒓𝒓𝒚</m:t>
                    </m:r>
                    <m:r>
                      <a:rPr lang="en-US" sz="2100" b="1" i="1" smtClean="0">
                        <a:latin typeface="Cambria Math"/>
                      </a:rPr>
                      <m:t>,   </m:t>
                    </m:r>
                    <m:r>
                      <a:rPr lang="en-US" sz="2100" b="1" i="1" smtClean="0">
                        <a:latin typeface="Cambria Math"/>
                      </a:rPr>
                      <m:t>𝑴𝑾𝑹</m:t>
                    </m:r>
                    <m:r>
                      <a:rPr lang="en-US" sz="2100" b="1" i="1" smtClean="0">
                        <a:latin typeface="Cambria Math"/>
                      </a:rPr>
                      <m:t> (</m:t>
                    </m:r>
                    <m:r>
                      <a:rPr lang="en-US" sz="2100" b="1" i="1" smtClean="0">
                        <a:latin typeface="Cambria Math"/>
                      </a:rPr>
                      <m:t>𝟏𝟗𝟗𝟕</m:t>
                    </m:r>
                    <m:r>
                      <a:rPr lang="en-US" sz="2100" b="1" i="1" smtClean="0">
                        <a:latin typeface="Cambria Math"/>
                      </a:rPr>
                      <m:t>)</m:t>
                    </m:r>
                  </m:oMath>
                </a14:m>
                <a:r>
                  <a:rPr lang="en-US" sz="2100" b="1" dirty="0" smtClean="0"/>
                  <a:t> </a:t>
                </a:r>
                <a:endParaRPr lang="en-US" sz="21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09600" y="2983468"/>
                <a:ext cx="8305800" cy="573619"/>
              </a:xfrm>
              <a:prstGeom prst="rect">
                <a:avLst/>
              </a:prstGeom>
              <a:blipFill rotWithShape="1">
                <a:blip r:embed="rId7"/>
                <a:stretch>
                  <a:fillRect/>
                </a:stretch>
              </a:blipFill>
            </p:spPr>
            <p:txBody>
              <a:bodyPr/>
              <a:lstStyle/>
              <a:p>
                <a:r>
                  <a:rPr lang="en-US">
                    <a:noFill/>
                  </a:rPr>
                  <a:t> </a:t>
                </a:r>
              </a:p>
            </p:txBody>
          </p:sp>
        </mc:Fallback>
      </mc:AlternateContent>
      <p:sp>
        <p:nvSpPr>
          <p:cNvPr id="11" name="TextBox 10"/>
          <p:cNvSpPr txBox="1"/>
          <p:nvPr/>
        </p:nvSpPr>
        <p:spPr>
          <a:xfrm>
            <a:off x="533400" y="3581400"/>
            <a:ext cx="2971800" cy="369332"/>
          </a:xfrm>
          <a:prstGeom prst="rect">
            <a:avLst/>
          </a:prstGeom>
          <a:noFill/>
        </p:spPr>
        <p:txBody>
          <a:bodyPr wrap="square" rtlCol="0">
            <a:spAutoFit/>
          </a:bodyPr>
          <a:lstStyle/>
          <a:p>
            <a:r>
              <a:rPr lang="en-US" b="1" dirty="0" smtClean="0"/>
              <a:t>Where:            </a:t>
            </a:r>
            <a:r>
              <a:rPr lang="en-US" b="1" dirty="0" smtClean="0">
                <a:latin typeface="Arial" panose="020B0604020202020204" pitchFamily="34" charset="0"/>
                <a:cs typeface="Arial" panose="020B0604020202020204" pitchFamily="34" charset="0"/>
              </a:rPr>
              <a:t>(x = .4) </a:t>
            </a:r>
            <a:endParaRPr lang="en-US" b="1" dirty="0"/>
          </a:p>
        </p:txBody>
      </p:sp>
      <p:sp>
        <p:nvSpPr>
          <p:cNvPr id="12" name="TextBox 11"/>
          <p:cNvSpPr txBox="1"/>
          <p:nvPr/>
        </p:nvSpPr>
        <p:spPr>
          <a:xfrm>
            <a:off x="609600" y="4535269"/>
            <a:ext cx="6858000" cy="646331"/>
          </a:xfrm>
          <a:prstGeom prst="rect">
            <a:avLst/>
          </a:prstGeom>
          <a:noFill/>
        </p:spPr>
        <p:txBody>
          <a:bodyPr wrap="square" rtlCol="0">
            <a:spAutoFit/>
          </a:bodyPr>
          <a:lstStyle/>
          <a:p>
            <a:r>
              <a:rPr lang="en-US" b="1" dirty="0" smtClean="0"/>
              <a:t>The Absolute  Angular Momentum (</a:t>
            </a:r>
            <a:r>
              <a:rPr lang="en-US" b="1" dirty="0" err="1" smtClean="0"/>
              <a:t>M</a:t>
            </a:r>
            <a:r>
              <a:rPr lang="en-US" b="1" baseline="-25000" dirty="0" err="1" smtClean="0"/>
              <a:t>gale</a:t>
            </a:r>
            <a:r>
              <a:rPr lang="en-US" b="1" dirty="0" smtClean="0"/>
              <a:t>) at the radius of Gale winds can be determined from the </a:t>
            </a:r>
            <a:r>
              <a:rPr lang="en-US" b="1" dirty="0" err="1" smtClean="0"/>
              <a:t>tcvitals</a:t>
            </a:r>
            <a:r>
              <a:rPr lang="en-US" b="1" dirty="0" smtClean="0"/>
              <a:t> :</a:t>
            </a:r>
            <a:endParaRPr lang="en-US" b="1" dirty="0"/>
          </a:p>
        </p:txBody>
      </p:sp>
      <p:sp>
        <p:nvSpPr>
          <p:cNvPr id="13" name="TextBox 12"/>
          <p:cNvSpPr txBox="1"/>
          <p:nvPr/>
        </p:nvSpPr>
        <p:spPr>
          <a:xfrm>
            <a:off x="457200" y="1120914"/>
            <a:ext cx="8305801" cy="707886"/>
          </a:xfrm>
          <a:prstGeom prst="rect">
            <a:avLst/>
          </a:prstGeom>
          <a:noFill/>
        </p:spPr>
        <p:txBody>
          <a:bodyPr wrap="square" rtlCol="0">
            <a:spAutoFit/>
          </a:bodyPr>
          <a:lstStyle/>
          <a:p>
            <a:r>
              <a:rPr lang="en-US" sz="2000" b="1" dirty="0" smtClean="0"/>
              <a:t>In current vortex initialization we assume </a:t>
            </a:r>
            <a:r>
              <a:rPr lang="en-US" sz="2000" b="1" dirty="0" err="1" smtClean="0"/>
              <a:t>R</a:t>
            </a:r>
            <a:r>
              <a:rPr lang="en-US" sz="2000" b="1" baseline="-25000" dirty="0" err="1" smtClean="0"/>
              <a:t>b</a:t>
            </a:r>
            <a:r>
              <a:rPr lang="en-US" sz="2000" b="1" dirty="0" smtClean="0"/>
              <a:t> is a simple function of the Radius of the Last closed Isobar (RLCI) from the </a:t>
            </a:r>
            <a:r>
              <a:rPr lang="en-US" sz="2000" b="1" dirty="0" err="1" smtClean="0"/>
              <a:t>tcvitals</a:t>
            </a:r>
            <a:r>
              <a:rPr lang="en-US" sz="2000" b="1" dirty="0" smtClean="0"/>
              <a:t> file  (</a:t>
            </a:r>
            <a:r>
              <a:rPr lang="en-US" sz="2000" b="1" dirty="0" err="1" smtClean="0"/>
              <a:t>R</a:t>
            </a:r>
            <a:r>
              <a:rPr lang="en-US" sz="2000" b="1" baseline="-25000" dirty="0" err="1" smtClean="0"/>
              <a:t>b</a:t>
            </a:r>
            <a:r>
              <a:rPr lang="en-US" sz="2000" b="1" dirty="0" smtClean="0"/>
              <a:t> = 1.5 * RLCI) </a:t>
            </a:r>
            <a:endParaRPr lang="en-US" sz="2000" b="1" dirty="0"/>
          </a:p>
        </p:txBody>
      </p:sp>
      <p:sp>
        <p:nvSpPr>
          <p:cNvPr id="14" name="TextBox 13"/>
          <p:cNvSpPr txBox="1"/>
          <p:nvPr/>
        </p:nvSpPr>
        <p:spPr>
          <a:xfrm>
            <a:off x="1290858" y="6202978"/>
            <a:ext cx="3513924" cy="477054"/>
          </a:xfrm>
          <a:prstGeom prst="rect">
            <a:avLst/>
          </a:prstGeom>
          <a:noFill/>
        </p:spPr>
        <p:txBody>
          <a:bodyPr wrap="square" rtlCol="0">
            <a:spAutoFit/>
          </a:bodyPr>
          <a:lstStyle/>
          <a:p>
            <a:r>
              <a:rPr lang="en-US" sz="2500" b="1" dirty="0" smtClean="0">
                <a:solidFill>
                  <a:srgbClr val="7030A0"/>
                </a:solidFill>
              </a:rPr>
              <a:t>New Estimate for  </a:t>
            </a:r>
            <a:r>
              <a:rPr lang="en-US" sz="2500" b="1" dirty="0" err="1" smtClean="0">
                <a:solidFill>
                  <a:srgbClr val="7030A0"/>
                </a:solidFill>
              </a:rPr>
              <a:t>R</a:t>
            </a:r>
            <a:r>
              <a:rPr lang="en-US" sz="2500" b="1" baseline="-25000" dirty="0" err="1" smtClean="0">
                <a:solidFill>
                  <a:srgbClr val="7030A0"/>
                </a:solidFill>
              </a:rPr>
              <a:t>b</a:t>
            </a:r>
            <a:r>
              <a:rPr lang="en-US" sz="2500" b="1" baseline="-25000" dirty="0" smtClean="0">
                <a:solidFill>
                  <a:srgbClr val="7030A0"/>
                </a:solidFill>
              </a:rPr>
              <a:t> </a:t>
            </a:r>
            <a:r>
              <a:rPr lang="en-US" sz="2500" b="1" dirty="0" smtClean="0">
                <a:solidFill>
                  <a:srgbClr val="7030A0"/>
                </a:solidFill>
              </a:rPr>
              <a:t>: </a:t>
            </a:r>
            <a:endParaRPr lang="en-US" sz="2500" b="1" dirty="0">
              <a:solidFill>
                <a:srgbClr val="7030A0"/>
              </a:solidFill>
            </a:endParaRPr>
          </a:p>
        </p:txBody>
      </p:sp>
      <mc:AlternateContent xmlns:mc="http://schemas.openxmlformats.org/markup-compatibility/2006" xmlns:a14="http://schemas.microsoft.com/office/drawing/2010/main">
        <mc:Choice Requires="a14">
          <p:sp>
            <p:nvSpPr>
              <p:cNvPr id="15" name="TextBox 14"/>
              <p:cNvSpPr txBox="1"/>
              <p:nvPr/>
            </p:nvSpPr>
            <p:spPr>
              <a:xfrm>
                <a:off x="3429000" y="3562290"/>
                <a:ext cx="2685735" cy="400110"/>
              </a:xfrm>
              <a:prstGeom prst="rect">
                <a:avLst/>
              </a:prstGeom>
              <a:noFill/>
            </p:spPr>
            <p:txBody>
              <a:bodyPr wrap="none" rtlCol="0">
                <a:spAutoFit/>
              </a:bodyPr>
              <a:lstStyle/>
              <a:p>
                <a14:m>
                  <m:oMath xmlns:m="http://schemas.openxmlformats.org/officeDocument/2006/math">
                    <m:r>
                      <a:rPr lang="en-US" sz="2000" b="1" i="1" smtClean="0">
                        <a:latin typeface="Cambria Math"/>
                      </a:rPr>
                      <m:t>      </m:t>
                    </m:r>
                    <m:r>
                      <a:rPr lang="en-US" sz="2000" b="1" i="1" smtClean="0">
                        <a:latin typeface="Cambria Math"/>
                      </a:rPr>
                      <m:t>𝑴</m:t>
                    </m:r>
                    <m:r>
                      <a:rPr lang="en-US" sz="2000" b="1" i="1" smtClean="0">
                        <a:latin typeface="Cambria Math"/>
                      </a:rPr>
                      <m:t>(</m:t>
                    </m:r>
                    <m:r>
                      <a:rPr lang="en-US" sz="2000" b="1" i="1" smtClean="0">
                        <a:latin typeface="Cambria Math"/>
                      </a:rPr>
                      <m:t>𝒑</m:t>
                    </m:r>
                    <m:r>
                      <a:rPr lang="en-US" sz="2000" b="1" i="1" smtClean="0">
                        <a:latin typeface="Cambria Math"/>
                      </a:rPr>
                      <m:t>) =</m:t>
                    </m:r>
                  </m:oMath>
                </a14:m>
                <a:r>
                  <a:rPr lang="en-US" sz="2000" b="1" dirty="0" smtClean="0"/>
                  <a:t> </a:t>
                </a:r>
                <a14:m>
                  <m:oMath xmlns:m="http://schemas.openxmlformats.org/officeDocument/2006/math">
                    <m:r>
                      <a:rPr lang="en-US" sz="2000" b="1" i="1" smtClean="0">
                        <a:latin typeface="Cambria Math"/>
                      </a:rPr>
                      <m:t>𝑴</m:t>
                    </m:r>
                    <m:d>
                      <m:dPr>
                        <m:ctrlPr>
                          <a:rPr lang="en-US" sz="2000" b="1" i="1" smtClean="0">
                            <a:latin typeface="Cambria Math"/>
                          </a:rPr>
                        </m:ctrlPr>
                      </m:dPr>
                      <m:e>
                        <m:r>
                          <a:rPr lang="en-US" sz="2000" b="1" i="1" smtClean="0">
                            <a:latin typeface="Cambria Math"/>
                          </a:rPr>
                          <m:t>𝒓</m:t>
                        </m:r>
                      </m:e>
                    </m:d>
                    <m:r>
                      <a:rPr lang="en-US" sz="2000" b="1" i="1" smtClean="0">
                        <a:latin typeface="Cambria Math"/>
                      </a:rPr>
                      <m:t>/</m:t>
                    </m:r>
                  </m:oMath>
                </a14:m>
                <a:r>
                  <a:rPr lang="en-US" sz="2000" b="1" dirty="0" smtClean="0"/>
                  <a:t>r </a:t>
                </a:r>
                <a:r>
                  <a:rPr lang="en-US" sz="2000" b="1" baseline="30000" dirty="0" smtClean="0"/>
                  <a:t>(1-x)</a:t>
                </a:r>
                <a:endParaRPr lang="en-US" sz="2000" b="1" baseline="30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429000" y="3562290"/>
                <a:ext cx="2685735" cy="400110"/>
              </a:xfrm>
              <a:prstGeom prst="rect">
                <a:avLst/>
              </a:prstGeom>
              <a:blipFill rotWithShape="1">
                <a:blip r:embed="rId8"/>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33400" y="5638800"/>
                <a:ext cx="4423782" cy="453137"/>
              </a:xfrm>
              <a:prstGeom prst="rect">
                <a:avLst/>
              </a:prstGeom>
              <a:noFill/>
            </p:spPr>
            <p:txBody>
              <a:bodyPr wrap="square" rtlCol="0">
                <a:spAutoFit/>
              </a:bodyPr>
              <a:lstStyle/>
              <a:p>
                <a:r>
                  <a:rPr lang="en-US" sz="2300" b="1" i="1" dirty="0" smtClean="0">
                    <a:solidFill>
                      <a:srgbClr val="C00000"/>
                    </a:solidFill>
                    <a:latin typeface="+mj-lt"/>
                    <a:cs typeface="Arial" panose="020B0604020202020204" pitchFamily="34" charset="0"/>
                  </a:rPr>
                  <a:t>MLG</a:t>
                </a:r>
                <a:r>
                  <a:rPr lang="en-US" sz="2300" b="1" i="1" baseline="-25000" dirty="0">
                    <a:solidFill>
                      <a:srgbClr val="C00000"/>
                    </a:solidFill>
                    <a:latin typeface="+mj-lt"/>
                    <a:cs typeface="Arial" panose="020B0604020202020204" pitchFamily="34" charset="0"/>
                  </a:rPr>
                  <a:t> </a:t>
                </a:r>
                <a:r>
                  <a:rPr lang="en-US" sz="2300" b="1" i="1" dirty="0" smtClean="0">
                    <a:solidFill>
                      <a:srgbClr val="C00000"/>
                    </a:solidFill>
                    <a:latin typeface="+mj-lt"/>
                    <a:cs typeface="Arial" panose="020B0604020202020204" pitchFamily="34" charset="0"/>
                  </a:rPr>
                  <a:t> = </a:t>
                </a:r>
                <a14:m>
                  <m:oMath xmlns:m="http://schemas.openxmlformats.org/officeDocument/2006/math">
                    <m:r>
                      <a:rPr lang="en-US" sz="2400" b="1" i="1">
                        <a:solidFill>
                          <a:srgbClr val="C00000"/>
                        </a:solidFill>
                        <a:latin typeface="Cambria Math"/>
                      </a:rPr>
                      <m:t>𝒍𝒐𝒈</m:t>
                    </m:r>
                    <m:r>
                      <a:rPr lang="en-US" sz="2400" b="1" i="1">
                        <a:solidFill>
                          <a:srgbClr val="C00000"/>
                        </a:solidFill>
                        <a:latin typeface="Cambria Math"/>
                      </a:rPr>
                      <m:t> </m:t>
                    </m:r>
                  </m:oMath>
                </a14:m>
                <a:r>
                  <a:rPr lang="en-US" sz="2300" b="1" i="1" dirty="0" smtClean="0">
                    <a:solidFill>
                      <a:srgbClr val="C00000"/>
                    </a:solidFill>
                    <a:latin typeface="+mj-lt"/>
                    <a:cs typeface="Arial" panose="020B0604020202020204" pitchFamily="34" charset="0"/>
                  </a:rPr>
                  <a:t>(2(M(r))</a:t>
                </a:r>
                <a:r>
                  <a:rPr lang="en-US" sz="2300" b="1" i="1" baseline="-25000" dirty="0" smtClean="0">
                    <a:solidFill>
                      <a:srgbClr val="C00000"/>
                    </a:solidFill>
                    <a:latin typeface="+mj-lt"/>
                    <a:cs typeface="Arial" panose="020B0604020202020204" pitchFamily="34" charset="0"/>
                  </a:rPr>
                  <a:t>gale</a:t>
                </a:r>
                <a:r>
                  <a:rPr lang="en-US" sz="2300" b="1" i="1" dirty="0" smtClean="0">
                    <a:solidFill>
                      <a:srgbClr val="C00000"/>
                    </a:solidFill>
                    <a:latin typeface="+mj-lt"/>
                    <a:cs typeface="Arial" panose="020B0604020202020204" pitchFamily="34" charset="0"/>
                  </a:rPr>
                  <a:t>/f </a:t>
                </a:r>
                <a:r>
                  <a:rPr lang="en-US" sz="2300" b="1" i="1" dirty="0" err="1">
                    <a:solidFill>
                      <a:srgbClr val="C00000"/>
                    </a:solidFill>
                    <a:latin typeface="+mj-lt"/>
                    <a:cs typeface="Arial" panose="020B0604020202020204" pitchFamily="34" charset="0"/>
                  </a:rPr>
                  <a:t>r</a:t>
                </a:r>
                <a:r>
                  <a:rPr lang="en-US" sz="2300" b="1" i="1" baseline="-25000" smtClean="0">
                    <a:solidFill>
                      <a:srgbClr val="C00000"/>
                    </a:solidFill>
                    <a:latin typeface="+mj-lt"/>
                    <a:cs typeface="Arial" panose="020B0604020202020204" pitchFamily="34" charset="0"/>
                  </a:rPr>
                  <a:t>gale</a:t>
                </a:r>
                <a:r>
                  <a:rPr lang="en-US" sz="2300" b="1" i="1" baseline="30000" dirty="0" smtClean="0">
                    <a:solidFill>
                      <a:srgbClr val="C00000"/>
                    </a:solidFill>
                    <a:latin typeface="+mj-lt"/>
                    <a:cs typeface="Arial" panose="020B0604020202020204" pitchFamily="34" charset="0"/>
                  </a:rPr>
                  <a:t>(1-x)</a:t>
                </a:r>
                <a:endParaRPr lang="en-US" sz="2300" b="1" i="1" baseline="30000" dirty="0">
                  <a:solidFill>
                    <a:srgbClr val="C00000"/>
                  </a:solidFill>
                  <a:latin typeface="+mj-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33400" y="5638800"/>
                <a:ext cx="4423782" cy="453137"/>
              </a:xfrm>
              <a:prstGeom prst="rect">
                <a:avLst/>
              </a:prstGeom>
              <a:blipFill rotWithShape="1">
                <a:blip r:embed="rId9"/>
                <a:stretch>
                  <a:fillRect l="-2069"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3400" y="5029200"/>
                <a:ext cx="3974165" cy="624082"/>
              </a:xfrm>
              <a:prstGeom prst="rect">
                <a:avLst/>
              </a:prstGeom>
              <a:noFill/>
            </p:spPr>
            <p:txBody>
              <a:bodyPr wrap="none" rtlCol="0">
                <a:spAutoFit/>
              </a:bodyPr>
              <a:lstStyle/>
              <a:p>
                <a:r>
                  <a:rPr lang="en-US" sz="2200" b="1" i="1" dirty="0" smtClean="0"/>
                  <a:t>M(r)</a:t>
                </a:r>
                <a:r>
                  <a:rPr lang="en-US" sz="2400" b="1" i="1" baseline="-25000" dirty="0" smtClean="0"/>
                  <a:t>gale</a:t>
                </a:r>
                <a:r>
                  <a:rPr lang="en-US" sz="2200" b="1" i="1" dirty="0" smtClean="0"/>
                  <a:t>  = </a:t>
                </a:r>
                <a:r>
                  <a:rPr lang="en-US" sz="2200" b="1" i="1" dirty="0" err="1" smtClean="0"/>
                  <a:t>r</a:t>
                </a:r>
                <a:r>
                  <a:rPr lang="en-US" sz="2400" b="1" i="1" baseline="-25000" dirty="0" err="1" smtClean="0"/>
                  <a:t>gale</a:t>
                </a:r>
                <a:r>
                  <a:rPr lang="en-US" sz="2200" b="1" i="1" dirty="0" err="1" smtClean="0"/>
                  <a:t>v</a:t>
                </a:r>
                <a:r>
                  <a:rPr lang="en-US" sz="2400" b="1" i="1" baseline="-25000" dirty="0" err="1" smtClean="0"/>
                  <a:t>gale</a:t>
                </a:r>
                <a:r>
                  <a:rPr lang="en-US" sz="2400" b="1" i="1" baseline="-25000" dirty="0" smtClean="0"/>
                  <a:t> </a:t>
                </a:r>
                <a:r>
                  <a:rPr lang="en-US" sz="2200" b="1" i="1" dirty="0" smtClean="0"/>
                  <a:t>+ </a:t>
                </a:r>
                <a:r>
                  <a:rPr lang="en-US" sz="2500" b="1" i="1" dirty="0" smtClean="0"/>
                  <a:t> </a:t>
                </a:r>
                <a:r>
                  <a:rPr lang="en-US" sz="2200" b="1" i="1" dirty="0" smtClean="0"/>
                  <a:t> </a:t>
                </a:r>
                <a14:m>
                  <m:oMath xmlns:m="http://schemas.openxmlformats.org/officeDocument/2006/math">
                    <m:f>
                      <m:fPr>
                        <m:ctrlPr>
                          <a:rPr lang="en-US" sz="2400" b="1" i="1">
                            <a:latin typeface="Cambria Math"/>
                          </a:rPr>
                        </m:ctrlPr>
                      </m:fPr>
                      <m:num>
                        <m:r>
                          <a:rPr lang="en-US" sz="2400" b="1" i="1">
                            <a:latin typeface="Cambria Math"/>
                          </a:rPr>
                          <m:t>𝟏</m:t>
                        </m:r>
                        <m:r>
                          <a:rPr lang="en-US" sz="2400" b="1" i="1" smtClean="0">
                            <a:latin typeface="Cambria Math"/>
                          </a:rPr>
                          <m:t> </m:t>
                        </m:r>
                      </m:num>
                      <m:den>
                        <m:r>
                          <a:rPr lang="en-US" sz="2400" b="1" i="1">
                            <a:latin typeface="Cambria Math"/>
                          </a:rPr>
                          <m:t>𝟐</m:t>
                        </m:r>
                      </m:den>
                    </m:f>
                  </m:oMath>
                </a14:m>
                <a:r>
                  <a:rPr lang="en-US" sz="2400" b="1" i="1" dirty="0" smtClean="0"/>
                  <a:t> </a:t>
                </a:r>
                <a:r>
                  <a:rPr lang="en-US" sz="2200" b="1" i="1" dirty="0" smtClean="0"/>
                  <a:t>f  r</a:t>
                </a:r>
                <a:r>
                  <a:rPr lang="en-US" sz="2400" b="1" i="1" baseline="-25000" dirty="0" smtClean="0"/>
                  <a:t>gale</a:t>
                </a:r>
                <a:r>
                  <a:rPr lang="en-US" sz="2500" b="1" i="1" baseline="30000" dirty="0" smtClean="0"/>
                  <a:t>2</a:t>
                </a:r>
                <a:r>
                  <a:rPr lang="en-US" sz="2200" b="1" i="1" dirty="0" smtClean="0"/>
                  <a:t> </a:t>
                </a:r>
                <a:endParaRPr lang="en-US" sz="2200" b="1" i="1" dirty="0"/>
              </a:p>
            </p:txBody>
          </p:sp>
        </mc:Choice>
        <mc:Fallback xmlns="">
          <p:sp>
            <p:nvSpPr>
              <p:cNvPr id="8" name="TextBox 7"/>
              <p:cNvSpPr txBox="1">
                <a:spLocks noRot="1" noChangeAspect="1" noMove="1" noResize="1" noEditPoints="1" noAdjustHandles="1" noChangeArrowheads="1" noChangeShapeType="1" noTextEdit="1"/>
              </p:cNvSpPr>
              <p:nvPr/>
            </p:nvSpPr>
            <p:spPr>
              <a:xfrm>
                <a:off x="533400" y="5029200"/>
                <a:ext cx="3974165" cy="624082"/>
              </a:xfrm>
              <a:prstGeom prst="rect">
                <a:avLst/>
              </a:prstGeom>
              <a:blipFill rotWithShape="1">
                <a:blip r:embed="rId10"/>
                <a:stretch>
                  <a:fillRect l="-1997" b="-784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F2024846-3E45-4585-8ABC-5F4EEF7C8521}" type="slidenum">
              <a:rPr lang="en-US" smtClean="0"/>
              <a:t>7</a:t>
            </a:fld>
            <a:endParaRPr lang="en-US"/>
          </a:p>
        </p:txBody>
      </p:sp>
    </p:spTree>
    <p:extLst>
      <p:ext uri="{BB962C8B-B14F-4D97-AF65-F5344CB8AC3E}">
        <p14:creationId xmlns:p14="http://schemas.microsoft.com/office/powerpoint/2010/main" val="1556147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72" t="2505" r="7576" b="6210"/>
          <a:stretch/>
        </p:blipFill>
        <p:spPr>
          <a:xfrm>
            <a:off x="4241921" y="76200"/>
            <a:ext cx="4749679" cy="317649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666" t="8704" r="19510" b="10036"/>
          <a:stretch/>
        </p:blipFill>
        <p:spPr>
          <a:xfrm>
            <a:off x="76200" y="0"/>
            <a:ext cx="3962400" cy="31877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2086" t="8680" r="14643" b="10194"/>
          <a:stretch/>
        </p:blipFill>
        <p:spPr>
          <a:xfrm>
            <a:off x="78059" y="3171224"/>
            <a:ext cx="4572000" cy="36322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2945" t="8519" r="15931" b="9631"/>
          <a:stretch/>
        </p:blipFill>
        <p:spPr>
          <a:xfrm>
            <a:off x="4572000" y="3223912"/>
            <a:ext cx="4267200" cy="3526824"/>
          </a:xfrm>
          <a:prstGeom prst="rect">
            <a:avLst/>
          </a:prstGeom>
        </p:spPr>
      </p:pic>
      <p:sp>
        <p:nvSpPr>
          <p:cNvPr id="2" name="TextBox 1"/>
          <p:cNvSpPr txBox="1"/>
          <p:nvPr/>
        </p:nvSpPr>
        <p:spPr>
          <a:xfrm>
            <a:off x="5410200" y="1600200"/>
            <a:ext cx="2133600" cy="323165"/>
          </a:xfrm>
          <a:prstGeom prst="rect">
            <a:avLst/>
          </a:prstGeom>
          <a:noFill/>
        </p:spPr>
        <p:txBody>
          <a:bodyPr wrap="square" rtlCol="0">
            <a:spAutoFit/>
          </a:bodyPr>
          <a:lstStyle/>
          <a:p>
            <a:r>
              <a:rPr lang="en-US" sz="1500" b="1" dirty="0" smtClean="0">
                <a:solidFill>
                  <a:srgbClr val="C00000"/>
                </a:solidFill>
                <a:latin typeface="Arial" panose="020B0604020202020204" pitchFamily="34" charset="0"/>
                <a:cs typeface="Arial" panose="020B0604020202020204" pitchFamily="34" charset="0"/>
              </a:rPr>
              <a:t>New Storm Size</a:t>
            </a:r>
            <a:endParaRPr lang="en-US" sz="15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5029200" y="2435423"/>
            <a:ext cx="2133600" cy="553998"/>
          </a:xfrm>
          <a:prstGeom prst="rect">
            <a:avLst/>
          </a:prstGeom>
          <a:noFill/>
        </p:spPr>
        <p:txBody>
          <a:bodyPr wrap="square" rtlCol="0">
            <a:spAutoFit/>
          </a:bodyPr>
          <a:lstStyle/>
          <a:p>
            <a:r>
              <a:rPr lang="en-US" sz="1500" b="1" dirty="0" smtClean="0">
                <a:latin typeface="Arial" panose="020B0604020202020204" pitchFamily="34" charset="0"/>
                <a:cs typeface="Arial" panose="020B0604020202020204" pitchFamily="34" charset="0"/>
              </a:rPr>
              <a:t>OLD Storm Size</a:t>
            </a:r>
            <a:endParaRPr lang="en-US" sz="1500" b="1" dirty="0">
              <a:latin typeface="Arial" panose="020B0604020202020204" pitchFamily="34" charset="0"/>
              <a:cs typeface="Arial" panose="020B0604020202020204" pitchFamily="34" charset="0"/>
            </a:endParaRPr>
          </a:p>
          <a:p>
            <a:r>
              <a:rPr lang="en-US" sz="1400" b="1" dirty="0" smtClean="0">
                <a:solidFill>
                  <a:schemeClr val="bg1"/>
                </a:solidFill>
              </a:rPr>
              <a:t>Based on JTWC</a:t>
            </a:r>
            <a:endParaRPr lang="en-US" sz="1400" b="1" dirty="0">
              <a:solidFill>
                <a:schemeClr val="bg1"/>
              </a:solidFill>
            </a:endParaRPr>
          </a:p>
        </p:txBody>
      </p:sp>
      <p:sp>
        <p:nvSpPr>
          <p:cNvPr id="6" name="TextBox 5"/>
          <p:cNvSpPr txBox="1"/>
          <p:nvPr/>
        </p:nvSpPr>
        <p:spPr>
          <a:xfrm>
            <a:off x="471773" y="2435423"/>
            <a:ext cx="1828800" cy="323165"/>
          </a:xfrm>
          <a:prstGeom prst="rect">
            <a:avLst/>
          </a:prstGeom>
          <a:noFill/>
        </p:spPr>
        <p:txBody>
          <a:bodyPr wrap="square" rtlCol="0">
            <a:spAutoFit/>
          </a:bodyPr>
          <a:lstStyle/>
          <a:p>
            <a:r>
              <a:rPr lang="en-US" sz="1500" b="1" dirty="0">
                <a:solidFill>
                  <a:srgbClr val="00B050"/>
                </a:solidFill>
                <a:latin typeface="Arial" panose="020B0604020202020204" pitchFamily="34" charset="0"/>
                <a:cs typeface="Arial" panose="020B0604020202020204" pitchFamily="34" charset="0"/>
              </a:rPr>
              <a:t>Old Storm </a:t>
            </a:r>
            <a:r>
              <a:rPr lang="en-US" sz="1500" b="1" dirty="0" smtClean="0">
                <a:solidFill>
                  <a:srgbClr val="00B050"/>
                </a:solidFill>
                <a:latin typeface="Arial" panose="020B0604020202020204" pitchFamily="34" charset="0"/>
                <a:cs typeface="Arial" panose="020B0604020202020204" pitchFamily="34" charset="0"/>
              </a:rPr>
              <a:t>Size</a:t>
            </a:r>
            <a:endParaRPr lang="en-US" sz="1500" b="1" dirty="0">
              <a:solidFill>
                <a:srgbClr val="00B050"/>
              </a:solidFill>
              <a:latin typeface="Arial" panose="020B0604020202020204" pitchFamily="34" charset="0"/>
              <a:cs typeface="Arial" panose="020B0604020202020204" pitchFamily="34" charset="0"/>
            </a:endParaRPr>
          </a:p>
        </p:txBody>
      </p:sp>
      <p:sp>
        <p:nvSpPr>
          <p:cNvPr id="11" name="Rectangle 10"/>
          <p:cNvSpPr/>
          <p:nvPr/>
        </p:nvSpPr>
        <p:spPr>
          <a:xfrm>
            <a:off x="685800" y="5943600"/>
            <a:ext cx="1676400" cy="323165"/>
          </a:xfrm>
          <a:prstGeom prst="rect">
            <a:avLst/>
          </a:prstGeom>
        </p:spPr>
        <p:txBody>
          <a:bodyPr wrap="square">
            <a:spAutoFit/>
          </a:bodyPr>
          <a:lstStyle/>
          <a:p>
            <a:r>
              <a:rPr lang="en-US" sz="1500" b="1" dirty="0" smtClean="0">
                <a:solidFill>
                  <a:srgbClr val="00B050"/>
                </a:solidFill>
                <a:latin typeface="Arial" panose="020B0604020202020204" pitchFamily="34" charset="0"/>
                <a:cs typeface="Arial" panose="020B0604020202020204" pitchFamily="34" charset="0"/>
              </a:rPr>
              <a:t>Old Storm Size</a:t>
            </a:r>
            <a:endParaRPr lang="en-US" sz="1500" b="1" dirty="0">
              <a:solidFill>
                <a:srgbClr val="00B050"/>
              </a:solidFill>
              <a:latin typeface="Arial" panose="020B0604020202020204" pitchFamily="34" charset="0"/>
              <a:cs typeface="Arial" panose="020B0604020202020204" pitchFamily="34" charset="0"/>
            </a:endParaRPr>
          </a:p>
        </p:txBody>
      </p:sp>
      <p:sp>
        <p:nvSpPr>
          <p:cNvPr id="12" name="Rectangle 11"/>
          <p:cNvSpPr/>
          <p:nvPr/>
        </p:nvSpPr>
        <p:spPr>
          <a:xfrm>
            <a:off x="457200" y="4419600"/>
            <a:ext cx="2003154" cy="323165"/>
          </a:xfrm>
          <a:prstGeom prst="rect">
            <a:avLst/>
          </a:prstGeom>
        </p:spPr>
        <p:txBody>
          <a:bodyPr wrap="square">
            <a:spAutoFit/>
          </a:bodyPr>
          <a:lstStyle/>
          <a:p>
            <a:r>
              <a:rPr lang="en-US" sz="1500" b="1" dirty="0" smtClean="0">
                <a:solidFill>
                  <a:srgbClr val="0070C0"/>
                </a:solidFill>
                <a:latin typeface="Arial" panose="020B0604020202020204" pitchFamily="34" charset="0"/>
                <a:cs typeface="Arial" panose="020B0604020202020204" pitchFamily="34" charset="0"/>
              </a:rPr>
              <a:t>New </a:t>
            </a:r>
            <a:r>
              <a:rPr lang="en-US" sz="1500" b="1" dirty="0">
                <a:solidFill>
                  <a:srgbClr val="0070C0"/>
                </a:solidFill>
                <a:latin typeface="Arial" panose="020B0604020202020204" pitchFamily="34" charset="0"/>
                <a:cs typeface="Arial" panose="020B0604020202020204" pitchFamily="34" charset="0"/>
              </a:rPr>
              <a:t> </a:t>
            </a:r>
            <a:r>
              <a:rPr lang="en-US" sz="1500" b="1" dirty="0" smtClean="0">
                <a:solidFill>
                  <a:srgbClr val="0070C0"/>
                </a:solidFill>
                <a:latin typeface="Arial" panose="020B0604020202020204" pitchFamily="34" charset="0"/>
                <a:cs typeface="Arial" panose="020B0604020202020204" pitchFamily="34" charset="0"/>
              </a:rPr>
              <a:t>Storm Size</a:t>
            </a:r>
            <a:endParaRPr lang="en-US" sz="1500" b="1" dirty="0">
              <a:solidFill>
                <a:srgbClr val="0070C0"/>
              </a:solidFill>
              <a:latin typeface="Arial" panose="020B0604020202020204" pitchFamily="34" charset="0"/>
              <a:cs typeface="Arial" panose="020B0604020202020204" pitchFamily="34" charset="0"/>
            </a:endParaRPr>
          </a:p>
        </p:txBody>
      </p:sp>
      <p:sp>
        <p:nvSpPr>
          <p:cNvPr id="13" name="Rectangle 12"/>
          <p:cNvSpPr/>
          <p:nvPr/>
        </p:nvSpPr>
        <p:spPr>
          <a:xfrm>
            <a:off x="457200" y="990600"/>
            <a:ext cx="2003154" cy="323165"/>
          </a:xfrm>
          <a:prstGeom prst="rect">
            <a:avLst/>
          </a:prstGeom>
        </p:spPr>
        <p:txBody>
          <a:bodyPr wrap="square">
            <a:spAutoFit/>
          </a:bodyPr>
          <a:lstStyle/>
          <a:p>
            <a:r>
              <a:rPr lang="en-US" sz="1500" b="1" dirty="0">
                <a:solidFill>
                  <a:srgbClr val="0070C0"/>
                </a:solidFill>
                <a:latin typeface="Arial" panose="020B0604020202020204" pitchFamily="34" charset="0"/>
                <a:cs typeface="Arial" panose="020B0604020202020204" pitchFamily="34" charset="0"/>
              </a:rPr>
              <a:t>New  Storm Size</a:t>
            </a:r>
          </a:p>
        </p:txBody>
      </p:sp>
      <p:sp>
        <p:nvSpPr>
          <p:cNvPr id="16" name="Rectangle 15"/>
          <p:cNvSpPr/>
          <p:nvPr/>
        </p:nvSpPr>
        <p:spPr>
          <a:xfrm>
            <a:off x="551690" y="76200"/>
            <a:ext cx="1908664" cy="415498"/>
          </a:xfrm>
          <a:prstGeom prst="rect">
            <a:avLst/>
          </a:prstGeom>
        </p:spPr>
        <p:txBody>
          <a:bodyPr wrap="none">
            <a:spAutoFit/>
          </a:bodyPr>
          <a:lstStyle/>
          <a:p>
            <a:r>
              <a:rPr lang="en-US" sz="2100" b="1" dirty="0">
                <a:solidFill>
                  <a:srgbClr val="002060"/>
                </a:solidFill>
              </a:rPr>
              <a:t>Typhoon </a:t>
            </a:r>
            <a:r>
              <a:rPr lang="en-US" sz="2100" b="1" dirty="0" err="1" smtClean="0">
                <a:solidFill>
                  <a:srgbClr val="002060"/>
                </a:solidFill>
              </a:rPr>
              <a:t>Pabuk</a:t>
            </a:r>
            <a:endParaRPr lang="en-US" sz="2100" b="1" dirty="0">
              <a:solidFill>
                <a:srgbClr val="002060"/>
              </a:solidFill>
            </a:endParaRPr>
          </a:p>
        </p:txBody>
      </p:sp>
      <p:sp>
        <p:nvSpPr>
          <p:cNvPr id="17" name="Rectangle 16"/>
          <p:cNvSpPr/>
          <p:nvPr/>
        </p:nvSpPr>
        <p:spPr>
          <a:xfrm>
            <a:off x="1682209" y="6324600"/>
            <a:ext cx="2474588" cy="369332"/>
          </a:xfrm>
          <a:prstGeom prst="rect">
            <a:avLst/>
          </a:prstGeom>
        </p:spPr>
        <p:txBody>
          <a:bodyPr wrap="none">
            <a:spAutoFit/>
          </a:bodyPr>
          <a:lstStyle/>
          <a:p>
            <a:r>
              <a:rPr lang="en-US" b="1" dirty="0" smtClean="0"/>
              <a:t>0000 </a:t>
            </a:r>
            <a:r>
              <a:rPr lang="en-US" b="1" dirty="0"/>
              <a:t>UTC </a:t>
            </a:r>
            <a:r>
              <a:rPr lang="en-US" b="1" dirty="0" smtClean="0"/>
              <a:t>23 September</a:t>
            </a:r>
            <a:endParaRPr lang="en-US" b="1" dirty="0"/>
          </a:p>
        </p:txBody>
      </p:sp>
      <p:sp>
        <p:nvSpPr>
          <p:cNvPr id="18" name="Rectangle 17"/>
          <p:cNvSpPr/>
          <p:nvPr/>
        </p:nvSpPr>
        <p:spPr>
          <a:xfrm>
            <a:off x="990600" y="2678668"/>
            <a:ext cx="2474588" cy="369332"/>
          </a:xfrm>
          <a:prstGeom prst="rect">
            <a:avLst/>
          </a:prstGeom>
        </p:spPr>
        <p:txBody>
          <a:bodyPr wrap="none">
            <a:spAutoFit/>
          </a:bodyPr>
          <a:lstStyle/>
          <a:p>
            <a:r>
              <a:rPr lang="en-US" b="1" dirty="0" smtClean="0"/>
              <a:t>1200 </a:t>
            </a:r>
            <a:r>
              <a:rPr lang="en-US" b="1" dirty="0"/>
              <a:t>UTC </a:t>
            </a:r>
            <a:r>
              <a:rPr lang="en-US" b="1" dirty="0" smtClean="0"/>
              <a:t>22 </a:t>
            </a:r>
            <a:r>
              <a:rPr lang="en-US" b="1" dirty="0"/>
              <a:t>September</a:t>
            </a:r>
          </a:p>
        </p:txBody>
      </p:sp>
      <p:sp>
        <p:nvSpPr>
          <p:cNvPr id="19" name="Rectangle 18"/>
          <p:cNvSpPr/>
          <p:nvPr/>
        </p:nvSpPr>
        <p:spPr>
          <a:xfrm>
            <a:off x="5263609" y="6260068"/>
            <a:ext cx="2474588" cy="369332"/>
          </a:xfrm>
          <a:prstGeom prst="rect">
            <a:avLst/>
          </a:prstGeom>
        </p:spPr>
        <p:txBody>
          <a:bodyPr wrap="none">
            <a:spAutoFit/>
          </a:bodyPr>
          <a:lstStyle/>
          <a:p>
            <a:r>
              <a:rPr lang="en-US" b="1" dirty="0" smtClean="0"/>
              <a:t>1200 </a:t>
            </a:r>
            <a:r>
              <a:rPr lang="en-US" b="1" dirty="0"/>
              <a:t>UTC 23 September</a:t>
            </a:r>
          </a:p>
        </p:txBody>
      </p:sp>
      <p:sp>
        <p:nvSpPr>
          <p:cNvPr id="20" name="Rectangle 19"/>
          <p:cNvSpPr/>
          <p:nvPr/>
        </p:nvSpPr>
        <p:spPr>
          <a:xfrm>
            <a:off x="6787609" y="4724400"/>
            <a:ext cx="1899191" cy="323165"/>
          </a:xfrm>
          <a:prstGeom prst="rect">
            <a:avLst/>
          </a:prstGeom>
        </p:spPr>
        <p:txBody>
          <a:bodyPr wrap="square">
            <a:spAutoFit/>
          </a:bodyPr>
          <a:lstStyle/>
          <a:p>
            <a:r>
              <a:rPr lang="en-US" sz="1500" b="1" dirty="0" smtClean="0">
                <a:solidFill>
                  <a:srgbClr val="00B050"/>
                </a:solidFill>
                <a:latin typeface="Arial" panose="020B0604020202020204" pitchFamily="34" charset="0"/>
                <a:cs typeface="Arial" panose="020B0604020202020204" pitchFamily="34" charset="0"/>
              </a:rPr>
              <a:t>Old Storm Size</a:t>
            </a:r>
            <a:endParaRPr lang="en-US" sz="1500" b="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6854132" y="3410635"/>
            <a:ext cx="1680268" cy="323165"/>
          </a:xfrm>
          <a:prstGeom prst="rect">
            <a:avLst/>
          </a:prstGeom>
        </p:spPr>
        <p:txBody>
          <a:bodyPr wrap="none">
            <a:spAutoFit/>
          </a:bodyPr>
          <a:lstStyle/>
          <a:p>
            <a:r>
              <a:rPr lang="en-US" sz="1500" b="1" dirty="0">
                <a:solidFill>
                  <a:srgbClr val="0070C0"/>
                </a:solidFill>
                <a:latin typeface="Arial" panose="020B0604020202020204" pitchFamily="34" charset="0"/>
                <a:cs typeface="Arial" panose="020B0604020202020204" pitchFamily="34" charset="0"/>
              </a:rPr>
              <a:t>New  Storm Size</a:t>
            </a:r>
          </a:p>
        </p:txBody>
      </p:sp>
      <p:sp>
        <p:nvSpPr>
          <p:cNvPr id="8" name="Slide Number Placeholder 7"/>
          <p:cNvSpPr>
            <a:spLocks noGrp="1"/>
          </p:cNvSpPr>
          <p:nvPr>
            <p:ph type="sldNum" sz="quarter" idx="12"/>
          </p:nvPr>
        </p:nvSpPr>
        <p:spPr/>
        <p:txBody>
          <a:bodyPr/>
          <a:lstStyle/>
          <a:p>
            <a:fld id="{F2024846-3E45-4585-8ABC-5F4EEF7C8521}" type="slidenum">
              <a:rPr lang="en-US" smtClean="0"/>
              <a:t>8</a:t>
            </a:fld>
            <a:endParaRPr lang="en-US"/>
          </a:p>
        </p:txBody>
      </p:sp>
    </p:spTree>
    <p:extLst>
      <p:ext uri="{BB962C8B-B14F-4D97-AF65-F5344CB8AC3E}">
        <p14:creationId xmlns:p14="http://schemas.microsoft.com/office/powerpoint/2010/main" val="260240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latin typeface="Arial" panose="020B0604020202020204" pitchFamily="34" charset="0"/>
                <a:cs typeface="Arial" panose="020B0604020202020204" pitchFamily="34" charset="0"/>
              </a:rPr>
              <a:t>Performance Evaluation of Upgraded Model with Previous GFS</a:t>
            </a:r>
            <a:endParaRPr lang="en-US" sz="33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00808"/>
            <a:ext cx="7620000" cy="5128592"/>
          </a:xfrm>
          <a:prstGeom prst="rect">
            <a:avLst/>
          </a:prstGeom>
        </p:spPr>
      </p:pic>
      <p:sp>
        <p:nvSpPr>
          <p:cNvPr id="3" name="Slide Number Placeholder 2"/>
          <p:cNvSpPr>
            <a:spLocks noGrp="1"/>
          </p:cNvSpPr>
          <p:nvPr>
            <p:ph type="sldNum" sz="quarter" idx="12"/>
          </p:nvPr>
        </p:nvSpPr>
        <p:spPr/>
        <p:txBody>
          <a:bodyPr/>
          <a:lstStyle/>
          <a:p>
            <a:fld id="{F2024846-3E45-4585-8ABC-5F4EEF7C8521}" type="slidenum">
              <a:rPr lang="en-US" smtClean="0"/>
              <a:t>9</a:t>
            </a:fld>
            <a:endParaRPr lang="en-US"/>
          </a:p>
        </p:txBody>
      </p:sp>
    </p:spTree>
    <p:extLst>
      <p:ext uri="{BB962C8B-B14F-4D97-AF65-F5344CB8AC3E}">
        <p14:creationId xmlns:p14="http://schemas.microsoft.com/office/powerpoint/2010/main" val="4098355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TotalTime>
  <Words>1574</Words>
  <Application>Microsoft Office PowerPoint</Application>
  <PresentationFormat>On-screen Show (4:3)</PresentationFormat>
  <Paragraphs>322</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2015 Upgrades to the GFDL Hurricane Model    </vt:lpstr>
      <vt:lpstr>Summary of Proposed Upgrades</vt:lpstr>
      <vt:lpstr>VERTICAL LEVEL CONFIGURATION</vt:lpstr>
      <vt:lpstr>Improved Moisture Initialization</vt:lpstr>
      <vt:lpstr>Impact of Improved Moisture Initialization Hurricane Earl  (Initial time: 0000 UTC 27 August, 2010)</vt:lpstr>
      <vt:lpstr>Impact of Improved Moisture Initialization</vt:lpstr>
      <vt:lpstr>Formulation of New Storm Size (Rb) (radius where the tangential wind of specified vortex goes to 0) </vt:lpstr>
      <vt:lpstr>PowerPoint Presentation</vt:lpstr>
      <vt:lpstr>Performance Evaluation of Upgraded Model with Previous GFS</vt:lpstr>
      <vt:lpstr>2014 Atlantic Season with 2014 GFS</vt:lpstr>
      <vt:lpstr>Performance Evaluation With New GFS  </vt:lpstr>
      <vt:lpstr>Impact Only of GFS Upgrade in Atlantic</vt:lpstr>
      <vt:lpstr>2011, 2012, 2014 Atlantic Seasons  with New GFS</vt:lpstr>
      <vt:lpstr>2014 EAST PACIFIC SEASON</vt:lpstr>
      <vt:lpstr>Comparison of Intensity Bias with New GFS</vt:lpstr>
      <vt:lpstr>PowerPoint Presentation</vt:lpstr>
      <vt:lpstr>Hurricane Gonzalo (0000 UTC 13 October)</vt:lpstr>
      <vt:lpstr>Hurricane Earl (0000 UTC 29 August, 2010)</vt:lpstr>
      <vt:lpstr>Hurricane Earl (0000 29 August, 2010)</vt:lpstr>
      <vt:lpstr>Complete 2011, 2012 and 2014 Atlantic Seasons with New GFS for Late Guidance</vt:lpstr>
      <vt:lpstr>Comparison of Previous Operational System with new GFDL and GFS upgraded System</vt:lpstr>
      <vt:lpstr>Complete 2011, 2012 and 2014 Atlantic Seasons (Early Guidance)</vt:lpstr>
      <vt:lpstr>Eastern Pacific with Early Guidance</vt:lpstr>
      <vt:lpstr>Summary of Intensity Bias with New GFS</vt:lpstr>
      <vt:lpstr>GFDL/HWRF Track Comparison</vt:lpstr>
      <vt:lpstr>GFDL/HWRF Intensity Comparison</vt:lpstr>
      <vt:lpstr>GFDL/HWRF Intensity Bias Comparison</vt:lpstr>
      <vt:lpstr> 2014 vs 2015 Operational Guidance of Atlantic RI  </vt:lpstr>
      <vt:lpstr> 2014 vs 2015 Operational Guidance of EPAC RI  </vt:lpstr>
      <vt:lpstr>Future Plans</vt:lpstr>
      <vt:lpstr>Summary of GFDL upgrades</vt:lpstr>
      <vt:lpstr>The National Hurricane Center (NHC) endorses the proposed implementation of the GFDL Hurricane Model for 2015.  Retrospective runs of this model for a large number of cases from the 2011, 2012, and 2014 hurricane seasons showed a significant reduction, in comparison to the current operational version of the model, in the intensity forecast error of 10-11 % in the Atlantic basin.  Also, there was a considerable reduction of a negative bias of intensity forecasts in both the Atlantic and eastern North Pacific.  In this regard the intensity bias was reduced to nearly zero in the critical 1-3 day time range in the Atlantic.  The impact on track forecasts was largely neutral to slightly positive, except at days 4-5 for the east Pacific where the improvements were more substantial - and on the order of 12%.  The NHC looks forward to having these improvements to our numerical guidance for TC prediction for the upcoming hurricane season.    Sincerely,                    Dr. Richard J. Pasch       Senior Hurricane Specialist                National Hurricane Center/NOAA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Formulation of New Storm Size (rb)</dc:title>
  <dc:creator>Morris Bender</dc:creator>
  <cp:lastModifiedBy>Morris Bender</cp:lastModifiedBy>
  <cp:revision>195</cp:revision>
  <dcterms:created xsi:type="dcterms:W3CDTF">2015-02-09T16:03:38Z</dcterms:created>
  <dcterms:modified xsi:type="dcterms:W3CDTF">2015-04-14T19:53:00Z</dcterms:modified>
</cp:coreProperties>
</file>