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4" r:id="rId2"/>
    <p:sldId id="265" r:id="rId3"/>
    <p:sldId id="273" r:id="rId4"/>
    <p:sldId id="274" r:id="rId5"/>
    <p:sldId id="266" r:id="rId6"/>
    <p:sldId id="263" r:id="rId7"/>
    <p:sldId id="285" r:id="rId8"/>
    <p:sldId id="277" r:id="rId9"/>
    <p:sldId id="278" r:id="rId10"/>
    <p:sldId id="280" r:id="rId11"/>
    <p:sldId id="279" r:id="rId12"/>
    <p:sldId id="269" r:id="rId13"/>
    <p:sldId id="270" r:id="rId14"/>
    <p:sldId id="276" r:id="rId15"/>
    <p:sldId id="281" r:id="rId16"/>
    <p:sldId id="287" r:id="rId17"/>
    <p:sldId id="288" r:id="rId18"/>
    <p:sldId id="289" r:id="rId19"/>
    <p:sldId id="286" r:id="rId20"/>
    <p:sldId id="267" r:id="rId21"/>
    <p:sldId id="268" r:id="rId22"/>
    <p:sldId id="26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1" d="100"/>
          <a:sy n="101" d="100"/>
        </p:scale>
        <p:origin x="-270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0CAF6-30FD-4883-BD9B-6301E1BC7B29}" type="datetimeFigureOut">
              <a:rPr lang="en-US" smtClean="0"/>
              <a:pPr/>
              <a:t>4/25/2013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7EEF9-D162-486F-A4B0-E36F34C758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95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05EF8-0193-497C-B039-AF8266E82185}" type="datetime1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C7CA5-AE90-41A5-81DB-3977DA1AFD9C}" type="datetime1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70640-A9BF-41CC-AE7E-B7329CBB566A}" type="datetime1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B790-1F8D-42D1-AFEC-4ACCB37C756C}" type="datetime1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06C3D-BF2B-4900-989D-AC2B776CEC50}" type="datetime1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039A-9A72-415C-A286-B3B58E0CD409}" type="datetime1">
              <a:rPr lang="en-US" smtClean="0"/>
              <a:pPr/>
              <a:t>4/25/2013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B87B9-F455-43CA-A1AB-77D1A120B901}" type="datetime1">
              <a:rPr lang="en-US" smtClean="0"/>
              <a:pPr/>
              <a:t>4/25/2013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D5130-D667-4915-BBA5-060D9B43C4F1}" type="datetime1">
              <a:rPr lang="en-US" smtClean="0"/>
              <a:pPr/>
              <a:t>4/25/2013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9AD66-A28B-43DB-B237-A4F697756D18}" type="datetime1">
              <a:rPr lang="en-US" smtClean="0"/>
              <a:pPr/>
              <a:t>4/25/2013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1917A-DAE9-4BB9-8200-5120EF2C4267}" type="datetime1">
              <a:rPr lang="en-US" smtClean="0"/>
              <a:pPr/>
              <a:t>4/25/2013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2D0C9-BEAC-4B4C-95D7-3EC1806087A6}" type="datetime1">
              <a:rPr lang="en-US" smtClean="0"/>
              <a:pPr/>
              <a:t>4/25/2013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2429B-BF22-4C63-B7AF-FFA1AA2357A9}" type="datetime1">
              <a:rPr lang="en-US" smtClean="0"/>
              <a:pPr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A320A-8FA0-4968-B411-040E31149F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0"/>
            <a:ext cx="8763000" cy="1447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Hurricane Ensemble Prediction base on Stochastic Convective Trigger Function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324600" cy="685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Zhan Zhang, Vijay </a:t>
            </a:r>
            <a:r>
              <a:rPr lang="en-US" dirty="0" err="1" smtClean="0"/>
              <a:t>Tallapragada</a:t>
            </a:r>
            <a:r>
              <a:rPr lang="en-US" dirty="0" smtClean="0"/>
              <a:t>, </a:t>
            </a:r>
            <a:r>
              <a:rPr lang="en-US" dirty="0" err="1" smtClean="0"/>
              <a:t>Weiguo</a:t>
            </a:r>
            <a:r>
              <a:rPr lang="en-US" smtClean="0"/>
              <a:t> Wang</a:t>
            </a:r>
            <a:endParaRPr lang="en-US" dirty="0" smtClean="0"/>
          </a:p>
          <a:p>
            <a:r>
              <a:rPr lang="en-US" dirty="0" smtClean="0"/>
              <a:t>and HWRF 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524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Storm Radii Verifications</a:t>
            </a:r>
          </a:p>
          <a:p>
            <a:pPr algn="ctr"/>
            <a:r>
              <a:rPr lang="en-US" sz="2400" dirty="0" smtClean="0"/>
              <a:t>(Atlantic Basin)</a:t>
            </a:r>
            <a:endParaRPr lang="en-US" sz="2400" dirty="0"/>
          </a:p>
        </p:txBody>
      </p:sp>
      <p:pic>
        <p:nvPicPr>
          <p:cNvPr id="3" name="Picture 2" descr="fig_ALAL1112_m34_FY13_HWM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914400"/>
            <a:ext cx="4038600" cy="2855867"/>
          </a:xfrm>
          <a:prstGeom prst="rect">
            <a:avLst/>
          </a:prstGeom>
        </p:spPr>
      </p:pic>
      <p:pic>
        <p:nvPicPr>
          <p:cNvPr id="4" name="Picture 3" descr="fig_ALAL1112_m50_FY13_HWM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914400"/>
            <a:ext cx="4095750" cy="2896280"/>
          </a:xfrm>
          <a:prstGeom prst="rect">
            <a:avLst/>
          </a:prstGeom>
        </p:spPr>
      </p:pic>
      <p:pic>
        <p:nvPicPr>
          <p:cNvPr id="5" name="Picture 4" descr="fig_ALAL1112_m65_FY13_HWM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3886200"/>
            <a:ext cx="3911793" cy="27661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17526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34kt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16764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50kt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86200" y="56388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65kt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EPAL2012_m34_FY13_HWM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219200"/>
            <a:ext cx="3733800" cy="2640330"/>
          </a:xfrm>
          <a:prstGeom prst="rect">
            <a:avLst/>
          </a:prstGeom>
        </p:spPr>
      </p:pic>
      <p:pic>
        <p:nvPicPr>
          <p:cNvPr id="3" name="Picture 2" descr="fig_EPAL2012_m50_FY13_HWM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143000"/>
            <a:ext cx="3872539" cy="2738438"/>
          </a:xfrm>
          <a:prstGeom prst="rect">
            <a:avLst/>
          </a:prstGeom>
        </p:spPr>
      </p:pic>
      <p:pic>
        <p:nvPicPr>
          <p:cNvPr id="4" name="Picture 3" descr="fig_EPAL2012_m65_FY13_HWM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1200" y="4015604"/>
            <a:ext cx="4019550" cy="2842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1524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Storm Radii Verifications</a:t>
            </a:r>
          </a:p>
          <a:p>
            <a:pPr algn="ctr"/>
            <a:r>
              <a:rPr lang="en-US" sz="2400" dirty="0" smtClean="0"/>
              <a:t>(E-Pac Basin)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17526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34kt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05600" y="29718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50kt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62400" y="57150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65kt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ck_sandy18l_20121025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685800"/>
            <a:ext cx="2667000" cy="2813337"/>
          </a:xfrm>
          <a:prstGeom prst="rect">
            <a:avLst/>
          </a:prstGeom>
        </p:spPr>
      </p:pic>
      <p:pic>
        <p:nvPicPr>
          <p:cNvPr id="3" name="Picture 2" descr="track_sandy18l_20121025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609600"/>
            <a:ext cx="2743200" cy="2882431"/>
          </a:xfrm>
          <a:prstGeom prst="rect">
            <a:avLst/>
          </a:prstGeom>
        </p:spPr>
      </p:pic>
      <p:pic>
        <p:nvPicPr>
          <p:cNvPr id="4" name="Picture 3" descr="track_sandy18l_20121026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3733800"/>
            <a:ext cx="2671244" cy="2828807"/>
          </a:xfrm>
          <a:prstGeom prst="rect">
            <a:avLst/>
          </a:prstGeom>
        </p:spPr>
      </p:pic>
      <p:pic>
        <p:nvPicPr>
          <p:cNvPr id="5" name="Picture 4" descr="track_sandy18l_20121026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3581400"/>
            <a:ext cx="2819400" cy="2989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1524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Track Probability Forecasts for Hurricane Sandy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143000"/>
            <a:ext cx="114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Few members turned west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038600" y="1219200"/>
            <a:ext cx="114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More members turned west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4038600"/>
            <a:ext cx="114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All members turned west</a:t>
            </a:r>
            <a:endParaRPr lang="en-US" sz="1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12</a:t>
            </a:fld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048000" y="1905000"/>
            <a:ext cx="137160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724400" y="1905000"/>
            <a:ext cx="205740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67200" y="3200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FY13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24200" y="3581400"/>
            <a:ext cx="13716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ck_isaac09l_20120826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838200"/>
            <a:ext cx="2672747" cy="2819400"/>
          </a:xfrm>
          <a:prstGeom prst="rect">
            <a:avLst/>
          </a:prstGeom>
        </p:spPr>
      </p:pic>
      <p:pic>
        <p:nvPicPr>
          <p:cNvPr id="3" name="Picture 2" descr="track_isaac09l_20120826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762000"/>
            <a:ext cx="2819400" cy="2981835"/>
          </a:xfrm>
          <a:prstGeom prst="rect">
            <a:avLst/>
          </a:prstGeom>
        </p:spPr>
      </p:pic>
      <p:pic>
        <p:nvPicPr>
          <p:cNvPr id="4" name="Picture 3" descr="track_isaac09l_20120827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3959100"/>
            <a:ext cx="2590800" cy="2702987"/>
          </a:xfrm>
          <a:prstGeom prst="rect">
            <a:avLst/>
          </a:prstGeom>
        </p:spPr>
      </p:pic>
      <p:pic>
        <p:nvPicPr>
          <p:cNvPr id="5" name="Picture 4" descr="track_isaac09l_20120827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3903237"/>
            <a:ext cx="2786574" cy="2954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1524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Track Probability Forecasts for Hurricane Isaac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d_sandy18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990600"/>
            <a:ext cx="7724775" cy="5291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Ensemble Intensity Forecasts for Hurricane Sandy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d_isaac09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990600"/>
            <a:ext cx="7782564" cy="5331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Ensemble Intensity Forecasts for Hurricane </a:t>
            </a:r>
            <a:r>
              <a:rPr lang="en-US" sz="2800" dirty="0" err="1" smtClean="0">
                <a:solidFill>
                  <a:srgbClr val="FF0000"/>
                </a:solidFill>
              </a:rPr>
              <a:t>Issac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219200"/>
            <a:ext cx="3505200" cy="5351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71600"/>
            <a:ext cx="323126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 rot="1080000">
            <a:off x="2548127" y="3199340"/>
            <a:ext cx="694323" cy="13133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080000">
            <a:off x="6450676" y="3462875"/>
            <a:ext cx="357449" cy="87259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200" y="152400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Spaghetti Plots Comparison for Track Forecasts Sandy, 2012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990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FY13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914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HWMN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7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4014787" cy="301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3593" y="2590800"/>
            <a:ext cx="3990807" cy="290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1524000" y="3581400"/>
            <a:ext cx="13716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91200" y="3810000"/>
            <a:ext cx="12954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" y="7620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Spaghetti Plot Comparison for Intensity Forecasts Sandy, 2012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1981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FY13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2133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HWMN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0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5122" y="5334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Questions to be answered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524000"/>
            <a:ext cx="7848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Whether </a:t>
            </a:r>
            <a:r>
              <a:rPr lang="en-US" sz="3200" dirty="0"/>
              <a:t>the large intensity </a:t>
            </a:r>
            <a:r>
              <a:rPr lang="en-US" sz="3200" dirty="0" smtClean="0"/>
              <a:t>variations </a:t>
            </a:r>
            <a:r>
              <a:rPr lang="en-US" sz="3200" dirty="0"/>
              <a:t>are due to the stochastic convective trigger perturbations or the initial small errors grow through the </a:t>
            </a:r>
            <a:r>
              <a:rPr lang="en-US" sz="3200" dirty="0" smtClean="0"/>
              <a:t>model cycling process</a:t>
            </a:r>
            <a:r>
              <a:rPr lang="en-US" sz="3200" dirty="0"/>
              <a:t>?</a:t>
            </a:r>
            <a:endParaRPr lang="en-US" sz="3200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Why and how the stochastic convective trigger based ensemble  has great impact on storm intensity forecasts? 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843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AAC.2012082112.Vmax.single.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400" y="415577"/>
            <a:ext cx="4267200" cy="3299011"/>
          </a:xfrm>
          <a:prstGeom prst="rect">
            <a:avLst/>
          </a:prstGeom>
        </p:spPr>
      </p:pic>
      <p:pic>
        <p:nvPicPr>
          <p:cNvPr id="3" name="Picture 2" descr="ISAAC.2012082112.Pmin.single.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3492221"/>
            <a:ext cx="4343400" cy="33579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219200"/>
            <a:ext cx="3810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Cold-start Experiment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With GFS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/>
              <a:t>Several cold-start experiments indicate there are large intensity forecast spread even without model cycling. 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05400" y="1447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~20kt diff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5029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~15hPa diff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3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524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Background and Motivation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990600"/>
            <a:ext cx="8534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Convective Trigger </a:t>
            </a:r>
            <a:r>
              <a:rPr lang="en-US" sz="2400" dirty="0" smtClean="0"/>
              <a:t>function in </a:t>
            </a:r>
            <a:r>
              <a:rPr lang="en-US" sz="2400" dirty="0"/>
              <a:t>Current </a:t>
            </a:r>
            <a:r>
              <a:rPr lang="en-US" sz="2400" dirty="0" smtClean="0"/>
              <a:t>HWRF Cumulus Parameterization Scheme (SAS: Simplified Arakawa-Schubert)</a:t>
            </a:r>
            <a:endParaRPr lang="en-US" sz="2400" dirty="0"/>
          </a:p>
          <a:p>
            <a:r>
              <a:rPr lang="en-US" sz="2400" dirty="0"/>
              <a:t>    </a:t>
            </a:r>
            <a:r>
              <a:rPr lang="en-US" sz="2400" dirty="0" smtClean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CSL</a:t>
            </a:r>
            <a:r>
              <a:rPr lang="en-US" sz="2400" dirty="0" smtClean="0">
                <a:solidFill>
                  <a:srgbClr val="FF0000"/>
                </a:solidFill>
              </a:rPr>
              <a:t>-P</a:t>
            </a:r>
            <a:r>
              <a:rPr lang="en-US" sz="1400" dirty="0" smtClean="0">
                <a:solidFill>
                  <a:srgbClr val="FF0000"/>
                </a:solidFill>
              </a:rPr>
              <a:t>LFC</a:t>
            </a:r>
            <a:r>
              <a:rPr lang="en-US" sz="2400" dirty="0" smtClean="0">
                <a:solidFill>
                  <a:srgbClr val="FF0000"/>
                </a:solidFill>
              </a:rPr>
              <a:t> &lt;= </a:t>
            </a:r>
            <a:r>
              <a:rPr lang="en-US" sz="2400" dirty="0">
                <a:solidFill>
                  <a:srgbClr val="FF0000"/>
                </a:solidFill>
              </a:rPr>
              <a:t>DP(w)  </a:t>
            </a:r>
            <a:r>
              <a:rPr lang="en-US" sz="2400" dirty="0" smtClean="0">
                <a:solidFill>
                  <a:srgbClr val="FF0000"/>
                </a:solidFill>
              </a:rPr>
              <a:t>  Convection is triggered,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P</a:t>
            </a:r>
            <a:r>
              <a:rPr lang="en-US" sz="1400" dirty="0" smtClean="0">
                <a:solidFill>
                  <a:srgbClr val="FF0000"/>
                </a:solidFill>
              </a:rPr>
              <a:t>CSL</a:t>
            </a:r>
            <a:r>
              <a:rPr lang="en-US" sz="2400" dirty="0" smtClean="0">
                <a:solidFill>
                  <a:srgbClr val="FF0000"/>
                </a:solidFill>
              </a:rPr>
              <a:t>-P</a:t>
            </a:r>
            <a:r>
              <a:rPr lang="en-US" sz="1400" dirty="0" smtClean="0">
                <a:solidFill>
                  <a:srgbClr val="FF0000"/>
                </a:solidFill>
              </a:rPr>
              <a:t>LFC</a:t>
            </a:r>
            <a:r>
              <a:rPr lang="en-US" sz="2400" dirty="0" smtClean="0">
                <a:solidFill>
                  <a:srgbClr val="FF0000"/>
                </a:solidFill>
              </a:rPr>
              <a:t> &gt; DP(w)      No sub-grid convection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 </a:t>
            </a:r>
            <a:r>
              <a:rPr lang="en-US" sz="2400" dirty="0" smtClean="0"/>
              <a:t>P</a:t>
            </a:r>
            <a:r>
              <a:rPr lang="en-US" sz="1400" dirty="0" smtClean="0">
                <a:solidFill>
                  <a:schemeClr val="tx2"/>
                </a:solidFill>
              </a:rPr>
              <a:t>CSL</a:t>
            </a:r>
            <a:r>
              <a:rPr lang="en-US" sz="2400" dirty="0"/>
              <a:t>: </a:t>
            </a:r>
            <a:r>
              <a:rPr lang="en-US" sz="2400" dirty="0" smtClean="0"/>
              <a:t>Parcel pressure at Convection </a:t>
            </a:r>
            <a:r>
              <a:rPr lang="en-US" sz="2400" dirty="0"/>
              <a:t>Starting Level, </a:t>
            </a:r>
            <a:endParaRPr lang="en-US" sz="2400" dirty="0" smtClean="0"/>
          </a:p>
          <a:p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P</a:t>
            </a:r>
            <a:r>
              <a:rPr lang="en-US" sz="1400" dirty="0" smtClean="0">
                <a:solidFill>
                  <a:schemeClr val="tx2"/>
                </a:solidFill>
              </a:rPr>
              <a:t>LFC</a:t>
            </a:r>
            <a:r>
              <a:rPr lang="en-US" sz="2400" dirty="0" smtClean="0"/>
              <a:t>: Parcel pressure at Level </a:t>
            </a:r>
            <a:r>
              <a:rPr lang="en-US" sz="2400" dirty="0"/>
              <a:t>of Free Convection</a:t>
            </a:r>
          </a:p>
          <a:p>
            <a:r>
              <a:rPr lang="en-US" sz="2400" dirty="0"/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DP(w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  <a:r>
              <a:rPr lang="en-US" sz="2400" dirty="0"/>
              <a:t>: </a:t>
            </a:r>
            <a:r>
              <a:rPr lang="en-US" sz="2400" dirty="0" smtClean="0"/>
              <a:t>Convective </a:t>
            </a:r>
            <a:r>
              <a:rPr lang="en-US" sz="2400" dirty="0"/>
              <a:t>Trigger function, which is function of large </a:t>
            </a:r>
            <a:r>
              <a:rPr lang="en-US" sz="2400" dirty="0" smtClean="0"/>
              <a:t>scale  </a:t>
            </a:r>
          </a:p>
          <a:p>
            <a:r>
              <a:rPr lang="en-US" sz="2400" dirty="0" smtClean="0"/>
              <a:t>    vertical </a:t>
            </a:r>
            <a:r>
              <a:rPr lang="en-US" sz="2400" dirty="0"/>
              <a:t>velocity w. 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DP(w) </a:t>
            </a:r>
            <a:r>
              <a:rPr lang="en-US" sz="2400" dirty="0">
                <a:solidFill>
                  <a:srgbClr val="FF0000"/>
                </a:solidFill>
              </a:rPr>
              <a:t>ranges from 120hPa -</a:t>
            </a:r>
            <a:r>
              <a:rPr lang="en-US" sz="2400" dirty="0" smtClean="0">
                <a:solidFill>
                  <a:srgbClr val="FF0000"/>
                </a:solidFill>
              </a:rPr>
              <a:t>180hPa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Storm intensity is found very sensitive to the convective trigger function;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Develop an effective ensemble method to represent vortex scale uncertainty in the operational HWRF model system.</a:t>
            </a:r>
            <a:endParaRPr lang="en-US" sz="2400" dirty="0"/>
          </a:p>
          <a:p>
            <a:r>
              <a:rPr lang="en-US" sz="2400" dirty="0"/>
              <a:t>  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2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y24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785076"/>
            <a:ext cx="5486400" cy="541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7734" y="762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10m Wind Speed forecast at 24h from Individual Ensemble Members (Isaac, 2012)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8313" y="6109501"/>
            <a:ext cx="61626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1219200"/>
            <a:ext cx="2209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Vortex scale variable,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Random feature</a:t>
            </a:r>
          </a:p>
          <a:p>
            <a:r>
              <a:rPr lang="en-US" sz="2000" dirty="0" smtClean="0"/>
              <a:t> </a:t>
            </a:r>
          </a:p>
          <a:p>
            <a:r>
              <a:rPr lang="en-US" dirty="0" smtClean="0"/>
              <a:t>The maximum wind speed or intensity is the value at one single grid-point; It heavily depends on when and where the convection is happening.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y48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907197"/>
            <a:ext cx="5334000" cy="5562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762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10m Wind Speed forecast at 48h from Individual Ensemble Members (Isaac, 2012)</a:t>
            </a:r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6318709"/>
            <a:ext cx="5486400" cy="44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1371600"/>
            <a:ext cx="259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Land interaction</a:t>
            </a:r>
          </a:p>
          <a:p>
            <a:endParaRPr lang="en-US" dirty="0"/>
          </a:p>
          <a:p>
            <a:r>
              <a:rPr lang="en-US" dirty="0" smtClean="0"/>
              <a:t>Different predicted </a:t>
            </a:r>
            <a:r>
              <a:rPr lang="en-US" dirty="0" smtClean="0"/>
              <a:t>tracks for individual ensemble </a:t>
            </a:r>
            <a:r>
              <a:rPr lang="en-US" dirty="0" smtClean="0"/>
              <a:t>members due to land</a:t>
            </a:r>
            <a:r>
              <a:rPr lang="en-US" dirty="0" smtClean="0"/>
              <a:t> interaction</a:t>
            </a:r>
            <a:r>
              <a:rPr lang="en-US" dirty="0" smtClean="0"/>
              <a:t>, causing  intensity variations.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763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Conclusion and Future Work</a:t>
            </a:r>
          </a:p>
          <a:p>
            <a:endParaRPr lang="en-US" dirty="0"/>
          </a:p>
          <a:p>
            <a:pPr marL="571500" indent="-571500">
              <a:buFont typeface="Wingdings" pitchFamily="2" charset="2"/>
              <a:buChar char="Ø"/>
            </a:pPr>
            <a:r>
              <a:rPr lang="en-US" sz="2400" dirty="0" smtClean="0"/>
              <a:t>The intensity forecast skills are significantly improved for both AL and EP basins due to reduction of the vortex scale uncertainties in HWRF SAS convection scheme;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2400" dirty="0" smtClean="0"/>
              <a:t>The method has positive impact on EP track forecasts, and neutral (slightly positive) impact on AL track forecast skills; 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2400" dirty="0" smtClean="0"/>
              <a:t>Large variation of storm intensity is caused by vortex scale uncertainty in the SAS scheme; Can be reduced by introducing SCT function;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2400" dirty="0" smtClean="0"/>
              <a:t>The ensemble forecast skill will be further improved if the deterministic model is improved;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FF0000"/>
                </a:solidFill>
              </a:rPr>
              <a:t>Future work: </a:t>
            </a:r>
            <a:r>
              <a:rPr lang="en-US" sz="2400" dirty="0" smtClean="0"/>
              <a:t>Develop an ensemble ranking system that identifies the optimal ensemble member based on their predicted storm centers, intensities, and storm structures.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5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7" descr="isaac_intesity_stats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0"/>
            <a:ext cx="4648200" cy="359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9" descr="intesity_bias_stat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124200"/>
            <a:ext cx="4648200" cy="359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/>
        </p:nvCxnSpPr>
        <p:spPr>
          <a:xfrm>
            <a:off x="5181600" y="4876800"/>
            <a:ext cx="3276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57200" y="3048000"/>
            <a:ext cx="356616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8600" y="2362201"/>
            <a:ext cx="4267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Ensemble Membership</a:t>
            </a:r>
          </a:p>
          <a:p>
            <a:r>
              <a:rPr lang="en-US" dirty="0" smtClean="0"/>
              <a:t>    </a:t>
            </a:r>
            <a:r>
              <a:rPr lang="en-US" sz="1600" dirty="0" smtClean="0"/>
              <a:t>1   2   3   4…                                        … 19   20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32004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                                                  Convection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00400" y="32004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                                                   Convection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4800" y="3962400"/>
            <a:ext cx="411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Storm intensity forecasts do not respond linearly to the convective trigger function;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No optimal convective trigger function;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Stochastic trigger function may be a better solution.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" y="457200"/>
            <a:ext cx="4267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Sensitivity Test</a:t>
            </a:r>
          </a:p>
          <a:p>
            <a:r>
              <a:rPr lang="en-US" sz="2000" dirty="0" smtClean="0"/>
              <a:t>Linear Convective Trigger experiment: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sz="1100" dirty="0" smtClean="0">
                <a:solidFill>
                  <a:srgbClr val="FF0000"/>
                </a:solidFill>
              </a:rPr>
              <a:t>CSL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sz="1100" dirty="0" err="1" smtClean="0">
                <a:solidFill>
                  <a:srgbClr val="FF0000"/>
                </a:solidFill>
              </a:rPr>
              <a:t>LFc</a:t>
            </a:r>
            <a:r>
              <a:rPr lang="en-US" dirty="0" smtClean="0">
                <a:solidFill>
                  <a:srgbClr val="FF0000"/>
                </a:solidFill>
              </a:rPr>
              <a:t> &lt;= DP(w) + </a:t>
            </a:r>
            <a:r>
              <a:rPr lang="en-US" dirty="0" err="1" smtClean="0">
                <a:solidFill>
                  <a:srgbClr val="FF0000"/>
                </a:solidFill>
              </a:rPr>
              <a:t>R</a:t>
            </a:r>
            <a:r>
              <a:rPr lang="en-US" sz="1100" dirty="0" err="1" smtClean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(n) 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R</a:t>
            </a:r>
            <a:r>
              <a:rPr lang="en-US" sz="1100" dirty="0" err="1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 is linear function of ensemble ID. 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R</a:t>
            </a:r>
            <a:r>
              <a:rPr lang="en-US" sz="1100" dirty="0" err="1" smtClean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=-50+(n-1)*</a:t>
            </a:r>
            <a:r>
              <a:rPr lang="en-US" dirty="0" err="1" smtClean="0">
                <a:solidFill>
                  <a:srgbClr val="FF0000"/>
                </a:solidFill>
              </a:rPr>
              <a:t>dp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dp</a:t>
            </a:r>
            <a:r>
              <a:rPr lang="en-US" dirty="0" smtClean="0">
                <a:solidFill>
                  <a:srgbClr val="FF0000"/>
                </a:solidFill>
              </a:rPr>
              <a:t>=5; n=1,2, .. 20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-</a:t>
            </a:r>
            <a:r>
              <a:rPr lang="en-US" dirty="0" smtClean="0">
                <a:solidFill>
                  <a:srgbClr val="FF0000"/>
                </a:solidFill>
              </a:rPr>
              <a:t>50, -45, -40, …..    …. 40,45,50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4572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Methodology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447800"/>
            <a:ext cx="84582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 </a:t>
            </a:r>
            <a:r>
              <a:rPr lang="en-US" sz="3200" dirty="0" smtClean="0"/>
              <a:t>Model Uncertainties: </a:t>
            </a:r>
          </a:p>
          <a:p>
            <a:r>
              <a:rPr lang="en-US" sz="2800" dirty="0" smtClean="0"/>
              <a:t>Stochastic </a:t>
            </a:r>
            <a:r>
              <a:rPr lang="en-US" sz="2800" dirty="0"/>
              <a:t>Convective Trigger</a:t>
            </a:r>
          </a:p>
          <a:p>
            <a:r>
              <a:rPr lang="en-US" sz="2800" dirty="0"/>
              <a:t>    </a:t>
            </a:r>
            <a:r>
              <a:rPr lang="en-US" sz="2800" dirty="0" smtClean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CSL</a:t>
            </a:r>
            <a:r>
              <a:rPr lang="en-US" sz="2800" dirty="0" smtClean="0">
                <a:solidFill>
                  <a:srgbClr val="FF0000"/>
                </a:solidFill>
              </a:rPr>
              <a:t>-P</a:t>
            </a:r>
            <a:r>
              <a:rPr lang="en-US" sz="1400" dirty="0" smtClean="0">
                <a:solidFill>
                  <a:srgbClr val="FF0000"/>
                </a:solidFill>
              </a:rPr>
              <a:t>LFC</a:t>
            </a:r>
            <a:r>
              <a:rPr lang="en-US" sz="2800" dirty="0" smtClean="0">
                <a:solidFill>
                  <a:srgbClr val="FF0000"/>
                </a:solidFill>
              </a:rPr>
              <a:t> &lt;= </a:t>
            </a:r>
            <a:r>
              <a:rPr lang="en-US" sz="2800" dirty="0">
                <a:solidFill>
                  <a:srgbClr val="FF0000"/>
                </a:solidFill>
              </a:rPr>
              <a:t>DP(w) + </a:t>
            </a:r>
            <a:r>
              <a:rPr lang="en-US" sz="2800" dirty="0" err="1" smtClean="0">
                <a:solidFill>
                  <a:srgbClr val="FF0000"/>
                </a:solidFill>
              </a:rPr>
              <a:t>R</a:t>
            </a:r>
            <a:r>
              <a:rPr lang="en-US" sz="2400" dirty="0" err="1">
                <a:solidFill>
                  <a:srgbClr val="FF0000"/>
                </a:solidFill>
              </a:rPr>
              <a:t>r</a:t>
            </a:r>
            <a:r>
              <a:rPr lang="en-US" sz="2800" dirty="0" smtClean="0">
                <a:solidFill>
                  <a:srgbClr val="FF0000"/>
                </a:solidFill>
              </a:rPr>
              <a:t> (n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r>
              <a:rPr lang="en-US" sz="2800" dirty="0"/>
              <a:t>    </a:t>
            </a:r>
            <a:r>
              <a:rPr lang="en-US" sz="2800" dirty="0" err="1" smtClean="0">
                <a:solidFill>
                  <a:srgbClr val="FF0000"/>
                </a:solidFill>
              </a:rPr>
              <a:t>R</a:t>
            </a:r>
            <a:r>
              <a:rPr lang="en-US" sz="2400" dirty="0" err="1" smtClean="0">
                <a:solidFill>
                  <a:srgbClr val="FF0000"/>
                </a:solidFill>
              </a:rPr>
              <a:t>r</a:t>
            </a:r>
            <a:r>
              <a:rPr lang="en-US" sz="2800" dirty="0" smtClean="0"/>
              <a:t> </a:t>
            </a:r>
            <a:r>
              <a:rPr lang="en-US" sz="2800" dirty="0"/>
              <a:t>is </a:t>
            </a:r>
            <a:r>
              <a:rPr lang="en-US" sz="2800" dirty="0" smtClean="0"/>
              <a:t>white </a:t>
            </a:r>
            <a:r>
              <a:rPr lang="en-US" sz="2800" dirty="0"/>
              <a:t>noise, ranging from -50hPa to +50hPa, n is </a:t>
            </a:r>
            <a:r>
              <a:rPr lang="en-US" sz="2800" dirty="0" smtClean="0"/>
              <a:t>nth ensemble member, used as random seed. No spatial and temporal correlations</a:t>
            </a:r>
          </a:p>
          <a:p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3200" dirty="0" smtClean="0"/>
              <a:t>IC/BC Uncertainties: </a:t>
            </a:r>
          </a:p>
          <a:p>
            <a:r>
              <a:rPr lang="en-US" sz="2800" dirty="0" smtClean="0"/>
              <a:t>20 member GEFS.</a:t>
            </a:r>
            <a:endParaRPr lang="en-US" sz="2800" dirty="0"/>
          </a:p>
          <a:p>
            <a:r>
              <a:rPr lang="en-US" sz="3200" dirty="0"/>
              <a:t>  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2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6"/>
          <p:cNvSpPr txBox="1">
            <a:spLocks/>
          </p:cNvSpPr>
          <p:nvPr/>
        </p:nvSpPr>
        <p:spPr>
          <a:xfrm>
            <a:off x="304800" y="1066800"/>
            <a:ext cx="83058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HW01</a:t>
            </a:r>
            <a:r>
              <a:rPr kumimoji="0" lang="en-US" sz="2800" b="1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 – HW20:</a:t>
            </a:r>
            <a:r>
              <a:rPr kumimoji="0" lang="en-US" sz="28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Individual Ensemble Members Generated from Stochastic Convective Trigger + GEFS IC/BC;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b="1" u="sng" dirty="0" smtClean="0">
                <a:ea typeface="ＭＳ Ｐゴシック" pitchFamily="34" charset="-128"/>
              </a:rPr>
              <a:t>HENS/HWMN: </a:t>
            </a:r>
            <a:endParaRPr lang="en-US" sz="2800" dirty="0" smtClean="0">
              <a:ea typeface="ＭＳ Ｐゴシック" pitchFamily="34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Consensus of HW01-HW20 ensembles;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b="1" u="sng" baseline="0" dirty="0" smtClean="0">
                <a:ea typeface="ＭＳ Ｐゴシック" pitchFamily="34" charset="-128"/>
              </a:rPr>
              <a:t>FY13:</a:t>
            </a:r>
            <a:r>
              <a:rPr lang="en-US" sz="2800" b="1" u="sng" dirty="0" smtClean="0">
                <a:ea typeface="ＭＳ Ｐゴシック" pitchFamily="34" charset="-128"/>
              </a:rPr>
              <a:t> 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defRPr/>
            </a:pPr>
            <a:r>
              <a:rPr lang="en-US" sz="2400" dirty="0" smtClean="0">
                <a:ea typeface="ＭＳ Ｐゴシック" pitchFamily="34" charset="-128"/>
              </a:rPr>
              <a:t>2013 Operational HWRF, Deterministic version of HWRF; Control run for HW01-HW20, no SCT and GEFS perturbations; 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H212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noProof="0" dirty="0" smtClean="0">
                <a:ea typeface="ＭＳ Ｐゴシック" pitchFamily="34" charset="-128"/>
              </a:rPr>
              <a:t>2012 Operational HWRF;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400" dirty="0" smtClean="0">
              <a:ea typeface="ＭＳ Ｐゴシック" pitchFamily="34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b="1" u="sng" dirty="0" smtClean="0">
                <a:ea typeface="ＭＳ Ｐゴシック" pitchFamily="34" charset="-128"/>
              </a:rPr>
              <a:t>AVNO: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dirty="0" smtClean="0">
                <a:ea typeface="ＭＳ Ｐゴシック" pitchFamily="34" charset="-128"/>
              </a:rPr>
              <a:t>GFS Forecasts;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400" dirty="0" smtClean="0">
              <a:ea typeface="ＭＳ Ｐゴシック" pitchFamily="34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400" noProof="0" dirty="0" smtClean="0">
              <a:ea typeface="ＭＳ Ｐゴシック" pitchFamily="34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i="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800" b="1" dirty="0" smtClean="0">
              <a:ea typeface="ＭＳ Ｐゴシック" pitchFamily="34" charset="-128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000" b="1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400" b="1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3048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Experiment Acronym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56388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2012:  all storms during Aug. 1 to Oct. 31; 463 cycles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2011:  09L, 12L, 14L and 16L; 144 cycle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Total: 607 cycles.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_ALAL1112_t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762000"/>
            <a:ext cx="3962400" cy="2801983"/>
          </a:xfrm>
          <a:prstGeom prst="rect">
            <a:avLst/>
          </a:prstGeom>
        </p:spPr>
      </p:pic>
      <p:pic>
        <p:nvPicPr>
          <p:cNvPr id="7" name="Picture 6" descr="fig_ALAL1112_win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762000"/>
            <a:ext cx="4145732" cy="2931625"/>
          </a:xfrm>
          <a:prstGeom prst="rect">
            <a:avLst/>
          </a:prstGeom>
        </p:spPr>
      </p:pic>
      <p:pic>
        <p:nvPicPr>
          <p:cNvPr id="8" name="Picture 7" descr="fig_EPAL2012_tk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657600"/>
            <a:ext cx="4094788" cy="2895600"/>
          </a:xfrm>
          <a:prstGeom prst="rect">
            <a:avLst/>
          </a:prstGeom>
        </p:spPr>
      </p:pic>
      <p:pic>
        <p:nvPicPr>
          <p:cNvPr id="9" name="Picture 8" descr="fig_EPAL2012_win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90394" y="3616302"/>
            <a:ext cx="4095750" cy="29781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1524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Track/Intensity Verifications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0800" y="1143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ATL-Track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29400" y="1143000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ATL-Intensity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43200" y="4038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EP-Track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81800" y="4114800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EP-Intensity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72200" y="2743200"/>
            <a:ext cx="2133600" cy="38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~14% improvement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15000" y="5943600"/>
            <a:ext cx="251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~22% improvement at day 5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0" y="2743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comparable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52600" y="586740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~23% improvement at day 4</a:t>
            </a:r>
            <a:endParaRPr lang="en-US" sz="1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09600" y="1600200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      </a:t>
            </a:r>
            <a:r>
              <a:rPr lang="en-US" sz="1200" b="1" dirty="0" smtClean="0">
                <a:solidFill>
                  <a:schemeClr val="tx2"/>
                </a:solidFill>
              </a:rPr>
              <a:t>10      7        7       4                  4                2                1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0" y="1600200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       12     10       14      12                 13                13             8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" y="4572000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      11    11     11     11                 20                23             12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48200" y="4495800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      9     15        11      1                 10               12               22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ALAL1112_pr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76400"/>
            <a:ext cx="4202547" cy="2971800"/>
          </a:xfrm>
          <a:prstGeom prst="rect">
            <a:avLst/>
          </a:prstGeom>
        </p:spPr>
      </p:pic>
      <p:pic>
        <p:nvPicPr>
          <p:cNvPr id="3" name="Picture 2" descr="fig_EPAL2012_pr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1676400"/>
            <a:ext cx="4343400" cy="30714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6096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Central Pressure Verifications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3581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Atlantic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34200" y="3657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E-Pac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ALAL1112_tfsp_H212_FY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914400"/>
            <a:ext cx="3771515" cy="2667000"/>
          </a:xfrm>
          <a:prstGeom prst="rect">
            <a:avLst/>
          </a:prstGeom>
        </p:spPr>
      </p:pic>
      <p:pic>
        <p:nvPicPr>
          <p:cNvPr id="3" name="Picture 2" descr="fig_ALAL1112_tfsp_FY13_HWM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657600"/>
            <a:ext cx="3810000" cy="2694214"/>
          </a:xfrm>
          <a:prstGeom prst="rect">
            <a:avLst/>
          </a:prstGeom>
        </p:spPr>
      </p:pic>
      <p:pic>
        <p:nvPicPr>
          <p:cNvPr id="4" name="Picture 3" descr="fig_ALAL1112_wfsp_H212_FY1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914400"/>
            <a:ext cx="3720714" cy="2631076"/>
          </a:xfrm>
          <a:prstGeom prst="rect">
            <a:avLst/>
          </a:prstGeom>
        </p:spPr>
      </p:pic>
      <p:pic>
        <p:nvPicPr>
          <p:cNvPr id="5" name="Picture 4" descr="fig_ALAL1112_wfsp_FY13_HWM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657600"/>
            <a:ext cx="3879272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Frequency Superior Performance Verifications</a:t>
            </a:r>
          </a:p>
          <a:p>
            <a:pPr algn="ctr"/>
            <a:r>
              <a:rPr lang="en-US" sz="2400" dirty="0" smtClean="0"/>
              <a:t>(Atlantic Basin)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15240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Track:  FY13 vs. H212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52600" y="43434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Track: HWMN vs. FY13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96000" y="1447800"/>
            <a:ext cx="19812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Intensity: FY13 vs. H212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4343400"/>
            <a:ext cx="2133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Intensity: HWMN vs. FY13</a:t>
            </a:r>
            <a:endParaRPr lang="en-US" sz="1400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Frequency Superior Performance Verifications</a:t>
            </a:r>
          </a:p>
          <a:p>
            <a:pPr algn="ctr"/>
            <a:r>
              <a:rPr lang="en-US" sz="2400" dirty="0" smtClean="0"/>
              <a:t>(E-Pac Basin)</a:t>
            </a:r>
            <a:endParaRPr lang="en-US" sz="2400" dirty="0"/>
          </a:p>
        </p:txBody>
      </p:sp>
      <p:pic>
        <p:nvPicPr>
          <p:cNvPr id="3" name="Picture 2" descr="fig_EPAL2012_tfsp_H212_FY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838200"/>
            <a:ext cx="3962400" cy="2801983"/>
          </a:xfrm>
          <a:prstGeom prst="rect">
            <a:avLst/>
          </a:prstGeom>
        </p:spPr>
      </p:pic>
      <p:pic>
        <p:nvPicPr>
          <p:cNvPr id="4" name="Picture 3" descr="fig_EPAL2012_tfsp_FY13_HWM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733800"/>
            <a:ext cx="3980296" cy="2814638"/>
          </a:xfrm>
          <a:prstGeom prst="rect">
            <a:avLst/>
          </a:prstGeom>
        </p:spPr>
      </p:pic>
      <p:pic>
        <p:nvPicPr>
          <p:cNvPr id="5" name="Picture 4" descr="fig_EPAL2012_wfsp_H212_FY1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25737" y="815858"/>
            <a:ext cx="4095750" cy="2896280"/>
          </a:xfrm>
          <a:prstGeom prst="rect">
            <a:avLst/>
          </a:prstGeom>
        </p:spPr>
      </p:pic>
      <p:pic>
        <p:nvPicPr>
          <p:cNvPr id="6" name="Picture 5" descr="fig_EPAL2012_wfsp_FY13_HWM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83464" y="3699569"/>
            <a:ext cx="3980296" cy="28146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1200" y="15240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Track:  FY13 vs. H212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1524000"/>
            <a:ext cx="19812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Intensity: FY13 vs. H212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49530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Track: HWMN vs. FY13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72200" y="4572000"/>
            <a:ext cx="2133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Intensity: HWMN vs. FY13</a:t>
            </a:r>
            <a:endParaRPr lang="en-US" sz="1400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A320A-8FA0-4968-B411-040E31149F3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847</Words>
  <Application>Microsoft Office PowerPoint</Application>
  <PresentationFormat>On-screen Show (4:3)</PresentationFormat>
  <Paragraphs>161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Hurricane Ensemble Prediction base on Stochastic Convective Trigger Function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Convective Trigger</dc:title>
  <dc:creator>Cathy</dc:creator>
  <cp:lastModifiedBy>Zhan Z. Zhang</cp:lastModifiedBy>
  <cp:revision>139</cp:revision>
  <dcterms:created xsi:type="dcterms:W3CDTF">2013-02-14T01:52:41Z</dcterms:created>
  <dcterms:modified xsi:type="dcterms:W3CDTF">2013-04-25T15:08:54Z</dcterms:modified>
</cp:coreProperties>
</file>