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5" r:id="rId2"/>
    <p:sldId id="256" r:id="rId3"/>
    <p:sldId id="299" r:id="rId4"/>
    <p:sldId id="317" r:id="rId5"/>
    <p:sldId id="303" r:id="rId6"/>
    <p:sldId id="319" r:id="rId7"/>
    <p:sldId id="320" r:id="rId8"/>
    <p:sldId id="300" r:id="rId9"/>
    <p:sldId id="316" r:id="rId10"/>
    <p:sldId id="301" r:id="rId11"/>
    <p:sldId id="304" r:id="rId12"/>
    <p:sldId id="305" r:id="rId13"/>
    <p:sldId id="322" r:id="rId14"/>
    <p:sldId id="306" r:id="rId15"/>
    <p:sldId id="307" r:id="rId16"/>
    <p:sldId id="309" r:id="rId17"/>
    <p:sldId id="308" r:id="rId18"/>
    <p:sldId id="310" r:id="rId19"/>
    <p:sldId id="311" r:id="rId20"/>
    <p:sldId id="313" r:id="rId21"/>
    <p:sldId id="325" r:id="rId22"/>
    <p:sldId id="326" r:id="rId23"/>
    <p:sldId id="314" r:id="rId24"/>
    <p:sldId id="269" r:id="rId25"/>
    <p:sldId id="288" r:id="rId26"/>
    <p:sldId id="268" r:id="rId27"/>
    <p:sldId id="272" r:id="rId28"/>
    <p:sldId id="282" r:id="rId29"/>
    <p:sldId id="323" r:id="rId30"/>
    <p:sldId id="321" r:id="rId31"/>
    <p:sldId id="324" r:id="rId32"/>
    <p:sldId id="327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603" autoAdjust="0"/>
  </p:normalViewPr>
  <p:slideViewPr>
    <p:cSldViewPr snapToGrid="0" snapToObjects="1">
      <p:cViewPr>
        <p:scale>
          <a:sx n="100" d="100"/>
          <a:sy n="100" d="100"/>
        </p:scale>
        <p:origin x="-92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DACAD-0D1C-DA4D-8D69-0F52E300D99B}" type="datetimeFigureOut">
              <a:rPr lang="en-US" smtClean="0"/>
              <a:t>7/30/2014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D44D0-F01F-F04C-AEAB-84DD26D07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85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829CA-C7D4-EE44-80C7-9B283D14C299}" type="datetimeFigureOut">
              <a:rPr lang="en-US" smtClean="0"/>
              <a:t>7/30/2014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338E7-FD5F-4F40-9D70-79AB5975E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26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D5F7D2-192C-BF4B-8BF7-6358E1D48C78}" type="slidenum">
              <a:rPr lang="en-US"/>
              <a:pPr/>
              <a:t>25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913F-BA4C-EA48-9847-92ABE7151097}" type="datetimeFigureOut">
              <a:rPr lang="en-US" smtClean="0"/>
              <a:t>7/30/2014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769-6170-2944-8320-542DA9C3E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1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913F-BA4C-EA48-9847-92ABE7151097}" type="datetimeFigureOut">
              <a:rPr lang="en-US" smtClean="0"/>
              <a:t>7/30/2014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769-6170-2944-8320-542DA9C3E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3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913F-BA4C-EA48-9847-92ABE7151097}" type="datetimeFigureOut">
              <a:rPr lang="en-US" smtClean="0"/>
              <a:t>7/30/2014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769-6170-2944-8320-542DA9C3E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0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913F-BA4C-EA48-9847-92ABE7151097}" type="datetimeFigureOut">
              <a:rPr lang="en-US" smtClean="0"/>
              <a:t>7/30/2014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769-6170-2944-8320-542DA9C3E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87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913F-BA4C-EA48-9847-92ABE7151097}" type="datetimeFigureOut">
              <a:rPr lang="en-US" smtClean="0"/>
              <a:t>7/30/2014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769-6170-2944-8320-542DA9C3E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9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913F-BA4C-EA48-9847-92ABE7151097}" type="datetimeFigureOut">
              <a:rPr lang="en-US" smtClean="0"/>
              <a:t>7/30/2014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769-6170-2944-8320-542DA9C3E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8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913F-BA4C-EA48-9847-92ABE7151097}" type="datetimeFigureOut">
              <a:rPr lang="en-US" smtClean="0"/>
              <a:t>7/30/2014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769-6170-2944-8320-542DA9C3E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9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913F-BA4C-EA48-9847-92ABE7151097}" type="datetimeFigureOut">
              <a:rPr lang="en-US" smtClean="0"/>
              <a:t>7/30/2014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769-6170-2944-8320-542DA9C3E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27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913F-BA4C-EA48-9847-92ABE7151097}" type="datetimeFigureOut">
              <a:rPr lang="en-US" smtClean="0"/>
              <a:t>7/30/2014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769-6170-2944-8320-542DA9C3E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2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913F-BA4C-EA48-9847-92ABE7151097}" type="datetimeFigureOut">
              <a:rPr lang="en-US" smtClean="0"/>
              <a:t>7/30/2014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769-6170-2944-8320-542DA9C3E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4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913F-BA4C-EA48-9847-92ABE7151097}" type="datetimeFigureOut">
              <a:rPr lang="en-US" smtClean="0"/>
              <a:t>7/30/2014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9F769-6170-2944-8320-542DA9C3E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8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100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913F-BA4C-EA48-9847-92ABE7151097}" type="datetimeFigureOut">
              <a:rPr lang="en-US" smtClean="0"/>
              <a:t>7/30/2014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9F769-6170-2944-8320-542DA9C3E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2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475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Diagnosing the Prediction of Tropical Cyclones and their Environments in Global Models (GFS and MPAS)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46496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Chris Davis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National Center for Atmospheric Research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Boulder, CO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43625"/>
            <a:ext cx="7334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8382000" y="6332538"/>
            <a:ext cx="609600" cy="525462"/>
            <a:chOff x="0" y="0"/>
            <a:chExt cx="852256" cy="754602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852256" cy="754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" name="Picture 26" descr="C:\Users\gholland\AppData\Local\Temp\NESL_logo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0113" cy="736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2311400" y="5105400"/>
            <a:ext cx="4229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Collaborators: Bill </a:t>
            </a:r>
            <a:r>
              <a:rPr lang="en-US" dirty="0" err="1" smtClean="0"/>
              <a:t>Kuo</a:t>
            </a:r>
            <a:r>
              <a:rPr lang="en-US" dirty="0" smtClean="0"/>
              <a:t>, Tom </a:t>
            </a:r>
            <a:r>
              <a:rPr lang="en-US" dirty="0" err="1" smtClean="0"/>
              <a:t>Galarneau</a:t>
            </a:r>
            <a:r>
              <a:rPr lang="en-US" dirty="0" smtClean="0"/>
              <a:t>, Dave </a:t>
            </a:r>
            <a:r>
              <a:rPr lang="en-US" dirty="0" err="1" smtClean="0"/>
              <a:t>Ahijevych</a:t>
            </a:r>
            <a:r>
              <a:rPr lang="en-US" dirty="0" smtClean="0"/>
              <a:t>, </a:t>
            </a:r>
            <a:r>
              <a:rPr lang="en-US" dirty="0" err="1" smtClean="0"/>
              <a:t>Xingqin</a:t>
            </a:r>
            <a:r>
              <a:rPr lang="en-US" dirty="0" smtClean="0"/>
              <a:t> Fang, Wei 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13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250vir-16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0" y="4707443"/>
            <a:ext cx="5651500" cy="2065863"/>
          </a:xfrm>
          <a:prstGeom prst="rect">
            <a:avLst/>
          </a:prstGeom>
        </p:spPr>
      </p:pic>
      <p:pic>
        <p:nvPicPr>
          <p:cNvPr id="17" name="Picture 16" descr="250vir-9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1" y="2599663"/>
            <a:ext cx="5651499" cy="2065863"/>
          </a:xfrm>
          <a:prstGeom prst="rect">
            <a:avLst/>
          </a:prstGeom>
        </p:spPr>
      </p:pic>
      <p:pic>
        <p:nvPicPr>
          <p:cNvPr id="3" name="Picture 2" descr="250vir-an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0" y="495301"/>
            <a:ext cx="5651500" cy="20658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D42B-9C22-B148-9C2E-A6E217F8AC35}" type="slidenum">
              <a:rPr lang="en-US" smtClean="0">
                <a:solidFill>
                  <a:srgbClr val="FFFFFF"/>
                </a:solidFill>
              </a:r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46719"/>
            <a:ext cx="96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Analysis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092451"/>
            <a:ext cx="613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96-h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226051"/>
            <a:ext cx="73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168-h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-46797"/>
            <a:ext cx="8761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GFS 250 </a:t>
            </a:r>
            <a:r>
              <a:rPr lang="en-US" sz="2400" dirty="0" err="1" smtClean="0">
                <a:solidFill>
                  <a:srgbClr val="FFFFFF"/>
                </a:solidFill>
              </a:rPr>
              <a:t>hPa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ζ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</a:rPr>
              <a:t>V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ir</a:t>
            </a:r>
            <a:r>
              <a:rPr lang="en-US" sz="2400" dirty="0" smtClean="0">
                <a:solidFill>
                  <a:srgbClr val="FFFFFF"/>
                </a:solidFill>
              </a:rPr>
              <a:t>, and 500 </a:t>
            </a:r>
            <a:r>
              <a:rPr lang="en-US" sz="2400" dirty="0" err="1" smtClean="0">
                <a:solidFill>
                  <a:srgbClr val="FFFFFF"/>
                </a:solidFill>
              </a:rPr>
              <a:t>hPa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ω</a:t>
            </a:r>
            <a:r>
              <a:rPr lang="en-US" sz="2400" dirty="0" smtClean="0">
                <a:solidFill>
                  <a:srgbClr val="FFFFFF"/>
                </a:solidFill>
              </a:rPr>
              <a:t>: 92-day Mean 1 Aug–31 Oct 2012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4" t="6640" r="-8" b="11341"/>
          <a:stretch/>
        </p:blipFill>
        <p:spPr>
          <a:xfrm>
            <a:off x="7175500" y="4721371"/>
            <a:ext cx="685799" cy="20330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70699" y="413979"/>
            <a:ext cx="198120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Decrease in tropical convection overall with increasing lead; most notable over WPAC and EPAC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Decrease in </a:t>
            </a:r>
            <a:r>
              <a:rPr lang="en-US" sz="1400" dirty="0" err="1" smtClean="0">
                <a:solidFill>
                  <a:srgbClr val="FFFFFF"/>
                </a:solidFill>
              </a:rPr>
              <a:t>irrotational</a:t>
            </a:r>
            <a:r>
              <a:rPr lang="en-US" sz="1400" dirty="0" smtClean="0">
                <a:solidFill>
                  <a:srgbClr val="FFFFFF"/>
                </a:solidFill>
              </a:rPr>
              <a:t> wind connecting tropics and </a:t>
            </a:r>
            <a:r>
              <a:rPr lang="en-US" sz="1400" dirty="0" err="1" smtClean="0">
                <a:solidFill>
                  <a:srgbClr val="FFFFFF"/>
                </a:solidFill>
              </a:rPr>
              <a:t>midlatitudes</a:t>
            </a:r>
            <a:endParaRPr lang="en-US" sz="1400" dirty="0" smtClean="0">
              <a:solidFill>
                <a:srgbClr val="FFFFFF"/>
              </a:solidFill>
            </a:endParaRPr>
          </a:p>
          <a:p>
            <a:endParaRPr lang="en-US" sz="14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FFFF"/>
                </a:solidFill>
              </a:rPr>
              <a:t>Suggests connection between reduced tropical convection and decreased amplitude of </a:t>
            </a:r>
            <a:r>
              <a:rPr lang="en-US" sz="1400" dirty="0" err="1" smtClean="0">
                <a:solidFill>
                  <a:srgbClr val="FFFFFF"/>
                </a:solidFill>
              </a:rPr>
              <a:t>midlatitude</a:t>
            </a:r>
            <a:r>
              <a:rPr lang="en-US" sz="1400" dirty="0" smtClean="0">
                <a:solidFill>
                  <a:srgbClr val="FFFFFF"/>
                </a:solidFill>
              </a:rPr>
              <a:t> waveguide</a:t>
            </a:r>
          </a:p>
          <a:p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61299" y="551837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 s</a:t>
            </a:r>
            <a:r>
              <a:rPr lang="en-US" baseline="30000" dirty="0" smtClean="0">
                <a:solidFill>
                  <a:srgbClr val="FFFFFF"/>
                </a:solidFill>
              </a:rPr>
              <a:t>−1</a:t>
            </a:r>
            <a:endParaRPr lang="en-US" baseline="30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0"/>
            <a:ext cx="7975600" cy="6697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1100" y="5128736"/>
            <a:ext cx="72517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May 4         May 14        May 24         June 3        June 13       June 23        July 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603500" y="5498068"/>
            <a:ext cx="4572000" cy="5217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6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481" b="17963"/>
          <a:stretch/>
        </p:blipFill>
        <p:spPr>
          <a:xfrm>
            <a:off x="368300" y="1080532"/>
            <a:ext cx="8390965" cy="483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2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Recent Forecasts from 2014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5100" y="5550932"/>
            <a:ext cx="72517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May 26       June 5         June 15        June 25          July 5          July 15      July 25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952675" y="5261928"/>
            <a:ext cx="1134533" cy="330200"/>
          </a:xfrm>
          <a:prstGeom prst="rect">
            <a:avLst/>
          </a:prstGeom>
          <a:solidFill>
            <a:srgbClr val="A6A6A6">
              <a:alpha val="3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712004" y="3661728"/>
            <a:ext cx="4625002" cy="1765300"/>
            <a:chOff x="3712004" y="3661728"/>
            <a:chExt cx="4625002" cy="17653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35838" r="24825"/>
            <a:stretch/>
          </p:blipFill>
          <p:spPr>
            <a:xfrm>
              <a:off x="4519942" y="3661728"/>
              <a:ext cx="1963008" cy="16891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3712004" y="4880928"/>
              <a:ext cx="2480733" cy="5461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973537" y="3687128"/>
              <a:ext cx="886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W. Pac.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82950" y="4357708"/>
              <a:ext cx="1854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MJO Phase Diagram</a:t>
              </a:r>
            </a:p>
            <a:p>
              <a:pPr algn="ctr"/>
              <a:r>
                <a:rPr lang="en-US" sz="1400" dirty="0" smtClean="0"/>
                <a:t>(Wheeler and Hendon)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1937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2222" b="17962"/>
          <a:stretch/>
        </p:blipFill>
        <p:spPr>
          <a:xfrm>
            <a:off x="368300" y="1524000"/>
            <a:ext cx="8390965" cy="410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GFS PW: NATL and EPAC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925" t="38889" r="3891" b="51296"/>
          <a:stretch/>
        </p:blipFill>
        <p:spPr>
          <a:xfrm>
            <a:off x="1536701" y="2667000"/>
            <a:ext cx="6896100" cy="673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5100" y="5251966"/>
            <a:ext cx="72517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May 27       June 6         June 16        June 26          July 6          July 65      July 26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77000" y="2578100"/>
            <a:ext cx="154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Eastern Pacific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35700" y="4158734"/>
            <a:ext cx="150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Atlantic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79800" y="1154668"/>
            <a:ext cx="2371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Not bad in other basins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05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926" b="17592"/>
          <a:stretch/>
        </p:blipFill>
        <p:spPr>
          <a:xfrm>
            <a:off x="368300" y="749300"/>
            <a:ext cx="8390965" cy="490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40967" y="3056467"/>
            <a:ext cx="76719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Neoguri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435100" y="5181600"/>
            <a:ext cx="72517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May 26       June 5         June 15        June 25          July 5          July 15      July 25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4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-77785"/>
            <a:ext cx="7581900" cy="5254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GFS </a:t>
            </a:r>
            <a:r>
              <a:rPr lang="en-US" sz="2800" dirty="0" err="1" smtClean="0">
                <a:solidFill>
                  <a:schemeClr val="bg1"/>
                </a:solidFill>
              </a:rPr>
              <a:t>Precipitable</a:t>
            </a:r>
            <a:r>
              <a:rPr lang="en-US" sz="2800" dirty="0" smtClean="0">
                <a:solidFill>
                  <a:schemeClr val="bg1"/>
                </a:solidFill>
              </a:rPr>
              <a:t> Water Behavior: Recent Forecasts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3742" b="27736"/>
          <a:stretch/>
        </p:blipFill>
        <p:spPr>
          <a:xfrm>
            <a:off x="381000" y="447677"/>
            <a:ext cx="7683500" cy="1397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3522" b="27369"/>
          <a:stretch/>
        </p:blipFill>
        <p:spPr>
          <a:xfrm>
            <a:off x="381000" y="1917701"/>
            <a:ext cx="7683500" cy="1419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3816" b="27957"/>
          <a:stretch/>
        </p:blipFill>
        <p:spPr>
          <a:xfrm>
            <a:off x="381000" y="3416301"/>
            <a:ext cx="7683500" cy="1387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33522" b="27663"/>
          <a:stretch/>
        </p:blipFill>
        <p:spPr>
          <a:xfrm>
            <a:off x="381000" y="4873177"/>
            <a:ext cx="7683500" cy="1408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89981"/>
          <a:stretch/>
        </p:blipFill>
        <p:spPr>
          <a:xfrm>
            <a:off x="381000" y="6281819"/>
            <a:ext cx="7683500" cy="3636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33500" y="358776"/>
            <a:ext cx="2743200" cy="149860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33500" y="4778200"/>
            <a:ext cx="2743200" cy="149860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9300" y="882134"/>
            <a:ext cx="47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 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11023" y="2241034"/>
            <a:ext cx="59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72 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60663" y="3777734"/>
            <a:ext cx="70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120 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69300" y="5327134"/>
            <a:ext cx="70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168 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9801" y="5798568"/>
            <a:ext cx="1270000" cy="58477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Valid 18 UTC 30 June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7885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844" y="274638"/>
            <a:ext cx="6388100" cy="3349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Tropical Disturbances: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2000" dirty="0" err="1" smtClean="0">
                <a:solidFill>
                  <a:schemeClr val="bg1"/>
                </a:solidFill>
              </a:rPr>
              <a:t>Precipitable</a:t>
            </a:r>
            <a:r>
              <a:rPr lang="en-US" sz="2000" dirty="0" smtClean="0">
                <a:solidFill>
                  <a:schemeClr val="bg1"/>
                </a:solidFill>
              </a:rPr>
              <a:t> Water, 700 </a:t>
            </a:r>
            <a:r>
              <a:rPr lang="en-US" sz="2000" dirty="0" err="1" smtClean="0">
                <a:solidFill>
                  <a:schemeClr val="bg1"/>
                </a:solidFill>
              </a:rPr>
              <a:t>mb</a:t>
            </a:r>
            <a:r>
              <a:rPr lang="en-US" sz="2000" dirty="0" smtClean="0">
                <a:solidFill>
                  <a:schemeClr val="bg1"/>
                </a:solidFill>
              </a:rPr>
              <a:t> Wind and Height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084" t="31464" r="53056" b="36190"/>
          <a:stretch/>
        </p:blipFill>
        <p:spPr>
          <a:xfrm>
            <a:off x="1066800" y="865064"/>
            <a:ext cx="4492912" cy="2298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566" t="21438" r="27301" b="42659"/>
          <a:stretch/>
        </p:blipFill>
        <p:spPr>
          <a:xfrm>
            <a:off x="5763244" y="865064"/>
            <a:ext cx="2667000" cy="2246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6945" t="32345" r="51250" b="35309"/>
          <a:stretch/>
        </p:blipFill>
        <p:spPr>
          <a:xfrm>
            <a:off x="1066800" y="3291597"/>
            <a:ext cx="4492912" cy="2158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2786" t="23285" r="27778" b="43369"/>
          <a:stretch/>
        </p:blipFill>
        <p:spPr>
          <a:xfrm>
            <a:off x="5763244" y="3288584"/>
            <a:ext cx="2667000" cy="21611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" y="19304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168 h </a:t>
            </a:r>
            <a:r>
              <a:rPr lang="en-US" dirty="0" err="1" smtClean="0">
                <a:solidFill>
                  <a:srgbClr val="FFFFFF"/>
                </a:solidFill>
              </a:rPr>
              <a:t>Fcst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200" y="39116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Analysis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4400" y="5455598"/>
            <a:ext cx="2585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Valid 12 UTC 3 July</a:t>
            </a:r>
            <a:endParaRPr lang="en-US" sz="2400" b="1" dirty="0">
              <a:solidFill>
                <a:srgbClr val="FFFF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730500" y="1701284"/>
            <a:ext cx="4902200" cy="3103444"/>
            <a:chOff x="2730500" y="1701284"/>
            <a:chExt cx="4902200" cy="3103444"/>
          </a:xfrm>
        </p:grpSpPr>
        <p:sp>
          <p:nvSpPr>
            <p:cNvPr id="25" name="Oval 24"/>
            <p:cNvSpPr/>
            <p:nvPr/>
          </p:nvSpPr>
          <p:spPr>
            <a:xfrm>
              <a:off x="7061200" y="1701284"/>
              <a:ext cx="571500" cy="458232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862464" y="1982748"/>
              <a:ext cx="571500" cy="458232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837064" y="4346496"/>
              <a:ext cx="571500" cy="458232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768600" y="1879600"/>
              <a:ext cx="812800" cy="64924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730500" y="4077474"/>
              <a:ext cx="850900" cy="687348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997700" y="3962916"/>
              <a:ext cx="571500" cy="458232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V="1">
            <a:off x="2209800" y="4764822"/>
            <a:ext cx="723900" cy="115244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42984" y="5917263"/>
            <a:ext cx="93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Neoguri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90900" y="5929963"/>
            <a:ext cx="2720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(only wind &gt; 5 m/s plotted)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5" name="Straight Arrow Connector 14"/>
          <p:cNvCxnSpPr>
            <a:endCxn id="27" idx="4"/>
          </p:cNvCxnSpPr>
          <p:nvPr/>
        </p:nvCxnSpPr>
        <p:spPr>
          <a:xfrm flipH="1" flipV="1">
            <a:off x="6122814" y="4804728"/>
            <a:ext cx="311150" cy="94837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11792" y="5753100"/>
            <a:ext cx="932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Douglas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569200" y="57531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Arthur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7" idx="0"/>
          </p:cNvCxnSpPr>
          <p:nvPr/>
        </p:nvCxnSpPr>
        <p:spPr>
          <a:xfrm flipH="1" flipV="1">
            <a:off x="7442200" y="4421148"/>
            <a:ext cx="527110" cy="133195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78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524"/>
          <a:stretch/>
        </p:blipFill>
        <p:spPr>
          <a:xfrm>
            <a:off x="698500" y="2940356"/>
            <a:ext cx="7785100" cy="2812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3818" b="18143"/>
          <a:stretch/>
        </p:blipFill>
        <p:spPr>
          <a:xfrm>
            <a:off x="698500" y="664939"/>
            <a:ext cx="7785100" cy="2134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700" y="146701"/>
            <a:ext cx="6108700" cy="437499"/>
          </a:xfrm>
          <a:noFill/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Upper troposphere: 18 UTC 28 June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8906" y="4982728"/>
            <a:ext cx="83232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168 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58906" y="2429751"/>
            <a:ext cx="94397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98500" y="5752440"/>
            <a:ext cx="7785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300-200 hPa layer-mean potential vorticity, </a:t>
            </a:r>
            <a:r>
              <a:rPr lang="en-US" dirty="0" err="1">
                <a:solidFill>
                  <a:srgbClr val="FFFFFF"/>
                </a:solidFill>
              </a:rPr>
              <a:t>irrotational</a:t>
            </a:r>
            <a:r>
              <a:rPr lang="en-US" dirty="0">
                <a:solidFill>
                  <a:srgbClr val="FFFFFF"/>
                </a:solidFill>
              </a:rPr>
              <a:t> wind, 250 hPa total wind speed, and 600-400 hPa layer-mean ascent</a:t>
            </a:r>
          </a:p>
        </p:txBody>
      </p:sp>
    </p:spTree>
    <p:extLst>
      <p:ext uri="{BB962C8B-B14F-4D97-AF65-F5344CB8AC3E}">
        <p14:creationId xmlns:p14="http://schemas.microsoft.com/office/powerpoint/2010/main" val="378466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762" y="105836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10-m Winds, 2-m Water Vapor and SLP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60" t="32348" r="47090" b="31944"/>
          <a:stretch/>
        </p:blipFill>
        <p:spPr>
          <a:xfrm>
            <a:off x="1440529" y="1191926"/>
            <a:ext cx="6567424" cy="2462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761" t="30817" r="47090" b="31988"/>
          <a:stretch/>
        </p:blipFill>
        <p:spPr>
          <a:xfrm>
            <a:off x="1440529" y="3743610"/>
            <a:ext cx="6567424" cy="256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2304" t="16086" r="-2199" b="8173"/>
          <a:stretch/>
        </p:blipFill>
        <p:spPr>
          <a:xfrm>
            <a:off x="8007953" y="2195779"/>
            <a:ext cx="1034447" cy="3754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625" y="2548998"/>
            <a:ext cx="1265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Analysis for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07/0200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626" y="4792665"/>
            <a:ext cx="126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168 h Forecast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8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100" y="0"/>
            <a:ext cx="7476067" cy="800629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Time-Longitude Diagrams: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2700" dirty="0" smtClean="0">
                <a:solidFill>
                  <a:srgbClr val="FFFFFF"/>
                </a:solidFill>
              </a:rPr>
              <a:t>10-m Zonal Wind</a:t>
            </a:r>
            <a:endParaRPr lang="en-US" sz="2700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0" y="1140086"/>
            <a:ext cx="4532482" cy="5001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222" y="1140086"/>
            <a:ext cx="4532483" cy="5001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447" y="3227119"/>
            <a:ext cx="1053600" cy="558801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629400" y="3070486"/>
            <a:ext cx="838200" cy="82973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740" y="2266150"/>
            <a:ext cx="1053600" cy="558801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82800" y="3070486"/>
            <a:ext cx="838200" cy="82973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5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8"/>
          <a:stretch>
            <a:fillRect/>
          </a:stretch>
        </p:blipFill>
        <p:spPr bwMode="auto">
          <a:xfrm>
            <a:off x="1422400" y="4080818"/>
            <a:ext cx="6369078" cy="239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6074" y="263407"/>
            <a:ext cx="7719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Global Modeling of Tropical Cyclones: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Benefits from global models at high resolution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1251875"/>
            <a:ext cx="6369078" cy="2740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0178" y="3684141"/>
            <a:ext cx="253170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err="1" smtClean="0"/>
              <a:t>Archambault</a:t>
            </a:r>
            <a:r>
              <a:rPr lang="en-US" sz="1400" i="1" dirty="0" smtClean="0"/>
              <a:t> et al. 2013, MWR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17796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6414"/>
            <a:ext cx="7924800" cy="4492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Precipitation </a:t>
            </a:r>
            <a:r>
              <a:rPr lang="en-US" sz="3600" dirty="0" err="1" smtClean="0">
                <a:solidFill>
                  <a:srgbClr val="FFFFFF"/>
                </a:solidFill>
              </a:rPr>
              <a:t>Hovmoller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6" y="1057119"/>
            <a:ext cx="4541429" cy="52111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423" y="1057119"/>
            <a:ext cx="4541429" cy="521115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9549637">
            <a:off x="1632786" y="1624148"/>
            <a:ext cx="990714" cy="17120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91070" y="2828083"/>
            <a:ext cx="61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MJO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73097" y="2939673"/>
            <a:ext cx="897404" cy="865833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972300" y="4330700"/>
            <a:ext cx="165401" cy="193757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418097" y="2939673"/>
            <a:ext cx="897404" cy="865833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255718" y="6249769"/>
            <a:ext cx="376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Surprisingly coherent westward propagating features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72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648" y="1155700"/>
            <a:ext cx="4527251" cy="4995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748" y="122238"/>
            <a:ext cx="8229600" cy="7286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Relative Humidity 700-500 </a:t>
            </a:r>
            <a:r>
              <a:rPr lang="en-US" sz="3200" dirty="0" err="1" smtClean="0">
                <a:solidFill>
                  <a:srgbClr val="FFFFFF"/>
                </a:solidFill>
              </a:rPr>
              <a:t>mb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1155700"/>
            <a:ext cx="4527251" cy="499591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654800" y="2832100"/>
            <a:ext cx="673100" cy="8763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09800" y="2832100"/>
            <a:ext cx="673100" cy="8763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638300" y="2209800"/>
            <a:ext cx="571500" cy="736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893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9462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SST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181100"/>
            <a:ext cx="4476857" cy="494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05" y="1181100"/>
            <a:ext cx="4476857" cy="49403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168400" y="2616200"/>
            <a:ext cx="7778762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68400" y="3327400"/>
            <a:ext cx="7778762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38300" y="2209800"/>
            <a:ext cx="571500" cy="736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470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Hypotheses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GFS struggles to progress MJO from MC into W. Pac.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Poor forecasts begin as MJO moves into W. Pac in reality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Role of lack of ocean coupling and suppression of convection over IO?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Dominance of coherent westward moving disturbances in extended range forecasts – what are these? What role do they play?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7-day forecasts predict a persistent suppressed convective state over warm pool, with weak surface winds (and fluxes)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Full reasons for stabilization are not known</a:t>
            </a:r>
          </a:p>
          <a:p>
            <a:pPr lvl="1"/>
            <a:r>
              <a:rPr lang="en-US" sz="2000" dirty="0" smtClean="0">
                <a:solidFill>
                  <a:srgbClr val="FFFFFF"/>
                </a:solidFill>
              </a:rPr>
              <a:t>With weak surface winds, no focus for convection and weak recovery of convection-favoring thermodynamic state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Transition to pre-typhoon state (rotational dominance) appears to allow GFS to regain skill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81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101" y="308232"/>
            <a:ext cx="4431491" cy="15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4202" y="3188548"/>
            <a:ext cx="4576709" cy="2658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2388" eaLnBrk="1" hangingPunct="1">
              <a:spcBef>
                <a:spcPct val="20000"/>
              </a:spcBef>
            </a:pPr>
            <a:r>
              <a:rPr lang="en-US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Jointly </a:t>
            </a: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developed, primarily by</a:t>
            </a:r>
            <a:r>
              <a:rPr lang="en-US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NCAR and </a:t>
            </a: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LANL/</a:t>
            </a:r>
            <a:r>
              <a:rPr lang="en-US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DOE</a:t>
            </a:r>
          </a:p>
          <a:p>
            <a:pPr marL="52388" eaLnBrk="1" hangingPunct="1">
              <a:spcBef>
                <a:spcPct val="20000"/>
              </a:spcBef>
            </a:pPr>
            <a:endParaRPr lang="en-US" sz="14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2388" eaLnBrk="1" hangingPunct="1">
              <a:spcBef>
                <a:spcPct val="20000"/>
              </a:spcBef>
            </a:pP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MPAS infrastructure - NCAR, LANL, others.</a:t>
            </a:r>
          </a:p>
          <a:p>
            <a:pPr marL="52388" eaLnBrk="1" hangingPunct="1">
              <a:spcBef>
                <a:spcPct val="20000"/>
              </a:spcBef>
            </a:pP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MPAS - </a:t>
            </a:r>
            <a:r>
              <a:rPr lang="en-US" sz="1400" u="sng" dirty="0">
                <a:solidFill>
                  <a:schemeClr val="bg1"/>
                </a:solidFill>
                <a:latin typeface="Times New Roman"/>
                <a:cs typeface="Times New Roman"/>
              </a:rPr>
              <a:t>A</a:t>
            </a: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tmosphere (NCAR)</a:t>
            </a:r>
          </a:p>
          <a:p>
            <a:pPr marL="52388" eaLnBrk="1" hangingPunct="1">
              <a:spcBef>
                <a:spcPct val="20000"/>
              </a:spcBef>
            </a:pP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MPAS - </a:t>
            </a:r>
            <a:r>
              <a:rPr lang="en-US" sz="1400" u="sng" dirty="0">
                <a:solidFill>
                  <a:schemeClr val="bg1"/>
                </a:solidFill>
                <a:latin typeface="Times New Roman"/>
                <a:cs typeface="Times New Roman"/>
              </a:rPr>
              <a:t>O</a:t>
            </a: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cean (LANL)</a:t>
            </a:r>
          </a:p>
          <a:p>
            <a:pPr marL="52388" eaLnBrk="1" hangingPunct="1">
              <a:spcBef>
                <a:spcPct val="20000"/>
              </a:spcBef>
            </a:pP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MPAS - </a:t>
            </a:r>
            <a:r>
              <a:rPr lang="en-US" sz="1400" u="sng" dirty="0">
                <a:solidFill>
                  <a:schemeClr val="bg1"/>
                </a:solidFill>
                <a:latin typeface="Times New Roman"/>
                <a:cs typeface="Times New Roman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ce, etc. (LANL and others</a:t>
            </a:r>
            <a:r>
              <a:rPr lang="en-US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</a:p>
          <a:p>
            <a:pPr marL="52388" eaLnBrk="1" hangingPunct="1">
              <a:spcBef>
                <a:spcPct val="20000"/>
              </a:spcBef>
            </a:pPr>
            <a:endParaRPr lang="en-US" sz="14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2388" eaLnBrk="1" hangingPunct="1">
              <a:spcBef>
                <a:spcPct val="20000"/>
              </a:spcBef>
            </a:pPr>
            <a:r>
              <a:rPr lang="en-US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Project leads: Todd </a:t>
            </a:r>
            <a:r>
              <a:rPr lang="en-US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Ringler</a:t>
            </a:r>
            <a:r>
              <a:rPr lang="en-US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(LANL)</a:t>
            </a:r>
          </a:p>
          <a:p>
            <a:pPr marL="52388" eaLnBrk="1" hangingPunct="1">
              <a:spcBef>
                <a:spcPct val="20000"/>
              </a:spcBef>
            </a:pPr>
            <a:r>
              <a:rPr lang="en-US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		    Bill Skamarock (NCAR)</a:t>
            </a:r>
          </a:p>
          <a:p>
            <a:pPr marL="52388" eaLnBrk="1" hangingPunct="1">
              <a:spcBef>
                <a:spcPct val="20000"/>
              </a:spcBef>
            </a:pPr>
            <a:endParaRPr lang="en-US"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7653" y="1984293"/>
            <a:ext cx="4316529" cy="92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2388" algn="ctr" eaLnBrk="1" hangingPunct="1">
              <a:spcBef>
                <a:spcPct val="20000"/>
              </a:spcBef>
            </a:pP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Based on unstructured </a:t>
            </a:r>
            <a:r>
              <a:rPr lang="en-US" sz="1600" i="1" dirty="0" err="1">
                <a:solidFill>
                  <a:schemeClr val="bg1"/>
                </a:solidFill>
                <a:latin typeface="Times New Roman"/>
                <a:cs typeface="Times New Roman"/>
              </a:rPr>
              <a:t>centroidal</a:t>
            </a: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Times New Roman"/>
                <a:cs typeface="Times New Roman"/>
              </a:rPr>
              <a:t>Voronoi</a:t>
            </a: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 (hexagonal) meshes using C-grid staggering and selective grid refinement</a:t>
            </a:r>
            <a:r>
              <a:rPr lang="en-US" sz="1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</a:p>
          <a:p>
            <a:pPr marL="52388" algn="ctr" eaLnBrk="1" hangingPunct="1">
              <a:spcBef>
                <a:spcPct val="20000"/>
              </a:spcBef>
            </a:pPr>
            <a:r>
              <a:rPr lang="en-US" sz="2000" b="1" i="1" u="sng" dirty="0" smtClean="0">
                <a:solidFill>
                  <a:schemeClr val="bg1"/>
                </a:solidFill>
                <a:latin typeface="Times New Roman"/>
                <a:cs typeface="Times New Roman"/>
              </a:rPr>
              <a:t>Non-hydrostatic</a:t>
            </a:r>
            <a:endParaRPr lang="en-US" sz="2000" b="1" u="sng" dirty="0" smtClean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2" descr="Todd"/>
          <p:cNvPicPr>
            <a:picLocks noChangeAspect="1" noChangeArrowheads="1"/>
          </p:cNvPicPr>
          <p:nvPr/>
        </p:nvPicPr>
        <p:blipFill>
          <a:blip r:embed="rId3"/>
          <a:srcRect l="7336" r="9213"/>
          <a:stretch>
            <a:fillRect/>
          </a:stretch>
        </p:blipFill>
        <p:spPr bwMode="auto">
          <a:xfrm>
            <a:off x="5778899" y="3159983"/>
            <a:ext cx="3033713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3199" y="273908"/>
            <a:ext cx="28543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94232" y="5829753"/>
            <a:ext cx="1708150" cy="889000"/>
            <a:chOff x="0" y="0"/>
            <a:chExt cx="1076" cy="560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1076" cy="56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1" name="Rectangle 2"/>
            <p:cNvSpPr>
              <a:spLocks/>
            </p:cNvSpPr>
            <p:nvPr/>
          </p:nvSpPr>
          <p:spPr bwMode="auto">
            <a:xfrm>
              <a:off x="279" y="74"/>
              <a:ext cx="172" cy="182"/>
            </a:xfrm>
            <a:prstGeom prst="rect">
              <a:avLst/>
            </a:prstGeom>
            <a:solidFill>
              <a:schemeClr val="accent1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3"/>
            <p:cNvSpPr>
              <a:spLocks/>
            </p:cNvSpPr>
            <p:nvPr/>
          </p:nvSpPr>
          <p:spPr bwMode="auto">
            <a:xfrm>
              <a:off x="77" y="33"/>
              <a:ext cx="213" cy="176"/>
            </a:xfrm>
            <a:prstGeom prst="rect">
              <a:avLst/>
            </a:prstGeom>
            <a:solidFill>
              <a:schemeClr val="accent1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4"/>
            <p:cNvSpPr>
              <a:spLocks/>
            </p:cNvSpPr>
            <p:nvPr/>
          </p:nvSpPr>
          <p:spPr bwMode="auto">
            <a:xfrm>
              <a:off x="23" y="121"/>
              <a:ext cx="212" cy="220"/>
            </a:xfrm>
            <a:prstGeom prst="rect">
              <a:avLst/>
            </a:prstGeom>
            <a:solidFill>
              <a:schemeClr val="accent1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4902" y="6134101"/>
            <a:ext cx="1981200" cy="33178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6" name="Picture 4" descr="nsf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476" y="5904113"/>
            <a:ext cx="736257" cy="73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NESL_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321" y="5954963"/>
            <a:ext cx="644247" cy="66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44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5" descr="Figureo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8107" y="3626464"/>
            <a:ext cx="2755891" cy="248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451778" y="1012537"/>
            <a:ext cx="5647817" cy="501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3363" indent="-233363"/>
            <a:r>
              <a:rPr lang="en-US" sz="1600" u="sng" dirty="0" smtClean="0">
                <a:solidFill>
                  <a:srgbClr val="FFFFFF"/>
                </a:solidFill>
                <a:latin typeface="Times New Roman"/>
                <a:cs typeface="Times New Roman"/>
              </a:rPr>
              <a:t>Unstructured spherical </a:t>
            </a:r>
            <a:r>
              <a:rPr lang="en-US" sz="1600" u="sng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centroidal</a:t>
            </a:r>
            <a:r>
              <a:rPr lang="en-US" sz="1600" u="sng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u="sng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Voronoi</a:t>
            </a:r>
            <a:r>
              <a:rPr lang="en-US" sz="1600" u="sng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meshes </a:t>
            </a:r>
          </a:p>
          <a:p>
            <a:pPr marL="233363" indent="-233363"/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Mostly </a:t>
            </a:r>
            <a:r>
              <a:rPr lang="en-US" sz="1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hexagons</a:t>
            </a:r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some pentagons and 7-sided cells.</a:t>
            </a:r>
          </a:p>
          <a:p>
            <a:pPr marL="233363" indent="-233363"/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Cell centers are at cell center-of-mass.</a:t>
            </a:r>
          </a:p>
          <a:p>
            <a:pPr marL="233363" indent="-233363"/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Lines connecting cell centers intersect cell edges at right angles.</a:t>
            </a:r>
          </a:p>
          <a:p>
            <a:pPr marL="225425" indent="-225425"/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Lines connecting cell centers are bisected by cell edge.</a:t>
            </a:r>
          </a:p>
          <a:p>
            <a:pPr marL="233363" indent="-233363"/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Mesh generation uses a density function.</a:t>
            </a:r>
          </a:p>
          <a:p>
            <a:pPr marL="233363" indent="-233363"/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Uniform resolution – traditional </a:t>
            </a:r>
            <a:r>
              <a:rPr lang="en-US" sz="1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icosahedral</a:t>
            </a:r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mesh.</a:t>
            </a:r>
          </a:p>
          <a:p>
            <a:pPr marL="225425" indent="-225425"/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33363" indent="-233363"/>
            <a:r>
              <a:rPr lang="en-US" sz="1600" u="sng" dirty="0" smtClean="0">
                <a:solidFill>
                  <a:srgbClr val="FFFFFF"/>
                </a:solidFill>
                <a:latin typeface="Times New Roman"/>
                <a:cs typeface="Times New Roman"/>
              </a:rPr>
              <a:t>C-grid</a:t>
            </a:r>
          </a:p>
          <a:p>
            <a:pPr marL="233363" indent="-233363"/>
            <a:r>
              <a:rPr lang="en-US" sz="16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Solve for normal velocities on cell edges.</a:t>
            </a:r>
          </a:p>
          <a:p>
            <a:pPr marL="233363" indent="-233363"/>
            <a:endParaRPr lang="en-US" sz="1600" u="sng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33363" indent="-233363"/>
            <a:r>
              <a:rPr lang="en-US" sz="1600" u="sng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Solvers</a:t>
            </a:r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33363" indent="-233363"/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(1) hydrostatic equations (</a:t>
            </a:r>
            <a:r>
              <a:rPr lang="en-US" sz="1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PEs</a:t>
            </a:r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</a:p>
          <a:p>
            <a:pPr marL="233363" indent="-233363"/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(2) Fully compressible </a:t>
            </a:r>
          </a:p>
          <a:p>
            <a:pPr marL="233363" indent="-233363"/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1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nonhydrostatic</a:t>
            </a:r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equations</a:t>
            </a:r>
          </a:p>
          <a:p>
            <a:pPr marL="233363" indent="-233363"/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(explicit simulation of clouds)</a:t>
            </a:r>
          </a:p>
          <a:p>
            <a:pPr marL="233363" indent="-233363"/>
            <a:endParaRPr lang="en-US" sz="1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33363" indent="-233363"/>
            <a:r>
              <a:rPr lang="en-US" sz="1600" u="sng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Solver Technology</a:t>
            </a:r>
          </a:p>
          <a:p>
            <a:pPr marL="233363" indent="-233363"/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Integration schemes are</a:t>
            </a:r>
          </a:p>
          <a:p>
            <a:pPr marL="233363" indent="-233363"/>
            <a:r>
              <a:rPr lang="en-US" sz="1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similar to WRF.</a:t>
            </a:r>
          </a:p>
        </p:txBody>
      </p:sp>
      <p:pic>
        <p:nvPicPr>
          <p:cNvPr id="7" name="Picture 6" descr="mpas_glob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26" y="1225323"/>
            <a:ext cx="2794000" cy="2707640"/>
          </a:xfrm>
          <a:prstGeom prst="rect">
            <a:avLst/>
          </a:prstGeom>
        </p:spPr>
      </p:pic>
      <p:pic>
        <p:nvPicPr>
          <p:cNvPr id="10" name="Picture 9" descr="MPAS_globe_zoom_1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64" y="4040243"/>
            <a:ext cx="2560320" cy="23271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"/>
            <a:ext cx="2723555" cy="97556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945225" y="0"/>
            <a:ext cx="3783442" cy="81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dirty="0" smtClean="0">
                <a:solidFill>
                  <a:srgbClr val="FFFFFF"/>
                </a:solidFill>
                <a:latin typeface="Times New Roman" charset="0"/>
              </a:rPr>
              <a:t>MPAS-Atmosphere</a:t>
            </a:r>
            <a:endParaRPr lang="en-US" sz="2800" dirty="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72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9658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Model Configuration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398221"/>
            <a:ext cx="4059480" cy="4007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4878" y="5036445"/>
            <a:ext cx="760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km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84877" y="3269734"/>
            <a:ext cx="760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km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5832" y="654820"/>
            <a:ext cx="49233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15-km “uniform” MPAS versus 60/15 km variable resolution (MPS2)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Initialized with 00 UTC GFS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52 forecasts 10 Aug. – 30 Sep. 2013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27 TCs during period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Physics: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err="1">
                <a:solidFill>
                  <a:srgbClr val="FFFFFF"/>
                </a:solidFill>
              </a:rPr>
              <a:t>Tiedtke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cumulus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WSM6 microphysics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YSU PBL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Noah LSM</a:t>
            </a:r>
            <a:endParaRPr lang="en-US" sz="2400" dirty="0">
              <a:solidFill>
                <a:srgbClr val="FFFF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RRTMG </a:t>
            </a:r>
            <a:r>
              <a:rPr lang="en-US" sz="2400" dirty="0" err="1" smtClean="0">
                <a:solidFill>
                  <a:srgbClr val="FFFFFF"/>
                </a:solidFill>
              </a:rPr>
              <a:t>l.w</a:t>
            </a:r>
            <a:r>
              <a:rPr lang="en-US" sz="2400" dirty="0" smtClean="0">
                <a:solidFill>
                  <a:srgbClr val="FFFFFF"/>
                </a:solidFill>
              </a:rPr>
              <a:t>. and </a:t>
            </a:r>
            <a:r>
              <a:rPr lang="en-US" sz="2400" dirty="0" err="1" smtClean="0">
                <a:solidFill>
                  <a:srgbClr val="FFFFFF"/>
                </a:solidFill>
              </a:rPr>
              <a:t>s.w.</a:t>
            </a:r>
            <a:r>
              <a:rPr lang="en-US" sz="2400" dirty="0" smtClean="0">
                <a:solidFill>
                  <a:srgbClr val="FFFFFF"/>
                </a:solidFill>
              </a:rPr>
              <a:t> radiation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41 levels: model top 30 km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1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mmm.ucar.edu/prod/rt/wrf/hur15/2013091800/wp_olr.hr1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27747" r="11868" b="24373"/>
          <a:stretch/>
        </p:blipFill>
        <p:spPr bwMode="auto">
          <a:xfrm>
            <a:off x="4134556" y="677333"/>
            <a:ext cx="4670777" cy="2554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728" t="11111" r="27984" b="51646"/>
          <a:stretch/>
        </p:blipFill>
        <p:spPr>
          <a:xfrm>
            <a:off x="4572000" y="3275030"/>
            <a:ext cx="4049889" cy="25018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024544" y="4007555"/>
            <a:ext cx="70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Usagi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75400" y="3822889"/>
            <a:ext cx="78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Pabuk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67508" y="5780816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Kochi University Archive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6553" y="106668"/>
            <a:ext cx="73284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Tropical Cyclone Forecasts and Verification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0034" y="897433"/>
            <a:ext cx="4279744" cy="475519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GFDL tracker to track and match disturbances with observations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Compare MPAS and GFS in Atlantic and W. Pac.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Compare MPAS variable resolution with uniform resolution.</a:t>
            </a:r>
          </a:p>
        </p:txBody>
      </p:sp>
    </p:spTree>
    <p:extLst>
      <p:ext uri="{BB962C8B-B14F-4D97-AF65-F5344CB8AC3E}">
        <p14:creationId xmlns:p14="http://schemas.microsoft.com/office/powerpoint/2010/main" val="140748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ecipw_WP_basin_error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86" b="4969"/>
          <a:stretch/>
        </p:blipFill>
        <p:spPr>
          <a:xfrm>
            <a:off x="1397000" y="6208191"/>
            <a:ext cx="6985000" cy="2061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95059" y="393124"/>
            <a:ext cx="46199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GFS and MPAS PW in 2013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1967" y="2169642"/>
            <a:ext cx="150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PBL too moist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69904" y="1032476"/>
            <a:ext cx="289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Compared with GFS Analysis</a:t>
            </a:r>
            <a:endParaRPr lang="en-US" i="1" dirty="0"/>
          </a:p>
        </p:txBody>
      </p:sp>
      <p:pic>
        <p:nvPicPr>
          <p:cNvPr id="15" name="Picture 14" descr="precipw_WP_basin_mpas-GFS004_normaliz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34"/>
          <a:stretch/>
        </p:blipFill>
        <p:spPr>
          <a:xfrm>
            <a:off x="1511300" y="977900"/>
            <a:ext cx="6691236" cy="3028163"/>
          </a:xfrm>
          <a:prstGeom prst="rect">
            <a:avLst/>
          </a:prstGeom>
        </p:spPr>
      </p:pic>
      <p:pic>
        <p:nvPicPr>
          <p:cNvPr id="16" name="Picture 15" descr="precipw_AL_basin_mpas-GFS004_normaliz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64"/>
          <a:stretch/>
        </p:blipFill>
        <p:spPr>
          <a:xfrm>
            <a:off x="1511300" y="4006063"/>
            <a:ext cx="6691236" cy="22021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00741" y="3494224"/>
            <a:ext cx="1877926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Tropics: 0 </a:t>
            </a:r>
            <a:r>
              <a:rPr lang="en-US" dirty="0"/>
              <a:t>- 23.5 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21967" y="3494224"/>
            <a:ext cx="2350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Extra-Trop: 23.5 </a:t>
            </a:r>
            <a:r>
              <a:rPr lang="en-US" dirty="0"/>
              <a:t>– 55 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83554" y="977900"/>
            <a:ext cx="6718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Errors are normalized by the instantaneous spatial standard deviation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80759" y="1638300"/>
            <a:ext cx="1070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 Pac</a:t>
            </a:r>
          </a:p>
          <a:p>
            <a:r>
              <a:rPr lang="en-US" dirty="0" smtClean="0"/>
              <a:t>120-180E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31679" y="4673600"/>
            <a:ext cx="928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Atlantic</a:t>
            </a:r>
          </a:p>
          <a:p>
            <a:r>
              <a:rPr lang="en-US" dirty="0" smtClean="0"/>
              <a:t>20-80W</a:t>
            </a:r>
            <a:endParaRPr lang="en-US" dirty="0"/>
          </a:p>
        </p:txBody>
      </p:sp>
      <p:pic>
        <p:nvPicPr>
          <p:cNvPr id="20" name="Picture 19" descr="uzonal_200hPa_umeridional_200hPa_AL_basin_mpas-GFS004_normalized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5" t="42877" r="52664" b="43958"/>
          <a:stretch/>
        </p:blipFill>
        <p:spPr>
          <a:xfrm>
            <a:off x="4165600" y="3213100"/>
            <a:ext cx="695652" cy="9525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4876799" y="3213100"/>
            <a:ext cx="1134067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GFS </a:t>
            </a:r>
            <a:r>
              <a:rPr lang="en-US" sz="1400" dirty="0" err="1" smtClean="0"/>
              <a:t>Tr</a:t>
            </a:r>
            <a:endParaRPr lang="en-US" sz="1400" dirty="0" smtClean="0"/>
          </a:p>
          <a:p>
            <a:r>
              <a:rPr lang="en-US" sz="1400" dirty="0" smtClean="0"/>
              <a:t>MPAS </a:t>
            </a:r>
            <a:r>
              <a:rPr lang="en-US" sz="1400" dirty="0" err="1" smtClean="0"/>
              <a:t>Tr</a:t>
            </a:r>
            <a:endParaRPr lang="en-US" sz="1400" dirty="0" smtClean="0"/>
          </a:p>
          <a:p>
            <a:r>
              <a:rPr lang="en-US" sz="1400" dirty="0" smtClean="0"/>
              <a:t>GFS Ex-</a:t>
            </a:r>
            <a:r>
              <a:rPr lang="en-US" sz="1400" dirty="0" err="1" smtClean="0"/>
              <a:t>Tr</a:t>
            </a:r>
            <a:endParaRPr lang="en-US" sz="1400" dirty="0" smtClean="0"/>
          </a:p>
          <a:p>
            <a:r>
              <a:rPr lang="en-US" sz="1400" dirty="0" smtClean="0"/>
              <a:t>MPAS Ex-</a:t>
            </a:r>
            <a:r>
              <a:rPr lang="en-US" sz="1400" dirty="0" err="1" smtClean="0"/>
              <a:t>Tr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8528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zonal_200hPa_umeridional_200hPa_AL_basin_mpas-GFS004_normaliz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67" b="58343"/>
          <a:stretch/>
        </p:blipFill>
        <p:spPr>
          <a:xfrm>
            <a:off x="456268" y="618954"/>
            <a:ext cx="3936891" cy="3013886"/>
          </a:xfrm>
          <a:prstGeom prst="rect">
            <a:avLst/>
          </a:prstGeom>
        </p:spPr>
      </p:pic>
      <p:pic>
        <p:nvPicPr>
          <p:cNvPr id="7" name="Picture 6" descr="uzonal_200hPa_umeridional_200hPa_WP_basin_mpas-GFS004_normaliz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07" b="58084"/>
          <a:stretch/>
        </p:blipFill>
        <p:spPr>
          <a:xfrm>
            <a:off x="4466433" y="618954"/>
            <a:ext cx="4050741" cy="3032724"/>
          </a:xfrm>
          <a:prstGeom prst="rect">
            <a:avLst/>
          </a:prstGeom>
        </p:spPr>
      </p:pic>
      <p:pic>
        <p:nvPicPr>
          <p:cNvPr id="8" name="Picture 7" descr="uzonal_200hPa_umeridional_200hPa_AL_basin_mpas2-mpas_normaliz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5026" b="58343"/>
          <a:stretch/>
        </p:blipFill>
        <p:spPr>
          <a:xfrm>
            <a:off x="2424714" y="3632840"/>
            <a:ext cx="4067090" cy="3013886"/>
          </a:xfrm>
          <a:prstGeom prst="rect">
            <a:avLst/>
          </a:prstGeom>
        </p:spPr>
      </p:pic>
      <p:pic>
        <p:nvPicPr>
          <p:cNvPr id="10" name="Picture 9" descr="uzonal_200hPa_umeridional_200hPa_AL_basin_mpas-GFS004_normaliz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5" t="42877" r="52664" b="43958"/>
          <a:stretch/>
        </p:blipFill>
        <p:spPr>
          <a:xfrm>
            <a:off x="1524000" y="1346200"/>
            <a:ext cx="609600" cy="952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133600" y="1346200"/>
            <a:ext cx="10310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GFS </a:t>
            </a:r>
            <a:r>
              <a:rPr lang="en-US" sz="1400" dirty="0" err="1" smtClean="0"/>
              <a:t>Tr</a:t>
            </a:r>
            <a:endParaRPr lang="en-US" sz="1400" dirty="0" smtClean="0"/>
          </a:p>
          <a:p>
            <a:r>
              <a:rPr lang="en-US" sz="1400" dirty="0" smtClean="0"/>
              <a:t>MPAS </a:t>
            </a:r>
            <a:r>
              <a:rPr lang="en-US" sz="1400" dirty="0" err="1" smtClean="0"/>
              <a:t>Tr</a:t>
            </a:r>
            <a:endParaRPr lang="en-US" sz="1400" dirty="0" smtClean="0"/>
          </a:p>
          <a:p>
            <a:r>
              <a:rPr lang="en-US" sz="1400" dirty="0" smtClean="0"/>
              <a:t>GFS Ex-</a:t>
            </a:r>
            <a:r>
              <a:rPr lang="en-US" sz="1400" dirty="0" err="1" smtClean="0"/>
              <a:t>Tr</a:t>
            </a:r>
            <a:endParaRPr lang="en-US" sz="1400" dirty="0" smtClean="0"/>
          </a:p>
          <a:p>
            <a:r>
              <a:rPr lang="en-US" sz="1400" dirty="0" smtClean="0"/>
              <a:t>MPAS Ex-</a:t>
            </a:r>
            <a:r>
              <a:rPr lang="en-US" sz="1400" dirty="0" err="1" smtClean="0"/>
              <a:t>Tr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56268" y="61895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 PAC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66433" y="64204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ATL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8552" y="363284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ATL</a:t>
            </a:r>
            <a:endParaRPr lang="en-US" dirty="0"/>
          </a:p>
        </p:txBody>
      </p:sp>
      <p:pic>
        <p:nvPicPr>
          <p:cNvPr id="15" name="Picture 14" descr="uzonal_200hPa_umeridional_200hPa_AL_basin_mpas-GFS004_normaliz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5" t="42877" r="52664" b="43958"/>
          <a:stretch/>
        </p:blipFill>
        <p:spPr>
          <a:xfrm>
            <a:off x="5524500" y="1346200"/>
            <a:ext cx="609600" cy="952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134100" y="1346200"/>
            <a:ext cx="10310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GFS </a:t>
            </a:r>
            <a:r>
              <a:rPr lang="en-US" sz="1400" dirty="0" err="1" smtClean="0"/>
              <a:t>Tr</a:t>
            </a:r>
            <a:endParaRPr lang="en-US" sz="1400" dirty="0" smtClean="0"/>
          </a:p>
          <a:p>
            <a:r>
              <a:rPr lang="en-US" sz="1400" dirty="0" smtClean="0"/>
              <a:t>MPAS </a:t>
            </a:r>
            <a:r>
              <a:rPr lang="en-US" sz="1400" dirty="0" err="1" smtClean="0"/>
              <a:t>Tr</a:t>
            </a:r>
            <a:endParaRPr lang="en-US" sz="1400" dirty="0" smtClean="0"/>
          </a:p>
          <a:p>
            <a:r>
              <a:rPr lang="en-US" sz="1400" dirty="0" smtClean="0"/>
              <a:t>GFS Ex-</a:t>
            </a:r>
            <a:r>
              <a:rPr lang="en-US" sz="1400" dirty="0" err="1" smtClean="0"/>
              <a:t>Tr</a:t>
            </a:r>
            <a:endParaRPr lang="en-US" sz="1400" dirty="0" smtClean="0"/>
          </a:p>
          <a:p>
            <a:r>
              <a:rPr lang="en-US" sz="1400" dirty="0" smtClean="0"/>
              <a:t>MPAS Ex-</a:t>
            </a:r>
            <a:r>
              <a:rPr lang="en-US" sz="1400" dirty="0" err="1" smtClean="0"/>
              <a:t>Tr</a:t>
            </a:r>
            <a:endParaRPr lang="en-US" sz="1400" dirty="0"/>
          </a:p>
        </p:txBody>
      </p:sp>
      <p:pic>
        <p:nvPicPr>
          <p:cNvPr id="18" name="Picture 17" descr="uzonal_200hPa_umeridional_200hPa_AL_basin_mpas-GFS004_normaliz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5" t="42877" r="52664" b="43958"/>
          <a:stretch/>
        </p:blipFill>
        <p:spPr>
          <a:xfrm>
            <a:off x="3454400" y="4321632"/>
            <a:ext cx="609600" cy="952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4064000" y="4321632"/>
            <a:ext cx="10310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MPA2 </a:t>
            </a:r>
            <a:r>
              <a:rPr lang="en-US" sz="1400" dirty="0" err="1" smtClean="0"/>
              <a:t>Tr</a:t>
            </a:r>
            <a:endParaRPr lang="en-US" sz="1400" dirty="0" smtClean="0"/>
          </a:p>
          <a:p>
            <a:r>
              <a:rPr lang="en-US" sz="1400" dirty="0" smtClean="0"/>
              <a:t>MPAS </a:t>
            </a:r>
            <a:r>
              <a:rPr lang="en-US" sz="1400" dirty="0" err="1" smtClean="0"/>
              <a:t>Tr</a:t>
            </a:r>
            <a:endParaRPr lang="en-US" sz="1400" dirty="0" smtClean="0"/>
          </a:p>
          <a:p>
            <a:r>
              <a:rPr lang="en-US" sz="1400" dirty="0" smtClean="0"/>
              <a:t>MPS2 Ex-</a:t>
            </a:r>
            <a:r>
              <a:rPr lang="en-US" sz="1400" dirty="0" err="1" smtClean="0"/>
              <a:t>Tr</a:t>
            </a:r>
            <a:endParaRPr lang="en-US" sz="1400" dirty="0" smtClean="0"/>
          </a:p>
          <a:p>
            <a:r>
              <a:rPr lang="en-US" sz="1400" dirty="0" smtClean="0"/>
              <a:t>MPAS Ex-</a:t>
            </a:r>
            <a:r>
              <a:rPr lang="en-US" sz="1400" dirty="0" err="1" smtClean="0"/>
              <a:t>Tr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794000" y="34178"/>
            <a:ext cx="39541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Wind Errors at 200 </a:t>
            </a:r>
            <a:r>
              <a:rPr lang="en-US" sz="3200" dirty="0" err="1" smtClean="0">
                <a:solidFill>
                  <a:srgbClr val="FFFFFF"/>
                </a:solidFill>
              </a:rPr>
              <a:t>mb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01" y="4002172"/>
            <a:ext cx="162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GFS winds notably better than those from MPAS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48127" y="4104442"/>
            <a:ext cx="203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MPAS variable res. matches uniform res. until day 8 in the tropics.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8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 of Talk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Part I: Diagnostics of GFS Forecasts in the Tropics (2012-2014)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Part II: The Model for Prediction Across Scales (MPAS)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Comparison of GFS and MPAS TC and environment forecasts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Plans for MPAS Tropical Cyclone Applications</a:t>
            </a:r>
          </a:p>
        </p:txBody>
      </p:sp>
    </p:spTree>
    <p:extLst>
      <p:ext uri="{BB962C8B-B14F-4D97-AF65-F5344CB8AC3E}">
        <p14:creationId xmlns:p14="http://schemas.microsoft.com/office/powerpoint/2010/main" val="831492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Tropical Cyclone Hits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41500"/>
            <a:ext cx="7076182" cy="424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4300" y="4001532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Similar through day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116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MPAS Plans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Participate in HIWPP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Finish porting GFS </a:t>
            </a:r>
            <a:r>
              <a:rPr lang="en-US" dirty="0" err="1" smtClean="0">
                <a:solidFill>
                  <a:srgbClr val="FFFFFF"/>
                </a:solidFill>
              </a:rPr>
              <a:t>phyiscs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Compare with GFS using GFS initial conditions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Run MPAS experimentally for 2014 hurricane season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Modified </a:t>
            </a:r>
            <a:r>
              <a:rPr lang="en-US" dirty="0" err="1" smtClean="0">
                <a:solidFill>
                  <a:srgbClr val="FFFFFF"/>
                </a:solidFill>
              </a:rPr>
              <a:t>Tiedtke</a:t>
            </a:r>
            <a:r>
              <a:rPr lang="en-US" dirty="0" smtClean="0">
                <a:solidFill>
                  <a:srgbClr val="FFFFFF"/>
                </a:solidFill>
              </a:rPr>
              <a:t> scheme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Mixed-layer ocean</a:t>
            </a:r>
          </a:p>
        </p:txBody>
      </p:sp>
    </p:spTree>
    <p:extLst>
      <p:ext uri="{BB962C8B-B14F-4D97-AF65-F5344CB8AC3E}">
        <p14:creationId xmlns:p14="http://schemas.microsoft.com/office/powerpoint/2010/main" val="1941834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222" t="18889" r="10185" b="15741"/>
          <a:stretch/>
        </p:blipFill>
        <p:spPr>
          <a:xfrm>
            <a:off x="1435100" y="540974"/>
            <a:ext cx="6553200" cy="518672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6184900" y="3556000"/>
            <a:ext cx="101600" cy="584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286500" y="3784600"/>
            <a:ext cx="368300" cy="35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48300" y="4064000"/>
            <a:ext cx="158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Unrealistic: still work to 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87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4DC3B7-7504-4A91-9D66-CFE854420D9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4267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GFS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000" y="4267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ECMWF</a:t>
            </a:r>
            <a:endParaRPr lang="en-US" b="1" dirty="0"/>
          </a:p>
        </p:txBody>
      </p:sp>
      <p:cxnSp>
        <p:nvCxnSpPr>
          <p:cNvPr id="8" name="Straight Arrow Connector 7"/>
          <p:cNvCxnSpPr>
            <a:stCxn id="5" idx="0"/>
          </p:cNvCxnSpPr>
          <p:nvPr/>
        </p:nvCxnSpPr>
        <p:spPr bwMode="auto">
          <a:xfrm flipV="1">
            <a:off x="3162300" y="3810000"/>
            <a:ext cx="34290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>
            <a:stCxn id="6" idx="0"/>
          </p:cNvCxnSpPr>
          <p:nvPr/>
        </p:nvCxnSpPr>
        <p:spPr bwMode="auto">
          <a:xfrm flipH="1" flipV="1">
            <a:off x="3810000" y="3810000"/>
            <a:ext cx="53340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FFFF"/>
                </a:solidFill>
              </a:rPr>
              <a:t>A Few Reminders from Bill Kuo’s NCEP Talk (Fall 2013)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1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GFS Energetics: Eddy Kinetic Energy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D42B-9C22-B148-9C2E-A6E217F8AC35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11" y="1981200"/>
            <a:ext cx="5784289" cy="43751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4111" y="1600200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GFS Forecast Northern Hemisphere Eddy Kinetic Energy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34684" y="6283289"/>
            <a:ext cx="1369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Date (</a:t>
            </a:r>
            <a:r>
              <a:rPr lang="en-US" sz="1400" dirty="0" err="1" smtClean="0">
                <a:solidFill>
                  <a:schemeClr val="bg1"/>
                </a:solidFill>
              </a:rPr>
              <a:t>mmddhh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1" name="Picture 20" descr="Screen Shot 2014-03-27 at 3.57.0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24"/>
          <a:stretch/>
        </p:blipFill>
        <p:spPr>
          <a:xfrm>
            <a:off x="2056238" y="896359"/>
            <a:ext cx="2591962" cy="73080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105400" y="1094295"/>
            <a:ext cx="3498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Compute over latitude band 20°–85°N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19800" y="1447800"/>
            <a:ext cx="3080241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Northern Hemisphere K</a:t>
            </a:r>
            <a:r>
              <a:rPr lang="en-US" baseline="-25000" dirty="0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 increases during Aug-Oct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Systematic reduction in K</a:t>
            </a:r>
            <a:r>
              <a:rPr lang="en-US" baseline="-25000" dirty="0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 in GFS forecasts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Reduction in K</a:t>
            </a:r>
            <a:r>
              <a:rPr lang="en-US" baseline="-25000" dirty="0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 increases with forecast lead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Suggests synoptic-scale eddies too weak in GFS forecasts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 more difficult to maintain amplified (or even blocked) flow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sym typeface="Wingdings"/>
              </a:rPr>
              <a:t>Consistent with time-mean DT jet/waveguide that is more zonal in GFS forecasts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3817" y="1129440"/>
            <a:ext cx="1244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Lorenz (1955):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3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1200" y="151183"/>
            <a:ext cx="8845376" cy="7560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</a:rPr>
              <a:t>GFS forecast wind ME (Day 7)</a:t>
            </a: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 92-day mean: Aug.1-Oct.31, 2012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549" y="1073673"/>
            <a:ext cx="1189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850-500 </a:t>
            </a:r>
            <a:r>
              <a:rPr lang="en-US" sz="1600" dirty="0" err="1" smtClean="0">
                <a:solidFill>
                  <a:schemeClr val="bg1"/>
                </a:solidFill>
              </a:rPr>
              <a:t>mb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7615" y="3415162"/>
            <a:ext cx="5347317" cy="2071238"/>
            <a:chOff x="4483983" y="5334000"/>
            <a:chExt cx="4026783" cy="1444077"/>
          </a:xfrm>
        </p:grpSpPr>
        <p:pic>
          <p:nvPicPr>
            <p:cNvPr id="7" name="Picture 6" descr="A.png"/>
            <p:cNvPicPr>
              <a:picLocks noChangeAspect="1"/>
            </p:cNvPicPr>
            <p:nvPr/>
          </p:nvPicPr>
          <p:blipFill rotWithShape="1">
            <a:blip r:embed="rId2"/>
            <a:srcRect t="74733" r="49969"/>
            <a:stretch/>
          </p:blipFill>
          <p:spPr>
            <a:xfrm>
              <a:off x="4483983" y="5334000"/>
              <a:ext cx="4026783" cy="1444077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5669432" y="6339940"/>
              <a:ext cx="90710" cy="7776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960388" y="6120559"/>
              <a:ext cx="90710" cy="77760"/>
            </a:xfrm>
            <a:prstGeom prst="ellipse">
              <a:avLst/>
            </a:prstGeom>
            <a:solidFill>
              <a:srgbClr val="0000FF">
                <a:alpha val="3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372165" y="5912373"/>
              <a:ext cx="90710" cy="77760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988581" y="5563320"/>
              <a:ext cx="90710" cy="77760"/>
            </a:xfrm>
            <a:prstGeom prst="ellipse">
              <a:avLst/>
            </a:prstGeom>
            <a:solidFill>
              <a:srgbClr val="0000FF">
                <a:alpha val="3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194365" y="5834613"/>
              <a:ext cx="90710" cy="7776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5869678" y="6198319"/>
              <a:ext cx="90710" cy="7776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785381" y="6159439"/>
              <a:ext cx="90710" cy="7776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759048" y="6339940"/>
              <a:ext cx="90710" cy="7776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417520" y="6198319"/>
              <a:ext cx="90710" cy="7776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7033936" y="6222878"/>
              <a:ext cx="90710" cy="7776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5672667" y="6197600"/>
              <a:ext cx="2222500" cy="190500"/>
            </a:xfrm>
            <a:custGeom>
              <a:avLst/>
              <a:gdLst>
                <a:gd name="connsiteX0" fmla="*/ 0 w 2222500"/>
                <a:gd name="connsiteY0" fmla="*/ 156633 h 190500"/>
                <a:gd name="connsiteX1" fmla="*/ 21166 w 2222500"/>
                <a:gd name="connsiteY1" fmla="*/ 143933 h 190500"/>
                <a:gd name="connsiteX2" fmla="*/ 33866 w 2222500"/>
                <a:gd name="connsiteY2" fmla="*/ 135467 h 190500"/>
                <a:gd name="connsiteX3" fmla="*/ 50800 w 2222500"/>
                <a:gd name="connsiteY3" fmla="*/ 131233 h 190500"/>
                <a:gd name="connsiteX4" fmla="*/ 63500 w 2222500"/>
                <a:gd name="connsiteY4" fmla="*/ 127000 h 190500"/>
                <a:gd name="connsiteX5" fmla="*/ 105833 w 2222500"/>
                <a:gd name="connsiteY5" fmla="*/ 105833 h 190500"/>
                <a:gd name="connsiteX6" fmla="*/ 118533 w 2222500"/>
                <a:gd name="connsiteY6" fmla="*/ 97367 h 190500"/>
                <a:gd name="connsiteX7" fmla="*/ 148166 w 2222500"/>
                <a:gd name="connsiteY7" fmla="*/ 88900 h 190500"/>
                <a:gd name="connsiteX8" fmla="*/ 173566 w 2222500"/>
                <a:gd name="connsiteY8" fmla="*/ 80433 h 190500"/>
                <a:gd name="connsiteX9" fmla="*/ 186266 w 2222500"/>
                <a:gd name="connsiteY9" fmla="*/ 76200 h 190500"/>
                <a:gd name="connsiteX10" fmla="*/ 198966 w 2222500"/>
                <a:gd name="connsiteY10" fmla="*/ 67733 h 190500"/>
                <a:gd name="connsiteX11" fmla="*/ 215900 w 2222500"/>
                <a:gd name="connsiteY11" fmla="*/ 63500 h 190500"/>
                <a:gd name="connsiteX12" fmla="*/ 228600 w 2222500"/>
                <a:gd name="connsiteY12" fmla="*/ 59267 h 190500"/>
                <a:gd name="connsiteX13" fmla="*/ 258233 w 2222500"/>
                <a:gd name="connsiteY13" fmla="*/ 46567 h 190500"/>
                <a:gd name="connsiteX14" fmla="*/ 270933 w 2222500"/>
                <a:gd name="connsiteY14" fmla="*/ 38100 h 190500"/>
                <a:gd name="connsiteX15" fmla="*/ 304800 w 2222500"/>
                <a:gd name="connsiteY15" fmla="*/ 29633 h 190500"/>
                <a:gd name="connsiteX16" fmla="*/ 376766 w 2222500"/>
                <a:gd name="connsiteY16" fmla="*/ 16933 h 190500"/>
                <a:gd name="connsiteX17" fmla="*/ 651933 w 2222500"/>
                <a:gd name="connsiteY17" fmla="*/ 4233 h 190500"/>
                <a:gd name="connsiteX18" fmla="*/ 723900 w 2222500"/>
                <a:gd name="connsiteY18" fmla="*/ 0 h 190500"/>
                <a:gd name="connsiteX19" fmla="*/ 1121833 w 2222500"/>
                <a:gd name="connsiteY19" fmla="*/ 4233 h 190500"/>
                <a:gd name="connsiteX20" fmla="*/ 1164166 w 2222500"/>
                <a:gd name="connsiteY20" fmla="*/ 12700 h 190500"/>
                <a:gd name="connsiteX21" fmla="*/ 1219200 w 2222500"/>
                <a:gd name="connsiteY21" fmla="*/ 16933 h 190500"/>
                <a:gd name="connsiteX22" fmla="*/ 1240366 w 2222500"/>
                <a:gd name="connsiteY22" fmla="*/ 21167 h 190500"/>
                <a:gd name="connsiteX23" fmla="*/ 1337733 w 2222500"/>
                <a:gd name="connsiteY23" fmla="*/ 29633 h 190500"/>
                <a:gd name="connsiteX24" fmla="*/ 1358900 w 2222500"/>
                <a:gd name="connsiteY24" fmla="*/ 33867 h 190500"/>
                <a:gd name="connsiteX25" fmla="*/ 1397000 w 2222500"/>
                <a:gd name="connsiteY25" fmla="*/ 38100 h 190500"/>
                <a:gd name="connsiteX26" fmla="*/ 1418166 w 2222500"/>
                <a:gd name="connsiteY26" fmla="*/ 46567 h 190500"/>
                <a:gd name="connsiteX27" fmla="*/ 1460500 w 2222500"/>
                <a:gd name="connsiteY27" fmla="*/ 50800 h 190500"/>
                <a:gd name="connsiteX28" fmla="*/ 1494366 w 2222500"/>
                <a:gd name="connsiteY28" fmla="*/ 55033 h 190500"/>
                <a:gd name="connsiteX29" fmla="*/ 1549400 w 2222500"/>
                <a:gd name="connsiteY29" fmla="*/ 63500 h 190500"/>
                <a:gd name="connsiteX30" fmla="*/ 1566333 w 2222500"/>
                <a:gd name="connsiteY30" fmla="*/ 67733 h 190500"/>
                <a:gd name="connsiteX31" fmla="*/ 1600200 w 2222500"/>
                <a:gd name="connsiteY31" fmla="*/ 71967 h 190500"/>
                <a:gd name="connsiteX32" fmla="*/ 1617133 w 2222500"/>
                <a:gd name="connsiteY32" fmla="*/ 76200 h 190500"/>
                <a:gd name="connsiteX33" fmla="*/ 1638300 w 2222500"/>
                <a:gd name="connsiteY33" fmla="*/ 80433 h 190500"/>
                <a:gd name="connsiteX34" fmla="*/ 1672166 w 2222500"/>
                <a:gd name="connsiteY34" fmla="*/ 88900 h 190500"/>
                <a:gd name="connsiteX35" fmla="*/ 1710266 w 2222500"/>
                <a:gd name="connsiteY35" fmla="*/ 93133 h 190500"/>
                <a:gd name="connsiteX36" fmla="*/ 1752600 w 2222500"/>
                <a:gd name="connsiteY36" fmla="*/ 101600 h 190500"/>
                <a:gd name="connsiteX37" fmla="*/ 1773766 w 2222500"/>
                <a:gd name="connsiteY37" fmla="*/ 105833 h 190500"/>
                <a:gd name="connsiteX38" fmla="*/ 1790700 w 2222500"/>
                <a:gd name="connsiteY38" fmla="*/ 110067 h 190500"/>
                <a:gd name="connsiteX39" fmla="*/ 1824566 w 2222500"/>
                <a:gd name="connsiteY39" fmla="*/ 114300 h 190500"/>
                <a:gd name="connsiteX40" fmla="*/ 1854200 w 2222500"/>
                <a:gd name="connsiteY40" fmla="*/ 122767 h 190500"/>
                <a:gd name="connsiteX41" fmla="*/ 1905000 w 2222500"/>
                <a:gd name="connsiteY41" fmla="*/ 131233 h 190500"/>
                <a:gd name="connsiteX42" fmla="*/ 1930400 w 2222500"/>
                <a:gd name="connsiteY42" fmla="*/ 135467 h 190500"/>
                <a:gd name="connsiteX43" fmla="*/ 1943100 w 2222500"/>
                <a:gd name="connsiteY43" fmla="*/ 139700 h 190500"/>
                <a:gd name="connsiteX44" fmla="*/ 2002366 w 2222500"/>
                <a:gd name="connsiteY44" fmla="*/ 148167 h 190500"/>
                <a:gd name="connsiteX45" fmla="*/ 2015066 w 2222500"/>
                <a:gd name="connsiteY45" fmla="*/ 152400 h 190500"/>
                <a:gd name="connsiteX46" fmla="*/ 2036233 w 2222500"/>
                <a:gd name="connsiteY46" fmla="*/ 156633 h 190500"/>
                <a:gd name="connsiteX47" fmla="*/ 2053166 w 2222500"/>
                <a:gd name="connsiteY47" fmla="*/ 160867 h 190500"/>
                <a:gd name="connsiteX48" fmla="*/ 2087033 w 2222500"/>
                <a:gd name="connsiteY48" fmla="*/ 165100 h 190500"/>
                <a:gd name="connsiteX49" fmla="*/ 2103966 w 2222500"/>
                <a:gd name="connsiteY49" fmla="*/ 169333 h 190500"/>
                <a:gd name="connsiteX50" fmla="*/ 2137833 w 2222500"/>
                <a:gd name="connsiteY50" fmla="*/ 173567 h 190500"/>
                <a:gd name="connsiteX51" fmla="*/ 2167466 w 2222500"/>
                <a:gd name="connsiteY51" fmla="*/ 177800 h 190500"/>
                <a:gd name="connsiteX52" fmla="*/ 2180166 w 2222500"/>
                <a:gd name="connsiteY52" fmla="*/ 182033 h 190500"/>
                <a:gd name="connsiteX53" fmla="*/ 2222500 w 2222500"/>
                <a:gd name="connsiteY53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222500" h="190500">
                  <a:moveTo>
                    <a:pt x="0" y="156633"/>
                  </a:moveTo>
                  <a:cubicBezTo>
                    <a:pt x="7055" y="152400"/>
                    <a:pt x="14189" y="148294"/>
                    <a:pt x="21166" y="143933"/>
                  </a:cubicBezTo>
                  <a:cubicBezTo>
                    <a:pt x="25480" y="141237"/>
                    <a:pt x="29190" y="137471"/>
                    <a:pt x="33866" y="135467"/>
                  </a:cubicBezTo>
                  <a:cubicBezTo>
                    <a:pt x="39214" y="133175"/>
                    <a:pt x="45205" y="132831"/>
                    <a:pt x="50800" y="131233"/>
                  </a:cubicBezTo>
                  <a:cubicBezTo>
                    <a:pt x="55091" y="130007"/>
                    <a:pt x="59267" y="128411"/>
                    <a:pt x="63500" y="127000"/>
                  </a:cubicBezTo>
                  <a:cubicBezTo>
                    <a:pt x="93741" y="106840"/>
                    <a:pt x="79028" y="112535"/>
                    <a:pt x="105833" y="105833"/>
                  </a:cubicBezTo>
                  <a:cubicBezTo>
                    <a:pt x="110066" y="103011"/>
                    <a:pt x="113982" y="99642"/>
                    <a:pt x="118533" y="97367"/>
                  </a:cubicBezTo>
                  <a:cubicBezTo>
                    <a:pt x="125653" y="93807"/>
                    <a:pt x="141376" y="90937"/>
                    <a:pt x="148166" y="88900"/>
                  </a:cubicBezTo>
                  <a:cubicBezTo>
                    <a:pt x="156714" y="86335"/>
                    <a:pt x="165099" y="83255"/>
                    <a:pt x="173566" y="80433"/>
                  </a:cubicBezTo>
                  <a:lnTo>
                    <a:pt x="186266" y="76200"/>
                  </a:lnTo>
                  <a:cubicBezTo>
                    <a:pt x="190499" y="73378"/>
                    <a:pt x="194289" y="69737"/>
                    <a:pt x="198966" y="67733"/>
                  </a:cubicBezTo>
                  <a:cubicBezTo>
                    <a:pt x="204314" y="65441"/>
                    <a:pt x="210305" y="65098"/>
                    <a:pt x="215900" y="63500"/>
                  </a:cubicBezTo>
                  <a:cubicBezTo>
                    <a:pt x="220191" y="62274"/>
                    <a:pt x="224367" y="60678"/>
                    <a:pt x="228600" y="59267"/>
                  </a:cubicBezTo>
                  <a:cubicBezTo>
                    <a:pt x="260485" y="38010"/>
                    <a:pt x="219962" y="62969"/>
                    <a:pt x="258233" y="46567"/>
                  </a:cubicBezTo>
                  <a:cubicBezTo>
                    <a:pt x="262910" y="44563"/>
                    <a:pt x="266151" y="39839"/>
                    <a:pt x="270933" y="38100"/>
                  </a:cubicBezTo>
                  <a:cubicBezTo>
                    <a:pt x="281869" y="34123"/>
                    <a:pt x="293389" y="31915"/>
                    <a:pt x="304800" y="29633"/>
                  </a:cubicBezTo>
                  <a:cubicBezTo>
                    <a:pt x="318656" y="26862"/>
                    <a:pt x="359417" y="17897"/>
                    <a:pt x="376766" y="16933"/>
                  </a:cubicBezTo>
                  <a:lnTo>
                    <a:pt x="651933" y="4233"/>
                  </a:lnTo>
                  <a:lnTo>
                    <a:pt x="723900" y="0"/>
                  </a:lnTo>
                  <a:lnTo>
                    <a:pt x="1121833" y="4233"/>
                  </a:lnTo>
                  <a:cubicBezTo>
                    <a:pt x="1136217" y="4648"/>
                    <a:pt x="1149896" y="10839"/>
                    <a:pt x="1164166" y="12700"/>
                  </a:cubicBezTo>
                  <a:cubicBezTo>
                    <a:pt x="1182410" y="15080"/>
                    <a:pt x="1200855" y="15522"/>
                    <a:pt x="1219200" y="16933"/>
                  </a:cubicBezTo>
                  <a:cubicBezTo>
                    <a:pt x="1226255" y="18344"/>
                    <a:pt x="1233234" y="20216"/>
                    <a:pt x="1240366" y="21167"/>
                  </a:cubicBezTo>
                  <a:cubicBezTo>
                    <a:pt x="1265165" y="24474"/>
                    <a:pt x="1315060" y="27889"/>
                    <a:pt x="1337733" y="29633"/>
                  </a:cubicBezTo>
                  <a:cubicBezTo>
                    <a:pt x="1344789" y="31044"/>
                    <a:pt x="1351777" y="32849"/>
                    <a:pt x="1358900" y="33867"/>
                  </a:cubicBezTo>
                  <a:cubicBezTo>
                    <a:pt x="1371550" y="35674"/>
                    <a:pt x="1384506" y="35423"/>
                    <a:pt x="1397000" y="38100"/>
                  </a:cubicBezTo>
                  <a:cubicBezTo>
                    <a:pt x="1404430" y="39692"/>
                    <a:pt x="1410715" y="45077"/>
                    <a:pt x="1418166" y="46567"/>
                  </a:cubicBezTo>
                  <a:cubicBezTo>
                    <a:pt x="1432072" y="49348"/>
                    <a:pt x="1446405" y="49234"/>
                    <a:pt x="1460500" y="50800"/>
                  </a:cubicBezTo>
                  <a:cubicBezTo>
                    <a:pt x="1471807" y="52056"/>
                    <a:pt x="1483077" y="53622"/>
                    <a:pt x="1494366" y="55033"/>
                  </a:cubicBezTo>
                  <a:cubicBezTo>
                    <a:pt x="1532573" y="64586"/>
                    <a:pt x="1486023" y="53750"/>
                    <a:pt x="1549400" y="63500"/>
                  </a:cubicBezTo>
                  <a:cubicBezTo>
                    <a:pt x="1555150" y="64385"/>
                    <a:pt x="1560594" y="66776"/>
                    <a:pt x="1566333" y="67733"/>
                  </a:cubicBezTo>
                  <a:cubicBezTo>
                    <a:pt x="1577555" y="69603"/>
                    <a:pt x="1588978" y="70097"/>
                    <a:pt x="1600200" y="71967"/>
                  </a:cubicBezTo>
                  <a:cubicBezTo>
                    <a:pt x="1605939" y="72924"/>
                    <a:pt x="1611453" y="74938"/>
                    <a:pt x="1617133" y="76200"/>
                  </a:cubicBezTo>
                  <a:cubicBezTo>
                    <a:pt x="1624157" y="77761"/>
                    <a:pt x="1631289" y="78815"/>
                    <a:pt x="1638300" y="80433"/>
                  </a:cubicBezTo>
                  <a:cubicBezTo>
                    <a:pt x="1649638" y="83050"/>
                    <a:pt x="1660601" y="87615"/>
                    <a:pt x="1672166" y="88900"/>
                  </a:cubicBezTo>
                  <a:lnTo>
                    <a:pt x="1710266" y="93133"/>
                  </a:lnTo>
                  <a:cubicBezTo>
                    <a:pt x="1740215" y="100621"/>
                    <a:pt x="1714544" y="94681"/>
                    <a:pt x="1752600" y="101600"/>
                  </a:cubicBezTo>
                  <a:cubicBezTo>
                    <a:pt x="1759679" y="102887"/>
                    <a:pt x="1766742" y="104272"/>
                    <a:pt x="1773766" y="105833"/>
                  </a:cubicBezTo>
                  <a:cubicBezTo>
                    <a:pt x="1779446" y="107095"/>
                    <a:pt x="1784961" y="109110"/>
                    <a:pt x="1790700" y="110067"/>
                  </a:cubicBezTo>
                  <a:cubicBezTo>
                    <a:pt x="1801922" y="111937"/>
                    <a:pt x="1813344" y="112430"/>
                    <a:pt x="1824566" y="114300"/>
                  </a:cubicBezTo>
                  <a:cubicBezTo>
                    <a:pt x="1887726" y="124826"/>
                    <a:pt x="1803847" y="112696"/>
                    <a:pt x="1854200" y="122767"/>
                  </a:cubicBezTo>
                  <a:cubicBezTo>
                    <a:pt x="1871034" y="126134"/>
                    <a:pt x="1888067" y="128411"/>
                    <a:pt x="1905000" y="131233"/>
                  </a:cubicBezTo>
                  <a:cubicBezTo>
                    <a:pt x="1913467" y="132644"/>
                    <a:pt x="1922257" y="132753"/>
                    <a:pt x="1930400" y="135467"/>
                  </a:cubicBezTo>
                  <a:cubicBezTo>
                    <a:pt x="1934633" y="136878"/>
                    <a:pt x="1938710" y="138902"/>
                    <a:pt x="1943100" y="139700"/>
                  </a:cubicBezTo>
                  <a:cubicBezTo>
                    <a:pt x="1978365" y="146111"/>
                    <a:pt x="1971115" y="141222"/>
                    <a:pt x="2002366" y="148167"/>
                  </a:cubicBezTo>
                  <a:cubicBezTo>
                    <a:pt x="2006722" y="149135"/>
                    <a:pt x="2010737" y="151318"/>
                    <a:pt x="2015066" y="152400"/>
                  </a:cubicBezTo>
                  <a:cubicBezTo>
                    <a:pt x="2022047" y="154145"/>
                    <a:pt x="2029209" y="155072"/>
                    <a:pt x="2036233" y="156633"/>
                  </a:cubicBezTo>
                  <a:cubicBezTo>
                    <a:pt x="2041913" y="157895"/>
                    <a:pt x="2047427" y="159910"/>
                    <a:pt x="2053166" y="160867"/>
                  </a:cubicBezTo>
                  <a:cubicBezTo>
                    <a:pt x="2064388" y="162737"/>
                    <a:pt x="2075744" y="163689"/>
                    <a:pt x="2087033" y="165100"/>
                  </a:cubicBezTo>
                  <a:cubicBezTo>
                    <a:pt x="2092677" y="166511"/>
                    <a:pt x="2098227" y="168376"/>
                    <a:pt x="2103966" y="169333"/>
                  </a:cubicBezTo>
                  <a:cubicBezTo>
                    <a:pt x="2115188" y="171203"/>
                    <a:pt x="2126556" y="172063"/>
                    <a:pt x="2137833" y="173567"/>
                  </a:cubicBezTo>
                  <a:lnTo>
                    <a:pt x="2167466" y="177800"/>
                  </a:lnTo>
                  <a:cubicBezTo>
                    <a:pt x="2171699" y="179211"/>
                    <a:pt x="2175776" y="181235"/>
                    <a:pt x="2180166" y="182033"/>
                  </a:cubicBezTo>
                  <a:cubicBezTo>
                    <a:pt x="2223771" y="189961"/>
                    <a:pt x="2202025" y="180264"/>
                    <a:pt x="2222500" y="190500"/>
                  </a:cubicBezTo>
                </a:path>
              </a:pathLst>
            </a:custGeom>
            <a:ln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83016" y="1366229"/>
            <a:ext cx="5280623" cy="2065867"/>
            <a:chOff x="344884" y="5334000"/>
            <a:chExt cx="4026784" cy="1425028"/>
          </a:xfrm>
        </p:grpSpPr>
        <p:pic>
          <p:nvPicPr>
            <p:cNvPr id="4" name="Picture 3" descr="A.png"/>
            <p:cNvPicPr>
              <a:picLocks noChangeAspect="1"/>
            </p:cNvPicPr>
            <p:nvPr/>
          </p:nvPicPr>
          <p:blipFill rotWithShape="1">
            <a:blip r:embed="rId3"/>
            <a:srcRect t="74982" r="49910"/>
            <a:stretch/>
          </p:blipFill>
          <p:spPr>
            <a:xfrm>
              <a:off x="344884" y="5334000"/>
              <a:ext cx="4026784" cy="1425028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1529232" y="6339940"/>
              <a:ext cx="90710" cy="7776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820188" y="6120559"/>
              <a:ext cx="90710" cy="7776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31965" y="5912373"/>
              <a:ext cx="90710" cy="7776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848381" y="5563320"/>
              <a:ext cx="90710" cy="77760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1502833" y="5562603"/>
              <a:ext cx="1532467" cy="829734"/>
            </a:xfrm>
            <a:custGeom>
              <a:avLst/>
              <a:gdLst>
                <a:gd name="connsiteX0" fmla="*/ 0 w 1532467"/>
                <a:gd name="connsiteY0" fmla="*/ 829734 h 829734"/>
                <a:gd name="connsiteX1" fmla="*/ 42334 w 1532467"/>
                <a:gd name="connsiteY1" fmla="*/ 808567 h 829734"/>
                <a:gd name="connsiteX2" fmla="*/ 71967 w 1532467"/>
                <a:gd name="connsiteY2" fmla="*/ 795867 h 829734"/>
                <a:gd name="connsiteX3" fmla="*/ 88900 w 1532467"/>
                <a:gd name="connsiteY3" fmla="*/ 783167 h 829734"/>
                <a:gd name="connsiteX4" fmla="*/ 114300 w 1532467"/>
                <a:gd name="connsiteY4" fmla="*/ 774700 h 829734"/>
                <a:gd name="connsiteX5" fmla="*/ 131234 w 1532467"/>
                <a:gd name="connsiteY5" fmla="*/ 766234 h 829734"/>
                <a:gd name="connsiteX6" fmla="*/ 139700 w 1532467"/>
                <a:gd name="connsiteY6" fmla="*/ 753534 h 829734"/>
                <a:gd name="connsiteX7" fmla="*/ 152400 w 1532467"/>
                <a:gd name="connsiteY7" fmla="*/ 749300 h 829734"/>
                <a:gd name="connsiteX8" fmla="*/ 169334 w 1532467"/>
                <a:gd name="connsiteY8" fmla="*/ 740834 h 829734"/>
                <a:gd name="connsiteX9" fmla="*/ 203200 w 1532467"/>
                <a:gd name="connsiteY9" fmla="*/ 723900 h 829734"/>
                <a:gd name="connsiteX10" fmla="*/ 220134 w 1532467"/>
                <a:gd name="connsiteY10" fmla="*/ 711200 h 829734"/>
                <a:gd name="connsiteX11" fmla="*/ 241300 w 1532467"/>
                <a:gd name="connsiteY11" fmla="*/ 698500 h 829734"/>
                <a:gd name="connsiteX12" fmla="*/ 279400 w 1532467"/>
                <a:gd name="connsiteY12" fmla="*/ 673100 h 829734"/>
                <a:gd name="connsiteX13" fmla="*/ 304800 w 1532467"/>
                <a:gd name="connsiteY13" fmla="*/ 651934 h 829734"/>
                <a:gd name="connsiteX14" fmla="*/ 321734 w 1532467"/>
                <a:gd name="connsiteY14" fmla="*/ 639234 h 829734"/>
                <a:gd name="connsiteX15" fmla="*/ 338667 w 1532467"/>
                <a:gd name="connsiteY15" fmla="*/ 630767 h 829734"/>
                <a:gd name="connsiteX16" fmla="*/ 355600 w 1532467"/>
                <a:gd name="connsiteY16" fmla="*/ 618067 h 829734"/>
                <a:gd name="connsiteX17" fmla="*/ 368300 w 1532467"/>
                <a:gd name="connsiteY17" fmla="*/ 609600 h 829734"/>
                <a:gd name="connsiteX18" fmla="*/ 385234 w 1532467"/>
                <a:gd name="connsiteY18" fmla="*/ 596900 h 829734"/>
                <a:gd name="connsiteX19" fmla="*/ 397934 w 1532467"/>
                <a:gd name="connsiteY19" fmla="*/ 592667 h 829734"/>
                <a:gd name="connsiteX20" fmla="*/ 423334 w 1532467"/>
                <a:gd name="connsiteY20" fmla="*/ 575734 h 829734"/>
                <a:gd name="connsiteX21" fmla="*/ 457200 w 1532467"/>
                <a:gd name="connsiteY21" fmla="*/ 558800 h 829734"/>
                <a:gd name="connsiteX22" fmla="*/ 469900 w 1532467"/>
                <a:gd name="connsiteY22" fmla="*/ 546100 h 829734"/>
                <a:gd name="connsiteX23" fmla="*/ 495300 w 1532467"/>
                <a:gd name="connsiteY23" fmla="*/ 529167 h 829734"/>
                <a:gd name="connsiteX24" fmla="*/ 520700 w 1532467"/>
                <a:gd name="connsiteY24" fmla="*/ 512234 h 829734"/>
                <a:gd name="connsiteX25" fmla="*/ 537634 w 1532467"/>
                <a:gd name="connsiteY25" fmla="*/ 503767 h 829734"/>
                <a:gd name="connsiteX26" fmla="*/ 563034 w 1532467"/>
                <a:gd name="connsiteY26" fmla="*/ 486834 h 829734"/>
                <a:gd name="connsiteX27" fmla="*/ 575734 w 1532467"/>
                <a:gd name="connsiteY27" fmla="*/ 482600 h 829734"/>
                <a:gd name="connsiteX28" fmla="*/ 601134 w 1532467"/>
                <a:gd name="connsiteY28" fmla="*/ 465667 h 829734"/>
                <a:gd name="connsiteX29" fmla="*/ 639234 w 1532467"/>
                <a:gd name="connsiteY29" fmla="*/ 440267 h 829734"/>
                <a:gd name="connsiteX30" fmla="*/ 651934 w 1532467"/>
                <a:gd name="connsiteY30" fmla="*/ 431800 h 829734"/>
                <a:gd name="connsiteX31" fmla="*/ 673100 w 1532467"/>
                <a:gd name="connsiteY31" fmla="*/ 419100 h 829734"/>
                <a:gd name="connsiteX32" fmla="*/ 685800 w 1532467"/>
                <a:gd name="connsiteY32" fmla="*/ 410634 h 829734"/>
                <a:gd name="connsiteX33" fmla="*/ 723900 w 1532467"/>
                <a:gd name="connsiteY33" fmla="*/ 393700 h 829734"/>
                <a:gd name="connsiteX34" fmla="*/ 740834 w 1532467"/>
                <a:gd name="connsiteY34" fmla="*/ 381000 h 829734"/>
                <a:gd name="connsiteX35" fmla="*/ 770467 w 1532467"/>
                <a:gd name="connsiteY35" fmla="*/ 368300 h 829734"/>
                <a:gd name="connsiteX36" fmla="*/ 791634 w 1532467"/>
                <a:gd name="connsiteY36" fmla="*/ 355600 h 829734"/>
                <a:gd name="connsiteX37" fmla="*/ 808567 w 1532467"/>
                <a:gd name="connsiteY37" fmla="*/ 347134 h 829734"/>
                <a:gd name="connsiteX38" fmla="*/ 838200 w 1532467"/>
                <a:gd name="connsiteY38" fmla="*/ 325967 h 829734"/>
                <a:gd name="connsiteX39" fmla="*/ 850900 w 1532467"/>
                <a:gd name="connsiteY39" fmla="*/ 321734 h 829734"/>
                <a:gd name="connsiteX40" fmla="*/ 880534 w 1532467"/>
                <a:gd name="connsiteY40" fmla="*/ 309034 h 829734"/>
                <a:gd name="connsiteX41" fmla="*/ 897467 w 1532467"/>
                <a:gd name="connsiteY41" fmla="*/ 292100 h 829734"/>
                <a:gd name="connsiteX42" fmla="*/ 931334 w 1532467"/>
                <a:gd name="connsiteY42" fmla="*/ 279400 h 829734"/>
                <a:gd name="connsiteX43" fmla="*/ 944034 w 1532467"/>
                <a:gd name="connsiteY43" fmla="*/ 270934 h 829734"/>
                <a:gd name="connsiteX44" fmla="*/ 986367 w 1532467"/>
                <a:gd name="connsiteY44" fmla="*/ 254000 h 829734"/>
                <a:gd name="connsiteX45" fmla="*/ 1020234 w 1532467"/>
                <a:gd name="connsiteY45" fmla="*/ 228600 h 829734"/>
                <a:gd name="connsiteX46" fmla="*/ 1079500 w 1532467"/>
                <a:gd name="connsiteY46" fmla="*/ 203200 h 829734"/>
                <a:gd name="connsiteX47" fmla="*/ 1092200 w 1532467"/>
                <a:gd name="connsiteY47" fmla="*/ 194734 h 829734"/>
                <a:gd name="connsiteX48" fmla="*/ 1104900 w 1532467"/>
                <a:gd name="connsiteY48" fmla="*/ 190500 h 829734"/>
                <a:gd name="connsiteX49" fmla="*/ 1121834 w 1532467"/>
                <a:gd name="connsiteY49" fmla="*/ 182034 h 829734"/>
                <a:gd name="connsiteX50" fmla="*/ 1134534 w 1532467"/>
                <a:gd name="connsiteY50" fmla="*/ 177800 h 829734"/>
                <a:gd name="connsiteX51" fmla="*/ 1168400 w 1532467"/>
                <a:gd name="connsiteY51" fmla="*/ 160867 h 829734"/>
                <a:gd name="connsiteX52" fmla="*/ 1181100 w 1532467"/>
                <a:gd name="connsiteY52" fmla="*/ 156634 h 829734"/>
                <a:gd name="connsiteX53" fmla="*/ 1198034 w 1532467"/>
                <a:gd name="connsiteY53" fmla="*/ 148167 h 829734"/>
                <a:gd name="connsiteX54" fmla="*/ 1210734 w 1532467"/>
                <a:gd name="connsiteY54" fmla="*/ 139700 h 829734"/>
                <a:gd name="connsiteX55" fmla="*/ 1227667 w 1532467"/>
                <a:gd name="connsiteY55" fmla="*/ 135467 h 829734"/>
                <a:gd name="connsiteX56" fmla="*/ 1240367 w 1532467"/>
                <a:gd name="connsiteY56" fmla="*/ 122767 h 829734"/>
                <a:gd name="connsiteX57" fmla="*/ 1257300 w 1532467"/>
                <a:gd name="connsiteY57" fmla="*/ 118534 h 829734"/>
                <a:gd name="connsiteX58" fmla="*/ 1274234 w 1532467"/>
                <a:gd name="connsiteY58" fmla="*/ 110067 h 829734"/>
                <a:gd name="connsiteX59" fmla="*/ 1299634 w 1532467"/>
                <a:gd name="connsiteY59" fmla="*/ 101600 h 829734"/>
                <a:gd name="connsiteX60" fmla="*/ 1312334 w 1532467"/>
                <a:gd name="connsiteY60" fmla="*/ 88900 h 829734"/>
                <a:gd name="connsiteX61" fmla="*/ 1337734 w 1532467"/>
                <a:gd name="connsiteY61" fmla="*/ 80434 h 829734"/>
                <a:gd name="connsiteX62" fmla="*/ 1350434 w 1532467"/>
                <a:gd name="connsiteY62" fmla="*/ 76200 h 829734"/>
                <a:gd name="connsiteX63" fmla="*/ 1363134 w 1532467"/>
                <a:gd name="connsiteY63" fmla="*/ 71967 h 829734"/>
                <a:gd name="connsiteX64" fmla="*/ 1375834 w 1532467"/>
                <a:gd name="connsiteY64" fmla="*/ 67734 h 829734"/>
                <a:gd name="connsiteX65" fmla="*/ 1388534 w 1532467"/>
                <a:gd name="connsiteY65" fmla="*/ 59267 h 829734"/>
                <a:gd name="connsiteX66" fmla="*/ 1401234 w 1532467"/>
                <a:gd name="connsiteY66" fmla="*/ 55034 h 829734"/>
                <a:gd name="connsiteX67" fmla="*/ 1443567 w 1532467"/>
                <a:gd name="connsiteY67" fmla="*/ 42334 h 829734"/>
                <a:gd name="connsiteX68" fmla="*/ 1460500 w 1532467"/>
                <a:gd name="connsiteY68" fmla="*/ 33867 h 829734"/>
                <a:gd name="connsiteX69" fmla="*/ 1473200 w 1532467"/>
                <a:gd name="connsiteY69" fmla="*/ 25400 h 829734"/>
                <a:gd name="connsiteX70" fmla="*/ 1494367 w 1532467"/>
                <a:gd name="connsiteY70" fmla="*/ 16934 h 829734"/>
                <a:gd name="connsiteX71" fmla="*/ 1507067 w 1532467"/>
                <a:gd name="connsiteY71" fmla="*/ 8467 h 829734"/>
                <a:gd name="connsiteX72" fmla="*/ 1532467 w 1532467"/>
                <a:gd name="connsiteY72" fmla="*/ 0 h 82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532467" h="829734">
                  <a:moveTo>
                    <a:pt x="0" y="829734"/>
                  </a:moveTo>
                  <a:cubicBezTo>
                    <a:pt x="58884" y="794404"/>
                    <a:pt x="-15288" y="837379"/>
                    <a:pt x="42334" y="808567"/>
                  </a:cubicBezTo>
                  <a:cubicBezTo>
                    <a:pt x="71568" y="793949"/>
                    <a:pt x="36727" y="804677"/>
                    <a:pt x="71967" y="795867"/>
                  </a:cubicBezTo>
                  <a:cubicBezTo>
                    <a:pt x="77611" y="791634"/>
                    <a:pt x="82589" y="786322"/>
                    <a:pt x="88900" y="783167"/>
                  </a:cubicBezTo>
                  <a:cubicBezTo>
                    <a:pt x="96882" y="779176"/>
                    <a:pt x="106317" y="778691"/>
                    <a:pt x="114300" y="774700"/>
                  </a:cubicBezTo>
                  <a:lnTo>
                    <a:pt x="131234" y="766234"/>
                  </a:lnTo>
                  <a:cubicBezTo>
                    <a:pt x="134056" y="762001"/>
                    <a:pt x="135727" y="756712"/>
                    <a:pt x="139700" y="753534"/>
                  </a:cubicBezTo>
                  <a:cubicBezTo>
                    <a:pt x="143184" y="750746"/>
                    <a:pt x="148298" y="751058"/>
                    <a:pt x="152400" y="749300"/>
                  </a:cubicBezTo>
                  <a:cubicBezTo>
                    <a:pt x="158201" y="746814"/>
                    <a:pt x="163982" y="744179"/>
                    <a:pt x="169334" y="740834"/>
                  </a:cubicBezTo>
                  <a:cubicBezTo>
                    <a:pt x="198121" y="722843"/>
                    <a:pt x="173485" y="731330"/>
                    <a:pt x="203200" y="723900"/>
                  </a:cubicBezTo>
                  <a:cubicBezTo>
                    <a:pt x="208845" y="719667"/>
                    <a:pt x="214263" y="715114"/>
                    <a:pt x="220134" y="711200"/>
                  </a:cubicBezTo>
                  <a:cubicBezTo>
                    <a:pt x="226980" y="706636"/>
                    <a:pt x="234805" y="703551"/>
                    <a:pt x="241300" y="698500"/>
                  </a:cubicBezTo>
                  <a:cubicBezTo>
                    <a:pt x="276728" y="670945"/>
                    <a:pt x="238333" y="689528"/>
                    <a:pt x="279400" y="673100"/>
                  </a:cubicBezTo>
                  <a:cubicBezTo>
                    <a:pt x="299166" y="653334"/>
                    <a:pt x="284171" y="666668"/>
                    <a:pt x="304800" y="651934"/>
                  </a:cubicBezTo>
                  <a:cubicBezTo>
                    <a:pt x="310542" y="647833"/>
                    <a:pt x="315751" y="642974"/>
                    <a:pt x="321734" y="639234"/>
                  </a:cubicBezTo>
                  <a:cubicBezTo>
                    <a:pt x="327085" y="635889"/>
                    <a:pt x="333316" y="634112"/>
                    <a:pt x="338667" y="630767"/>
                  </a:cubicBezTo>
                  <a:cubicBezTo>
                    <a:pt x="344650" y="627028"/>
                    <a:pt x="349859" y="622168"/>
                    <a:pt x="355600" y="618067"/>
                  </a:cubicBezTo>
                  <a:cubicBezTo>
                    <a:pt x="359740" y="615110"/>
                    <a:pt x="364160" y="612557"/>
                    <a:pt x="368300" y="609600"/>
                  </a:cubicBezTo>
                  <a:cubicBezTo>
                    <a:pt x="374041" y="605499"/>
                    <a:pt x="379108" y="600401"/>
                    <a:pt x="385234" y="596900"/>
                  </a:cubicBezTo>
                  <a:cubicBezTo>
                    <a:pt x="389108" y="594686"/>
                    <a:pt x="393701" y="594078"/>
                    <a:pt x="397934" y="592667"/>
                  </a:cubicBezTo>
                  <a:cubicBezTo>
                    <a:pt x="406401" y="587023"/>
                    <a:pt x="413681" y="578952"/>
                    <a:pt x="423334" y="575734"/>
                  </a:cubicBezTo>
                  <a:cubicBezTo>
                    <a:pt x="438960" y="570525"/>
                    <a:pt x="441205" y="570796"/>
                    <a:pt x="457200" y="558800"/>
                  </a:cubicBezTo>
                  <a:cubicBezTo>
                    <a:pt x="461989" y="555208"/>
                    <a:pt x="465174" y="549776"/>
                    <a:pt x="469900" y="546100"/>
                  </a:cubicBezTo>
                  <a:cubicBezTo>
                    <a:pt x="477932" y="539853"/>
                    <a:pt x="486833" y="534811"/>
                    <a:pt x="495300" y="529167"/>
                  </a:cubicBezTo>
                  <a:cubicBezTo>
                    <a:pt x="495307" y="529162"/>
                    <a:pt x="520692" y="512238"/>
                    <a:pt x="520700" y="512234"/>
                  </a:cubicBezTo>
                  <a:cubicBezTo>
                    <a:pt x="526345" y="509412"/>
                    <a:pt x="532222" y="507014"/>
                    <a:pt x="537634" y="503767"/>
                  </a:cubicBezTo>
                  <a:cubicBezTo>
                    <a:pt x="546360" y="498532"/>
                    <a:pt x="553381" y="490052"/>
                    <a:pt x="563034" y="486834"/>
                  </a:cubicBezTo>
                  <a:cubicBezTo>
                    <a:pt x="567267" y="485423"/>
                    <a:pt x="571833" y="484767"/>
                    <a:pt x="575734" y="482600"/>
                  </a:cubicBezTo>
                  <a:cubicBezTo>
                    <a:pt x="584629" y="477658"/>
                    <a:pt x="592667" y="471311"/>
                    <a:pt x="601134" y="465667"/>
                  </a:cubicBezTo>
                  <a:lnTo>
                    <a:pt x="639234" y="440267"/>
                  </a:lnTo>
                  <a:cubicBezTo>
                    <a:pt x="643467" y="437445"/>
                    <a:pt x="647571" y="434418"/>
                    <a:pt x="651934" y="431800"/>
                  </a:cubicBezTo>
                  <a:cubicBezTo>
                    <a:pt x="658989" y="427567"/>
                    <a:pt x="666123" y="423461"/>
                    <a:pt x="673100" y="419100"/>
                  </a:cubicBezTo>
                  <a:cubicBezTo>
                    <a:pt x="677414" y="416404"/>
                    <a:pt x="681249" y="412909"/>
                    <a:pt x="685800" y="410634"/>
                  </a:cubicBezTo>
                  <a:cubicBezTo>
                    <a:pt x="705874" y="400597"/>
                    <a:pt x="705944" y="404923"/>
                    <a:pt x="723900" y="393700"/>
                  </a:cubicBezTo>
                  <a:cubicBezTo>
                    <a:pt x="729883" y="389960"/>
                    <a:pt x="734851" y="384739"/>
                    <a:pt x="740834" y="381000"/>
                  </a:cubicBezTo>
                  <a:cubicBezTo>
                    <a:pt x="776064" y="358982"/>
                    <a:pt x="741664" y="382702"/>
                    <a:pt x="770467" y="368300"/>
                  </a:cubicBezTo>
                  <a:cubicBezTo>
                    <a:pt x="777826" y="364620"/>
                    <a:pt x="784441" y="359596"/>
                    <a:pt x="791634" y="355600"/>
                  </a:cubicBezTo>
                  <a:cubicBezTo>
                    <a:pt x="797150" y="352535"/>
                    <a:pt x="803216" y="350479"/>
                    <a:pt x="808567" y="347134"/>
                  </a:cubicBezTo>
                  <a:cubicBezTo>
                    <a:pt x="816235" y="342341"/>
                    <a:pt x="829246" y="330444"/>
                    <a:pt x="838200" y="325967"/>
                  </a:cubicBezTo>
                  <a:cubicBezTo>
                    <a:pt x="842191" y="323971"/>
                    <a:pt x="846798" y="323492"/>
                    <a:pt x="850900" y="321734"/>
                  </a:cubicBezTo>
                  <a:cubicBezTo>
                    <a:pt x="887518" y="306041"/>
                    <a:pt x="850751" y="318961"/>
                    <a:pt x="880534" y="309034"/>
                  </a:cubicBezTo>
                  <a:cubicBezTo>
                    <a:pt x="886178" y="303389"/>
                    <a:pt x="890825" y="296528"/>
                    <a:pt x="897467" y="292100"/>
                  </a:cubicBezTo>
                  <a:cubicBezTo>
                    <a:pt x="916168" y="279633"/>
                    <a:pt x="915306" y="287414"/>
                    <a:pt x="931334" y="279400"/>
                  </a:cubicBezTo>
                  <a:cubicBezTo>
                    <a:pt x="935885" y="277125"/>
                    <a:pt x="939415" y="273066"/>
                    <a:pt x="944034" y="270934"/>
                  </a:cubicBezTo>
                  <a:cubicBezTo>
                    <a:pt x="957833" y="264565"/>
                    <a:pt x="974208" y="263119"/>
                    <a:pt x="986367" y="254000"/>
                  </a:cubicBezTo>
                  <a:cubicBezTo>
                    <a:pt x="997656" y="245533"/>
                    <a:pt x="1006847" y="233062"/>
                    <a:pt x="1020234" y="228600"/>
                  </a:cubicBezTo>
                  <a:cubicBezTo>
                    <a:pt x="1042818" y="221073"/>
                    <a:pt x="1058567" y="217154"/>
                    <a:pt x="1079500" y="203200"/>
                  </a:cubicBezTo>
                  <a:cubicBezTo>
                    <a:pt x="1083733" y="200378"/>
                    <a:pt x="1087649" y="197009"/>
                    <a:pt x="1092200" y="194734"/>
                  </a:cubicBezTo>
                  <a:cubicBezTo>
                    <a:pt x="1096191" y="192738"/>
                    <a:pt x="1100798" y="192258"/>
                    <a:pt x="1104900" y="190500"/>
                  </a:cubicBezTo>
                  <a:cubicBezTo>
                    <a:pt x="1110701" y="188014"/>
                    <a:pt x="1116033" y="184520"/>
                    <a:pt x="1121834" y="182034"/>
                  </a:cubicBezTo>
                  <a:cubicBezTo>
                    <a:pt x="1125936" y="180276"/>
                    <a:pt x="1130472" y="179647"/>
                    <a:pt x="1134534" y="177800"/>
                  </a:cubicBezTo>
                  <a:cubicBezTo>
                    <a:pt x="1146024" y="172577"/>
                    <a:pt x="1156426" y="164858"/>
                    <a:pt x="1168400" y="160867"/>
                  </a:cubicBezTo>
                  <a:cubicBezTo>
                    <a:pt x="1172633" y="159456"/>
                    <a:pt x="1176998" y="158392"/>
                    <a:pt x="1181100" y="156634"/>
                  </a:cubicBezTo>
                  <a:cubicBezTo>
                    <a:pt x="1186901" y="154148"/>
                    <a:pt x="1192555" y="151298"/>
                    <a:pt x="1198034" y="148167"/>
                  </a:cubicBezTo>
                  <a:cubicBezTo>
                    <a:pt x="1202452" y="145643"/>
                    <a:pt x="1206057" y="141704"/>
                    <a:pt x="1210734" y="139700"/>
                  </a:cubicBezTo>
                  <a:cubicBezTo>
                    <a:pt x="1216082" y="137408"/>
                    <a:pt x="1222023" y="136878"/>
                    <a:pt x="1227667" y="135467"/>
                  </a:cubicBezTo>
                  <a:cubicBezTo>
                    <a:pt x="1231900" y="131234"/>
                    <a:pt x="1235169" y="125737"/>
                    <a:pt x="1240367" y="122767"/>
                  </a:cubicBezTo>
                  <a:cubicBezTo>
                    <a:pt x="1245418" y="119880"/>
                    <a:pt x="1251852" y="120577"/>
                    <a:pt x="1257300" y="118534"/>
                  </a:cubicBezTo>
                  <a:cubicBezTo>
                    <a:pt x="1263209" y="116318"/>
                    <a:pt x="1268374" y="112411"/>
                    <a:pt x="1274234" y="110067"/>
                  </a:cubicBezTo>
                  <a:cubicBezTo>
                    <a:pt x="1282520" y="106752"/>
                    <a:pt x="1291167" y="104422"/>
                    <a:pt x="1299634" y="101600"/>
                  </a:cubicBezTo>
                  <a:cubicBezTo>
                    <a:pt x="1303867" y="97367"/>
                    <a:pt x="1307101" y="91807"/>
                    <a:pt x="1312334" y="88900"/>
                  </a:cubicBezTo>
                  <a:cubicBezTo>
                    <a:pt x="1320136" y="84566"/>
                    <a:pt x="1329267" y="83256"/>
                    <a:pt x="1337734" y="80434"/>
                  </a:cubicBezTo>
                  <a:lnTo>
                    <a:pt x="1350434" y="76200"/>
                  </a:lnTo>
                  <a:lnTo>
                    <a:pt x="1363134" y="71967"/>
                  </a:lnTo>
                  <a:lnTo>
                    <a:pt x="1375834" y="67734"/>
                  </a:lnTo>
                  <a:cubicBezTo>
                    <a:pt x="1380067" y="64912"/>
                    <a:pt x="1383983" y="61542"/>
                    <a:pt x="1388534" y="59267"/>
                  </a:cubicBezTo>
                  <a:cubicBezTo>
                    <a:pt x="1392525" y="57271"/>
                    <a:pt x="1396943" y="56260"/>
                    <a:pt x="1401234" y="55034"/>
                  </a:cubicBezTo>
                  <a:cubicBezTo>
                    <a:pt x="1415404" y="50985"/>
                    <a:pt x="1430166" y="49035"/>
                    <a:pt x="1443567" y="42334"/>
                  </a:cubicBezTo>
                  <a:cubicBezTo>
                    <a:pt x="1449211" y="39512"/>
                    <a:pt x="1455021" y="36998"/>
                    <a:pt x="1460500" y="33867"/>
                  </a:cubicBezTo>
                  <a:cubicBezTo>
                    <a:pt x="1464917" y="31343"/>
                    <a:pt x="1468649" y="27675"/>
                    <a:pt x="1473200" y="25400"/>
                  </a:cubicBezTo>
                  <a:cubicBezTo>
                    <a:pt x="1479997" y="22002"/>
                    <a:pt x="1487570" y="20332"/>
                    <a:pt x="1494367" y="16934"/>
                  </a:cubicBezTo>
                  <a:cubicBezTo>
                    <a:pt x="1498918" y="14659"/>
                    <a:pt x="1502303" y="10253"/>
                    <a:pt x="1507067" y="8467"/>
                  </a:cubicBezTo>
                  <a:cubicBezTo>
                    <a:pt x="1536664" y="-2632"/>
                    <a:pt x="1521351" y="11118"/>
                    <a:pt x="1532467" y="0"/>
                  </a:cubicBezTo>
                </a:path>
              </a:pathLst>
            </a:cu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3285067" y="5990133"/>
              <a:ext cx="931333" cy="5080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23681" y="3159667"/>
            <a:ext cx="1189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500-200 </a:t>
            </a:r>
            <a:r>
              <a:rPr lang="en-US" sz="1600" dirty="0" err="1" smtClean="0">
                <a:solidFill>
                  <a:schemeClr val="bg1"/>
                </a:solidFill>
              </a:rPr>
              <a:t>mb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65800" y="1391166"/>
            <a:ext cx="31242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Rossby</a:t>
            </a:r>
            <a:r>
              <a:rPr lang="en-US" sz="2400" b="1" dirty="0" smtClean="0">
                <a:solidFill>
                  <a:schemeClr val="bg1"/>
                </a:solidFill>
              </a:rPr>
              <a:t> wave trains are coherent in error field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Emanate from Eastern Pacific, lower troposphere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Evidence of vertical wave propagation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Pattern will strongly influence TC motion and vertical shear near Gulf of Mexico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Note big error in eastern ATL anticyclone or African Easterly Jet displacement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876641" y="2317427"/>
            <a:ext cx="1187359" cy="3422973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646444" y="4273137"/>
            <a:ext cx="1285476" cy="1528223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907367" y="5647267"/>
            <a:ext cx="3716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Southern US anticyclone too strong: errors in moisture transport and TC steering in Gulf</a:t>
            </a:r>
          </a:p>
        </p:txBody>
      </p:sp>
      <p:cxnSp>
        <p:nvCxnSpPr>
          <p:cNvPr id="37" name="Straight Arrow Connector 36"/>
          <p:cNvCxnSpPr>
            <a:stCxn id="41" idx="0"/>
          </p:cNvCxnSpPr>
          <p:nvPr/>
        </p:nvCxnSpPr>
        <p:spPr>
          <a:xfrm flipV="1">
            <a:off x="2218189" y="4709160"/>
            <a:ext cx="67811" cy="77724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443489" y="5486400"/>
            <a:ext cx="154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Low-level cyclonic anomaly location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8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685" t="15625" r="24003" b="71134"/>
          <a:stretch/>
        </p:blipFill>
        <p:spPr>
          <a:xfrm>
            <a:off x="5063760" y="3591179"/>
            <a:ext cx="3254782" cy="19642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6721" t="47510" r="24666" b="39029"/>
          <a:stretch/>
        </p:blipFill>
        <p:spPr>
          <a:xfrm>
            <a:off x="5052049" y="1232544"/>
            <a:ext cx="3177055" cy="19968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24400" y="5638800"/>
            <a:ext cx="4330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Black contours: 300–200 </a:t>
            </a:r>
            <a:r>
              <a:rPr lang="en-US" sz="1200" b="1" dirty="0" err="1" smtClean="0">
                <a:solidFill>
                  <a:srgbClr val="FFFFFF"/>
                </a:solidFill>
              </a:rPr>
              <a:t>mb</a:t>
            </a:r>
            <a:r>
              <a:rPr lang="en-US" sz="1200" b="1" dirty="0" smtClean="0">
                <a:solidFill>
                  <a:srgbClr val="FFFFFF"/>
                </a:solidFill>
              </a:rPr>
              <a:t> layer-mean PV (PVU)</a:t>
            </a:r>
          </a:p>
          <a:p>
            <a:r>
              <a:rPr lang="en-US" sz="1200" b="1" dirty="0" smtClean="0">
                <a:solidFill>
                  <a:srgbClr val="FFFFFF"/>
                </a:solidFill>
              </a:rPr>
              <a:t>Green contours: 600-400 </a:t>
            </a:r>
            <a:r>
              <a:rPr lang="en-US" sz="1200" b="1" dirty="0" err="1" smtClean="0">
                <a:solidFill>
                  <a:srgbClr val="FFFFFF"/>
                </a:solidFill>
              </a:rPr>
              <a:t>mb</a:t>
            </a:r>
            <a:r>
              <a:rPr lang="en-US" sz="1200" b="1" dirty="0" smtClean="0">
                <a:solidFill>
                  <a:srgbClr val="FFFFFF"/>
                </a:solidFill>
              </a:rPr>
              <a:t> (1 </a:t>
            </a:r>
            <a:r>
              <a:rPr lang="en-US" sz="1200" b="1" dirty="0" err="1">
                <a:solidFill>
                  <a:srgbClr val="FFFFFF"/>
                </a:solidFill>
                <a:latin typeface="Symbol" charset="2"/>
                <a:cs typeface="Symbol" charset="2"/>
              </a:rPr>
              <a:t>u</a:t>
            </a:r>
            <a:r>
              <a:rPr lang="en-US" sz="1200" b="1" dirty="0" err="1" smtClean="0">
                <a:solidFill>
                  <a:srgbClr val="FFFFFF"/>
                </a:solidFill>
              </a:rPr>
              <a:t>b</a:t>
            </a:r>
            <a:r>
              <a:rPr lang="en-US" sz="1200" b="1" dirty="0" smtClean="0">
                <a:solidFill>
                  <a:srgbClr val="FFFFFF"/>
                </a:solidFill>
              </a:rPr>
              <a:t>/s) layer-mean omega</a:t>
            </a:r>
          </a:p>
          <a:p>
            <a:r>
              <a:rPr lang="en-US" sz="1200" b="1" dirty="0" smtClean="0">
                <a:solidFill>
                  <a:srgbClr val="FFFFFF"/>
                </a:solidFill>
              </a:rPr>
              <a:t>Vectors: 300–200 </a:t>
            </a:r>
            <a:r>
              <a:rPr lang="en-US" sz="1200" b="1" dirty="0" err="1" smtClean="0">
                <a:solidFill>
                  <a:srgbClr val="FFFFFF"/>
                </a:solidFill>
              </a:rPr>
              <a:t>hPa</a:t>
            </a:r>
            <a:r>
              <a:rPr lang="en-US" sz="1200" b="1" dirty="0" smtClean="0">
                <a:solidFill>
                  <a:srgbClr val="FFFFFF"/>
                </a:solidFill>
              </a:rPr>
              <a:t> </a:t>
            </a:r>
            <a:r>
              <a:rPr lang="en-US" sz="1200" b="1" dirty="0">
                <a:solidFill>
                  <a:srgbClr val="FFFFFF"/>
                </a:solidFill>
              </a:rPr>
              <a:t>l</a:t>
            </a:r>
            <a:r>
              <a:rPr lang="en-US" sz="1200" b="1" dirty="0" smtClean="0">
                <a:solidFill>
                  <a:srgbClr val="FFFFFF"/>
                </a:solidFill>
              </a:rPr>
              <a:t>ayer</a:t>
            </a:r>
            <a:r>
              <a:rPr lang="en-US" sz="1200" b="1" dirty="0">
                <a:solidFill>
                  <a:srgbClr val="FFFFFF"/>
                </a:solidFill>
              </a:rPr>
              <a:t>-</a:t>
            </a:r>
            <a:r>
              <a:rPr lang="en-US" sz="1200" b="1" dirty="0" smtClean="0">
                <a:solidFill>
                  <a:srgbClr val="FFFFFF"/>
                </a:solidFill>
              </a:rPr>
              <a:t>mean </a:t>
            </a:r>
            <a:r>
              <a:rPr lang="en-US" sz="1200" b="1" dirty="0" err="1">
                <a:solidFill>
                  <a:srgbClr val="FFFFFF"/>
                </a:solidFill>
              </a:rPr>
              <a:t>i</a:t>
            </a:r>
            <a:r>
              <a:rPr lang="en-US" sz="1200" b="1" dirty="0" err="1" smtClean="0">
                <a:solidFill>
                  <a:srgbClr val="FFFFFF"/>
                </a:solidFill>
              </a:rPr>
              <a:t>rrotational</a:t>
            </a:r>
            <a:r>
              <a:rPr lang="en-US" sz="1200" b="1" dirty="0" smtClean="0">
                <a:solidFill>
                  <a:srgbClr val="FFFFFF"/>
                </a:solidFill>
              </a:rPr>
              <a:t> wind (</a:t>
            </a:r>
            <a:r>
              <a:rPr lang="en-US" sz="1200" b="1" dirty="0" err="1" smtClean="0">
                <a:solidFill>
                  <a:srgbClr val="FFFFFF"/>
                </a:solidFill>
              </a:rPr>
              <a:t>V</a:t>
            </a:r>
            <a:r>
              <a:rPr lang="en-US" sz="1200" b="1" baseline="-25000" dirty="0" err="1" smtClean="0">
                <a:solidFill>
                  <a:srgbClr val="FFFFFF"/>
                </a:solidFill>
              </a:rPr>
              <a:t>ir</a:t>
            </a:r>
            <a:r>
              <a:rPr lang="en-US" sz="1200" b="1" dirty="0" smtClean="0">
                <a:solidFill>
                  <a:srgbClr val="FFFFFF"/>
                </a:solidFill>
              </a:rPr>
              <a:t>) (m/s)</a:t>
            </a:r>
          </a:p>
          <a:p>
            <a:r>
              <a:rPr lang="en-US" sz="1200" b="1" dirty="0" smtClean="0">
                <a:solidFill>
                  <a:srgbClr val="FFFFFF"/>
                </a:solidFill>
              </a:rPr>
              <a:t>Shading: 300–200 </a:t>
            </a:r>
            <a:r>
              <a:rPr lang="en-US" sz="1200" b="1" dirty="0" err="1" smtClean="0">
                <a:solidFill>
                  <a:srgbClr val="FFFFFF"/>
                </a:solidFill>
              </a:rPr>
              <a:t>hPa</a:t>
            </a:r>
            <a:r>
              <a:rPr lang="en-US" sz="1200" b="1" dirty="0" smtClean="0">
                <a:solidFill>
                  <a:srgbClr val="FFFFFF"/>
                </a:solidFill>
              </a:rPr>
              <a:t> layer-mean PV advection by </a:t>
            </a:r>
            <a:r>
              <a:rPr lang="en-US" sz="1200" b="1" dirty="0" err="1" smtClean="0">
                <a:solidFill>
                  <a:srgbClr val="FFFFFF"/>
                </a:solidFill>
              </a:rPr>
              <a:t>V</a:t>
            </a:r>
            <a:r>
              <a:rPr lang="en-US" sz="1200" b="1" baseline="-25000" dirty="0" err="1" smtClean="0">
                <a:solidFill>
                  <a:srgbClr val="FFFFFF"/>
                </a:solidFill>
              </a:rPr>
              <a:t>ir</a:t>
            </a:r>
            <a:r>
              <a:rPr lang="en-US" sz="1200" b="1" dirty="0" smtClean="0">
                <a:solidFill>
                  <a:srgbClr val="FFFFFF"/>
                </a:solidFill>
              </a:rPr>
              <a:t> (PVU/day)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5590" t="38211" r="6358" b="34273"/>
          <a:stretch/>
        </p:blipFill>
        <p:spPr>
          <a:xfrm>
            <a:off x="8394201" y="2130481"/>
            <a:ext cx="557343" cy="2544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3780" y="860698"/>
            <a:ext cx="340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Analysis at 1200 UTC 25 Aug 2012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28375" y="3229367"/>
            <a:ext cx="310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84-h GFS forecast (00Z/22 </a:t>
            </a:r>
            <a:r>
              <a:rPr lang="en-US" b="1" dirty="0" err="1" smtClean="0">
                <a:solidFill>
                  <a:srgbClr val="FFFFFF"/>
                </a:solidFill>
              </a:rPr>
              <a:t>init</a:t>
            </a:r>
            <a:r>
              <a:rPr lang="en-US" b="1" dirty="0" smtClean="0">
                <a:solidFill>
                  <a:srgbClr val="FFFFFF"/>
                </a:solidFill>
              </a:rPr>
              <a:t>)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6630" y="212154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x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33" y="965629"/>
            <a:ext cx="4189934" cy="318435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178003" y="2222945"/>
            <a:ext cx="582284" cy="592306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63012" y="1843298"/>
            <a:ext cx="1833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Precursor convection that </a:t>
            </a:r>
          </a:p>
          <a:p>
            <a:r>
              <a:rPr lang="en-US" sz="1200" b="1" dirty="0" smtClean="0">
                <a:solidFill>
                  <a:srgbClr val="FFFFFF"/>
                </a:solidFill>
              </a:rPr>
              <a:t>developed 24-h earlier</a:t>
            </a:r>
          </a:p>
          <a:p>
            <a:r>
              <a:rPr lang="en-US" sz="1200" b="1" dirty="0" smtClean="0">
                <a:solidFill>
                  <a:srgbClr val="FFFFFF"/>
                </a:solidFill>
              </a:rPr>
              <a:t>(not in GFS forecasts)</a:t>
            </a:r>
            <a:endParaRPr lang="en-US" sz="1200" b="1" dirty="0">
              <a:solidFill>
                <a:srgbClr val="FFFFFF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1815667" y="2442039"/>
            <a:ext cx="860126" cy="6103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17380" y="17611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x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81679" t="6973" r="15881" b="89034"/>
          <a:stretch/>
        </p:blipFill>
        <p:spPr>
          <a:xfrm>
            <a:off x="4612847" y="2637717"/>
            <a:ext cx="270933" cy="592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0753" y="135467"/>
            <a:ext cx="757984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Trough Fracture due to Convection ahead of Isaac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(missed by GFS)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4448024"/>
            <a:ext cx="43662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Convective outbreak over Florida creates divergence that fractures (splits) trough</a:t>
            </a:r>
          </a:p>
          <a:p>
            <a:endParaRPr lang="en-US" b="1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FFFF"/>
                </a:solidFill>
              </a:rPr>
              <a:t>Split in trough allows Isaac to move westward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045200" y="4326467"/>
            <a:ext cx="939800" cy="7366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3118" y="3581019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1345Z/25 Aug 2012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7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werror-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8" y="152400"/>
            <a:ext cx="6126502" cy="2278968"/>
          </a:xfrm>
          <a:prstGeom prst="rect">
            <a:avLst/>
          </a:prstGeom>
        </p:spPr>
      </p:pic>
      <p:pic>
        <p:nvPicPr>
          <p:cNvPr id="5" name="Picture 4" descr="pwerror-9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8" y="2286000"/>
            <a:ext cx="6126502" cy="2278968"/>
          </a:xfrm>
          <a:prstGeom prst="rect">
            <a:avLst/>
          </a:prstGeom>
        </p:spPr>
      </p:pic>
      <p:pic>
        <p:nvPicPr>
          <p:cNvPr id="6" name="Picture 5" descr="pwerror-16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8" y="4426632"/>
            <a:ext cx="6126502" cy="2278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9000" y="6291556"/>
            <a:ext cx="56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mm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990600"/>
            <a:ext cx="114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24-h error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3212068"/>
            <a:ext cx="114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96-h error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5334000"/>
            <a:ext cx="125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168-h error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169" y="0"/>
            <a:ext cx="160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PW error (mm)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169" y="152400"/>
            <a:ext cx="14905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GFS PW</a:t>
            </a:r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644900" y="369332"/>
            <a:ext cx="0" cy="604416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463800" y="5604933"/>
            <a:ext cx="1181100" cy="44026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9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wtr-wpac-2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0"/>
            <a:ext cx="824472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9956" y="5327301"/>
            <a:ext cx="724927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Aug 5			  Aug 30		   	   Sep 24		  	     Oct 19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79700" y="5696633"/>
            <a:ext cx="4889500" cy="3739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Date (2012)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70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38062</TotalTime>
  <Words>1096</Words>
  <Application>Microsoft Office PowerPoint</Application>
  <PresentationFormat>On-screen Show (4:3)</PresentationFormat>
  <Paragraphs>225</Paragraphs>
  <Slides>32</Slides>
  <Notes>1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Diagnosing the Prediction of Tropical Cyclones and their Environments in Global Models (GFS and MPAS)</vt:lpstr>
      <vt:lpstr>PowerPoint Presentation</vt:lpstr>
      <vt:lpstr>Outline of Talk</vt:lpstr>
      <vt:lpstr>PowerPoint Presentation</vt:lpstr>
      <vt:lpstr>GFS Energetics: Eddy Kinetic Energy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Recent Forecasts from 2014</vt:lpstr>
      <vt:lpstr>GFS PW: NATL and EPAC</vt:lpstr>
      <vt:lpstr>PowerPoint Presentation</vt:lpstr>
      <vt:lpstr>GFS Precipitable Water Behavior: Recent Forecasts</vt:lpstr>
      <vt:lpstr>Tropical Disturbances: Precipitable Water, 700 mb Wind and Height</vt:lpstr>
      <vt:lpstr>Upper troposphere: 18 UTC 28 June</vt:lpstr>
      <vt:lpstr>10-m Winds, 2-m Water Vapor and SLP</vt:lpstr>
      <vt:lpstr>Time-Longitude Diagrams: 10-m Zonal Wind</vt:lpstr>
      <vt:lpstr>Precipitation Hovmoller</vt:lpstr>
      <vt:lpstr>Relative Humidity 700-500 mb</vt:lpstr>
      <vt:lpstr>SST</vt:lpstr>
      <vt:lpstr>Hypotheses</vt:lpstr>
      <vt:lpstr>PowerPoint Presentation</vt:lpstr>
      <vt:lpstr>PowerPoint Presentation</vt:lpstr>
      <vt:lpstr>Model Configuration</vt:lpstr>
      <vt:lpstr>PowerPoint Presentation</vt:lpstr>
      <vt:lpstr>PowerPoint Presentation</vt:lpstr>
      <vt:lpstr>PowerPoint Presentation</vt:lpstr>
      <vt:lpstr>Tropical Cyclone Hits</vt:lpstr>
      <vt:lpstr>MPAS Plans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Davis</dc:creator>
  <cp:lastModifiedBy>David DeWitt</cp:lastModifiedBy>
  <cp:revision>138</cp:revision>
  <cp:lastPrinted>2014-03-14T16:51:36Z</cp:lastPrinted>
  <dcterms:created xsi:type="dcterms:W3CDTF">2014-03-14T14:57:36Z</dcterms:created>
  <dcterms:modified xsi:type="dcterms:W3CDTF">2014-07-30T17:29:33Z</dcterms:modified>
</cp:coreProperties>
</file>